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71" r:id="rId2"/>
    <p:sldId id="256" r:id="rId3"/>
    <p:sldId id="262" r:id="rId4"/>
    <p:sldId id="259" r:id="rId5"/>
    <p:sldId id="263" r:id="rId6"/>
    <p:sldId id="261" r:id="rId7"/>
    <p:sldId id="265" r:id="rId8"/>
    <p:sldId id="267" r:id="rId9"/>
    <p:sldId id="268" r:id="rId10"/>
    <p:sldId id="269" r:id="rId11"/>
    <p:sldId id="270" r:id="rId12"/>
    <p:sldId id="26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CF3D1A0-95D7-4612-9C9B-2A1EDAB3C4FA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05E5FC5C-F4E8-4AF2-A4D3-6537A5251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F3D1A0-95D7-4612-9C9B-2A1EDAB3C4FA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E5FC5C-F4E8-4AF2-A4D3-6537A52513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F3D1A0-95D7-4612-9C9B-2A1EDAB3C4FA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E5FC5C-F4E8-4AF2-A4D3-6537A52513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F3D1A0-95D7-4612-9C9B-2A1EDAB3C4FA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E5FC5C-F4E8-4AF2-A4D3-6537A52513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F3D1A0-95D7-4612-9C9B-2A1EDAB3C4FA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E5FC5C-F4E8-4AF2-A4D3-6537A5251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F3D1A0-95D7-4612-9C9B-2A1EDAB3C4FA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E5FC5C-F4E8-4AF2-A4D3-6537A52513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F3D1A0-95D7-4612-9C9B-2A1EDAB3C4FA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E5FC5C-F4E8-4AF2-A4D3-6537A5251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CF3D1A0-95D7-4612-9C9B-2A1EDAB3C4FA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E5FC5C-F4E8-4AF2-A4D3-6537A5251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CF3D1A0-95D7-4612-9C9B-2A1EDAB3C4FA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05E5FC5C-F4E8-4AF2-A4D3-6537A52513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F3D1A0-95D7-4612-9C9B-2A1EDAB3C4FA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E5FC5C-F4E8-4AF2-A4D3-6537A5251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CF3D1A0-95D7-4612-9C9B-2A1EDAB3C4FA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05E5FC5C-F4E8-4AF2-A4D3-6537A5251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4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CF3D1A0-95D7-4612-9C9B-2A1EDAB3C4FA}" type="datetimeFigureOut">
              <a:rPr lang="cs-CZ" smtClean="0"/>
              <a:pPr/>
              <a:t>8.1.2014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05E5FC5C-F4E8-4AF2-A4D3-6537A52513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/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17._stolet%C3%AD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Prazsky_orloj_celkovy_pohled.jpg" TargetMode="External"/><Relationship Id="rId2" Type="http://schemas.openxmlformats.org/officeDocument/2006/relationships/hyperlink" Target="http://www.celysvet.cz/fotky-rimske-cislicefoto-obrazky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%C5%98%C3%ADmsk%C3%A9_%C4%8D%C3%ADslice" TargetMode="External"/><Relationship Id="rId5" Type="http://schemas.openxmlformats.org/officeDocument/2006/relationships/hyperlink" Target="http://cs.wikipedia.org/wiki/Soubor:VaclavnaVotobraze.jpg" TargetMode="External"/><Relationship Id="rId4" Type="http://schemas.openxmlformats.org/officeDocument/2006/relationships/hyperlink" Target="http://www.lovecpokladu.cz/home/archeologicke-zpravy-nejen-pro-hledace-s-detektory-kovu-1-10-14-10-2012-5771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539750" y="1692275"/>
          <a:ext cx="7992690" cy="4853321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54989"/>
                <a:gridCol w="5637701"/>
              </a:tblGrid>
              <a:tr h="33024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7520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664608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Calibri" pitchFamily="34" charset="0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09582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Matematika</a:t>
                      </a:r>
                      <a:r>
                        <a:rPr lang="cs-CZ" sz="1400" baseline="0" dirty="0" smtClean="0">
                          <a:latin typeface="Calibri" pitchFamily="34" charset="0"/>
                        </a:rPr>
                        <a:t>  a její aplikace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37852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latin typeface="Calibri" pitchFamily="34" charset="0"/>
                          <a:cs typeface="Calibri" pitchFamily="34" charset="0"/>
                        </a:rPr>
                        <a:t>VY_12_INOVACE_449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/>
                </a:tc>
              </a:tr>
              <a:tr h="275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5. ročník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75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Matematika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75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Prezentace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75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Mgr. </a:t>
                      </a:r>
                      <a:r>
                        <a:rPr lang="cs-CZ" sz="1400" dirty="0" err="1" smtClean="0">
                          <a:latin typeface="Calibri" pitchFamily="34" charset="0"/>
                        </a:rPr>
                        <a:t>Ľudmila</a:t>
                      </a:r>
                      <a:r>
                        <a:rPr lang="cs-CZ" sz="1400" dirty="0" smtClean="0">
                          <a:latin typeface="Calibri" pitchFamily="34" charset="0"/>
                        </a:rPr>
                        <a:t> </a:t>
                      </a:r>
                      <a:r>
                        <a:rPr lang="cs-CZ" sz="1400" dirty="0" err="1" smtClean="0">
                          <a:latin typeface="Calibri" pitchFamily="34" charset="0"/>
                        </a:rPr>
                        <a:t>Hlubková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75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Římské</a:t>
                      </a:r>
                      <a:r>
                        <a:rPr lang="cs-CZ" sz="1400" baseline="0" dirty="0" smtClean="0">
                          <a:latin typeface="Calibri" pitchFamily="34" charset="0"/>
                        </a:rPr>
                        <a:t> číslice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6604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Calibri" pitchFamily="34" charset="0"/>
                        </a:rPr>
                        <a:t>Úvodní hodina k </a:t>
                      </a:r>
                      <a:r>
                        <a:rPr lang="cs-CZ" sz="1400" dirty="0" smtClean="0">
                          <a:latin typeface="Calibri" pitchFamily="34" charset="0"/>
                        </a:rPr>
                        <a:t>seznámení</a:t>
                      </a:r>
                      <a:r>
                        <a:rPr lang="cs-CZ" sz="1400" baseline="0" dirty="0" smtClean="0">
                          <a:latin typeface="Calibri" pitchFamily="34" charset="0"/>
                        </a:rPr>
                        <a:t> se </a:t>
                      </a:r>
                      <a:r>
                        <a:rPr lang="cs-CZ" sz="1400" dirty="0" smtClean="0">
                          <a:latin typeface="Calibri" pitchFamily="34" charset="0"/>
                        </a:rPr>
                        <a:t>s římskými číslicemi, jejích</a:t>
                      </a:r>
                      <a:r>
                        <a:rPr lang="cs-CZ" sz="1400" baseline="0" dirty="0" smtClean="0">
                          <a:latin typeface="Calibri" pitchFamily="34" charset="0"/>
                        </a:rPr>
                        <a:t> </a:t>
                      </a:r>
                      <a:r>
                        <a:rPr lang="cs-CZ" sz="1400" dirty="0" smtClean="0">
                          <a:latin typeface="Calibri" pitchFamily="34" charset="0"/>
                        </a:rPr>
                        <a:t>historii, využitím, </a:t>
                      </a:r>
                    </a:p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s</a:t>
                      </a:r>
                      <a:r>
                        <a:rPr lang="cs-CZ" sz="1400" baseline="0" dirty="0" smtClean="0">
                          <a:latin typeface="Calibri" pitchFamily="34" charset="0"/>
                        </a:rPr>
                        <a:t> pravidly zápisu římských číslic.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75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19</a:t>
                      </a:r>
                      <a:r>
                        <a:rPr lang="cs-CZ" sz="1400" dirty="0" smtClean="0">
                          <a:latin typeface="Calibri" pitchFamily="34" charset="0"/>
                        </a:rPr>
                        <a:t>. 1. 2013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  <a:tr h="2752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 pitchFamily="34" charset="0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 pitchFamily="34" charset="0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</a:rPr>
                        <a:t>21</a:t>
                      </a:r>
                      <a:r>
                        <a:rPr lang="cs-CZ" sz="1400" dirty="0" smtClean="0">
                          <a:latin typeface="Calibri" pitchFamily="34" charset="0"/>
                        </a:rPr>
                        <a:t>. </a:t>
                      </a:r>
                      <a:r>
                        <a:rPr lang="cs-CZ" sz="1400" smtClean="0">
                          <a:latin typeface="Calibri" pitchFamily="34" charset="0"/>
                        </a:rPr>
                        <a:t>1. 2013</a:t>
                      </a:r>
                      <a:endParaRPr lang="cs-CZ" sz="1400" dirty="0">
                        <a:latin typeface="Calibri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8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" name="Picture 2" descr="logo průhledné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596336" y="5733256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124744"/>
            <a:ext cx="7772400" cy="1829761"/>
          </a:xfrm>
        </p:spPr>
        <p:txBody>
          <a:bodyPr>
            <a:noAutofit/>
          </a:bodyPr>
          <a:lstStyle/>
          <a:p>
            <a:pPr algn="ctr"/>
            <a:r>
              <a:rPr lang="cs-CZ" sz="8000" b="1" dirty="0" smtClean="0">
                <a:latin typeface="SimSun" pitchFamily="2" charset="-122"/>
                <a:ea typeface="SimSun" pitchFamily="2" charset="-122"/>
              </a:rPr>
              <a:t>Římské číslice</a:t>
            </a:r>
            <a:endParaRPr lang="cs-CZ" sz="8000" b="1" dirty="0">
              <a:latin typeface="SimSun" pitchFamily="2" charset="-122"/>
              <a:ea typeface="SimSun" pitchFamily="2" charset="-122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rgbClr val="FF0000"/>
                </a:solidFill>
                <a:latin typeface="+mj-lt"/>
                <a:ea typeface="SimSun" pitchFamily="2" charset="-122"/>
              </a:rPr>
              <a:t>I.,   V.,  X., L., C., D.,</a:t>
            </a:r>
            <a:endParaRPr lang="cs-CZ" sz="6000" b="1" dirty="0">
              <a:solidFill>
                <a:srgbClr val="FF0000"/>
              </a:solidFill>
              <a:latin typeface="+mj-lt"/>
              <a:ea typeface="SimSun" pitchFamily="2" charset="-122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543600" y="4797152"/>
            <a:ext cx="36004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Mgr. </a:t>
            </a:r>
            <a:r>
              <a:rPr lang="cs-CZ" sz="2000" dirty="0" err="1" smtClean="0"/>
              <a:t>Ľudmila</a:t>
            </a:r>
            <a:r>
              <a:rPr lang="cs-CZ" sz="2000" dirty="0" smtClean="0"/>
              <a:t> </a:t>
            </a:r>
            <a:r>
              <a:rPr lang="cs-CZ" sz="2000" dirty="0" err="1" smtClean="0"/>
              <a:t>Hlubková</a:t>
            </a:r>
            <a:endParaRPr lang="cs-CZ" sz="20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from="(-#ppt_w/2)" to="(#ppt_x)" calcmode="lin" valueType="num">
                                      <p:cBhvr>
                                        <p:cTn id="7" dur="3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0" to="-1.0" calcmode="lin" valueType="num">
                                      <p:cBhvr>
                                        <p:cTn id="8" dur="1000" decel="50000" autoRev="1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xshear</p:attrName>
                                        </p:attrNameLst>
                                      </p:cBhvr>
                                    </p:anim>
                                    <p:animScale>
                                      <p:cBhvr>
                                        <p:cTn id="9" dur="1000" decel="100000" autoRev="1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from x="100000" y="100000"/>
                                      <p:to x="80000" y="100000"/>
                                    </p:animScale>
                                    <p:anim by="(#ppt_h/3+#ppt_w*0.1)" calcmode="lin" valueType="num">
                                      <p:cBhvr additive="sum">
                                        <p:cTn id="10" dur="1000" decel="100000" autoRev="1" fill="hold">
                                          <p:stCondLst>
                                            <p:cond delay="30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8" presetClass="entr" presetSubtype="0" accel="5000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5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8" presetClass="entr" presetSubtype="0" accel="5000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24" dur="136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365" fill="hold">
                                          <p:stCondLst>
                                            <p:cond delay="136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36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468" decel="50000" autoRev="1" fill="hold">
                                          <p:stCondLst>
                                            <p:cond delay="136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408" fill="hold">
                                          <p:stCondLst>
                                            <p:cond delay="2592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Rozdělení číslic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716016" y="1412776"/>
            <a:ext cx="4040188" cy="762000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Jaké jsou mezi nimi rozdíly?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4800" dirty="0" smtClean="0"/>
          </a:p>
          <a:p>
            <a:r>
              <a:rPr lang="cs-CZ" sz="4800" dirty="0" smtClean="0"/>
              <a:t>Arabské</a:t>
            </a:r>
          </a:p>
          <a:p>
            <a:r>
              <a:rPr lang="cs-CZ" sz="4800" dirty="0" smtClean="0"/>
              <a:t>Římské </a:t>
            </a:r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>
          <a:xfrm>
            <a:off x="4716016" y="2276872"/>
            <a:ext cx="3970784" cy="3109185"/>
          </a:xfrm>
        </p:spPr>
        <p:txBody>
          <a:bodyPr/>
          <a:lstStyle/>
          <a:p>
            <a:r>
              <a:rPr lang="cs-CZ" dirty="0" smtClean="0"/>
              <a:t>Arabské: 1, 5, 10, 50, 100, 500, 1000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Římské ??????</a:t>
            </a:r>
            <a:endParaRPr lang="cs-CZ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3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Vznikly ve středověku v západní Evropě</a:t>
            </a:r>
          </a:p>
          <a:p>
            <a:r>
              <a:rPr lang="cs-CZ" dirty="0" smtClean="0"/>
              <a:t>Je odvozen ze způsobu, jakým zapisovali číslice staří Římané, ale obsahuje některá vylepšení.</a:t>
            </a:r>
          </a:p>
          <a:p>
            <a:r>
              <a:rPr lang="cs-CZ" dirty="0" smtClean="0"/>
              <a:t>V </a:t>
            </a:r>
            <a:r>
              <a:rPr lang="cs-CZ" b="1" dirty="0" smtClean="0">
                <a:hlinkClick r:id="rId2" tooltip="17. století"/>
              </a:rPr>
              <a:t>17. století</a:t>
            </a:r>
            <a:r>
              <a:rPr lang="cs-CZ" b="1" dirty="0" smtClean="0"/>
              <a:t> </a:t>
            </a:r>
            <a:r>
              <a:rPr lang="cs-CZ" dirty="0" smtClean="0"/>
              <a:t>bylo v Evropě zvykem označovat vydání knih římskými číslicemi. Stejně tak se římské číslice používaly k označení data staveb.</a:t>
            </a:r>
          </a:p>
          <a:p>
            <a:pPr>
              <a:buFontTx/>
              <a:buChar char="-"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Historie římských číslic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25144"/>
          </a:xfrm>
        </p:spPr>
        <p:txBody>
          <a:bodyPr>
            <a:normAutofit/>
          </a:bodyPr>
          <a:lstStyle/>
          <a:p>
            <a:r>
              <a:rPr lang="cs-CZ" sz="2800" dirty="0" smtClean="0"/>
              <a:t>Pořadová čísla panovníků (Karel IV.)</a:t>
            </a:r>
          </a:p>
          <a:p>
            <a:r>
              <a:rPr lang="cs-CZ" sz="2800" dirty="0" smtClean="0"/>
              <a:t>Šperky</a:t>
            </a:r>
            <a:r>
              <a:rPr lang="cs-CZ" dirty="0" smtClean="0"/>
              <a:t>				</a:t>
            </a:r>
            <a:r>
              <a:rPr lang="cs-CZ" sz="2800" dirty="0" smtClean="0"/>
              <a:t>Hodiny</a:t>
            </a: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sz="2800" dirty="0" smtClean="0"/>
              <a:t>Pražský orloj</a:t>
            </a:r>
          </a:p>
          <a:p>
            <a:endParaRPr lang="cs-CZ" dirty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r>
              <a:rPr lang="cs-CZ" sz="2800" dirty="0" smtClean="0"/>
              <a:t> Mince </a:t>
            </a:r>
            <a:r>
              <a:rPr lang="cs-CZ" dirty="0" smtClean="0"/>
              <a:t>			</a:t>
            </a:r>
            <a:r>
              <a:rPr lang="cs-CZ" sz="2800" dirty="0" smtClean="0"/>
              <a:t> </a:t>
            </a:r>
            <a:r>
              <a:rPr lang="cs-CZ" sz="2400" dirty="0" smtClean="0"/>
              <a:t>Staré knihy </a:t>
            </a:r>
            <a:endParaRPr lang="cs-CZ" sz="2400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Využití římských číslic</a:t>
            </a:r>
            <a:endParaRPr lang="cs-CZ" dirty="0"/>
          </a:p>
        </p:txBody>
      </p:sp>
      <p:pic>
        <p:nvPicPr>
          <p:cNvPr id="4" name="Obrázek 3" descr="https://encrypted-tbn0.gstatic.com/images?q=tbn:ANd9GcSQJ-aCS9za3Au_ISAcVJUhovhhYZeA55LL3F6DduMY_nJ0T8Vz2w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491880" y="2204864"/>
            <a:ext cx="1381125" cy="113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Praha Astronomický ciferník - celkový pohled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3501008"/>
            <a:ext cx="1533525" cy="114870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Náhled verze z 14. 10. 2010, 14:52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3501008"/>
            <a:ext cx="762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Mince nalezené detektorem kov&amp;uring;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4941168"/>
            <a:ext cx="1455528" cy="7200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http://upload.wikimedia.org/wikipedia/commons/thumb/4/45/MontreGousset001.jpg/220px-MontreGousset001.jpg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660232" y="2420888"/>
            <a:ext cx="1254600" cy="971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http://upload.wikimedia.org/wikipedia/commons/thumb/a/ae/Saint-remy-de-provence-cadran-solaire.jpg/300px-Saint-remy-de-provence-cadran-solaire.jpg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660232" y="3501008"/>
            <a:ext cx="1584176" cy="10801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Picture 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>
          <a:xfrm>
            <a:off x="6660232" y="5085184"/>
            <a:ext cx="1223701" cy="980728"/>
          </a:xfrm>
          <a:prstGeom prst="rect">
            <a:avLst/>
          </a:prstGeom>
          <a:noFill/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2800" b="1" dirty="0" smtClean="0">
                <a:latin typeface="Comic Sans MS" pitchFamily="66" charset="0"/>
                <a:ea typeface="SimSun" pitchFamily="2" charset="-122"/>
              </a:rPr>
              <a:t>Karel IV.</a:t>
            </a:r>
            <a:r>
              <a:rPr lang="cs-CZ" dirty="0" smtClean="0">
                <a:latin typeface="+mj-lt"/>
              </a:rPr>
              <a:t>	</a:t>
            </a:r>
            <a:r>
              <a:rPr lang="cs-CZ" b="1" dirty="0" smtClean="0">
                <a:latin typeface="Comic Sans MS" pitchFamily="66" charset="0"/>
              </a:rPr>
              <a:t>              </a:t>
            </a:r>
            <a:r>
              <a:rPr lang="cs-CZ" sz="2800" b="1" dirty="0" smtClean="0">
                <a:latin typeface="Comic Sans MS" pitchFamily="66" charset="0"/>
                <a:ea typeface="SimSun" pitchFamily="2" charset="-122"/>
              </a:rPr>
              <a:t>Rudolf II. Habsburský</a:t>
            </a:r>
          </a:p>
          <a:p>
            <a:pPr>
              <a:buNone/>
            </a:pPr>
            <a:r>
              <a:rPr lang="cs-CZ" dirty="0" smtClean="0"/>
              <a:t>					</a:t>
            </a: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>
              <a:latin typeface="Comic Sans MS" pitchFamily="66" charset="0"/>
              <a:ea typeface="SimSun" pitchFamily="2" charset="-122"/>
            </a:endParaRPr>
          </a:p>
          <a:p>
            <a:pPr>
              <a:buNone/>
            </a:pPr>
            <a:endParaRPr lang="cs-CZ" dirty="0" smtClean="0">
              <a:latin typeface="Comic Sans MS" pitchFamily="66" charset="0"/>
              <a:ea typeface="SimSun" pitchFamily="2" charset="-122"/>
            </a:endParaRPr>
          </a:p>
          <a:p>
            <a:pPr>
              <a:buNone/>
            </a:pPr>
            <a:r>
              <a:rPr lang="cs-CZ" b="1" dirty="0" smtClean="0">
                <a:latin typeface="Comic Sans MS" pitchFamily="66" charset="0"/>
                <a:ea typeface="SimSun" pitchFamily="2" charset="-122"/>
              </a:rPr>
              <a:t>Josef II.</a:t>
            </a:r>
            <a:r>
              <a:rPr lang="cs-CZ" dirty="0" smtClean="0">
                <a:latin typeface="Edwardian Script ITC" pitchFamily="66" charset="0"/>
                <a:ea typeface="SimSun" pitchFamily="2" charset="-122"/>
              </a:rPr>
              <a:t>	                                 </a:t>
            </a:r>
            <a:r>
              <a:rPr lang="cs-CZ" b="1" dirty="0" smtClean="0">
                <a:latin typeface="Comic Sans MS" pitchFamily="66" charset="0"/>
                <a:ea typeface="SimSun" pitchFamily="2" charset="-122"/>
              </a:rPr>
              <a:t>Václav IV.</a:t>
            </a:r>
            <a:r>
              <a:rPr lang="cs-CZ" dirty="0" smtClean="0">
                <a:latin typeface="Edwardian Script ITC" pitchFamily="66" charset="0"/>
                <a:ea typeface="SimSun" pitchFamily="2" charset="-122"/>
              </a:rPr>
              <a:t>		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dirty="0" smtClean="0"/>
              <a:t>Významné osobnosti české historie</a:t>
            </a:r>
            <a:endParaRPr lang="cs-CZ" dirty="0"/>
          </a:p>
        </p:txBody>
      </p:sp>
      <p:pic>
        <p:nvPicPr>
          <p:cNvPr id="4" name="Obrázek 3" descr="Charles IV-John Ocko votive picture-fragment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2060848"/>
            <a:ext cx="122413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Soubor:Joseph II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27784" y="4149080"/>
            <a:ext cx="1224136" cy="2134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Hans von Aachen 003.jpg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084168" y="1988840"/>
            <a:ext cx="1224136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http://upload.wikimedia.org/wikipedia/commons/9/9b/VaclavnaVotobraze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84168" y="4149080"/>
            <a:ext cx="1224136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0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4" dur="2000" fill="hold"/>
                                        <p:tgtEl>
                                          <p:spTgt spid="5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Jedna	I		</a:t>
            </a:r>
            <a:r>
              <a:rPr lang="cs-CZ" b="1" dirty="0" err="1" smtClean="0"/>
              <a:t>Pětset</a:t>
            </a:r>
            <a:r>
              <a:rPr lang="cs-CZ" b="1" dirty="0" smtClean="0"/>
              <a:t>	D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Pět		V		Tisíc		M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Deset 	X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Padesát	L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Sto    	C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F0"/>
                </a:solidFill>
              </a:rPr>
              <a:t>Římské číslice</a:t>
            </a:r>
            <a:endParaRPr lang="cs-CZ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971600" y="2204864"/>
          <a:ext cx="7488832" cy="1612392"/>
        </p:xfrm>
        <a:graphic>
          <a:graphicData uri="http://schemas.openxmlformats.org/drawingml/2006/table">
            <a:tbl>
              <a:tblPr/>
              <a:tblGrid>
                <a:gridCol w="997825"/>
                <a:gridCol w="997825"/>
                <a:gridCol w="997825"/>
                <a:gridCol w="997825"/>
                <a:gridCol w="997825"/>
                <a:gridCol w="997825"/>
                <a:gridCol w="1501882"/>
              </a:tblGrid>
              <a:tr h="504056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800" b="1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4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800" b="1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4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800" b="1" dirty="0" smtClean="0">
                          <a:latin typeface="Calibri"/>
                          <a:ea typeface="Calibri"/>
                          <a:cs typeface="Times New Roman"/>
                        </a:rPr>
                        <a:t>X</a:t>
                      </a:r>
                      <a:endParaRPr lang="cs-CZ" sz="4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800" b="1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4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800" b="1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4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800" b="1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4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800" b="1" dirty="0" smtClean="0">
                          <a:latin typeface="Calibri"/>
                          <a:ea typeface="Calibri"/>
                          <a:cs typeface="Times New Roman"/>
                        </a:rPr>
                        <a:t>M</a:t>
                      </a:r>
                      <a:endParaRPr lang="cs-CZ" sz="4800" b="1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/>
                    </a:solidFill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4400" b="0" i="0" u="none" strike="noStrike" kern="1200" cap="none" spc="0" normalizeH="0" baseline="0" noProof="0" dirty="0" smtClean="0">
                          <a:ln>
                            <a:noFill/>
                          </a:ln>
                          <a:solidFill>
                            <a:prstClr val="black"/>
                          </a:solidFill>
                          <a:effectLst/>
                          <a:uLnTx/>
                          <a:uFillTx/>
                          <a:latin typeface="Calibri"/>
                          <a:ea typeface="Calibri"/>
                          <a:cs typeface="Times New Roman"/>
                        </a:rPr>
                        <a:t>1</a:t>
                      </a:r>
                      <a:endParaRPr kumimoji="0" lang="cs-CZ" sz="4400" b="0" i="0" u="none" strike="noStrike" kern="1200" cap="none" spc="0" normalizeH="0" baseline="0" noProof="0" dirty="0">
                        <a:ln>
                          <a:noFill/>
                        </a:ln>
                        <a:solidFill>
                          <a:prstClr val="black"/>
                        </a:solidFill>
                        <a:effectLst/>
                        <a:uLnTx/>
                        <a:uFillTx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400" dirty="0" smtClean="0">
                          <a:latin typeface="Calibri"/>
                          <a:ea typeface="Calibri"/>
                          <a:cs typeface="Times New Roman"/>
                        </a:rPr>
                        <a:t>5</a:t>
                      </a:r>
                      <a:endParaRPr lang="cs-CZ" sz="4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400" dirty="0" smtClean="0">
                          <a:latin typeface="Calibri"/>
                          <a:ea typeface="Calibri"/>
                          <a:cs typeface="Times New Roman"/>
                        </a:rPr>
                        <a:t>10</a:t>
                      </a:r>
                      <a:endParaRPr lang="cs-CZ" sz="4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400" dirty="0" smtClean="0">
                          <a:latin typeface="Calibri"/>
                          <a:ea typeface="Calibri"/>
                          <a:cs typeface="Times New Roman"/>
                        </a:rPr>
                        <a:t>50</a:t>
                      </a:r>
                      <a:endParaRPr lang="cs-CZ" sz="4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400" dirty="0" smtClean="0">
                          <a:latin typeface="Calibri"/>
                          <a:ea typeface="Calibri"/>
                          <a:cs typeface="Times New Roman"/>
                        </a:rPr>
                        <a:t>100</a:t>
                      </a:r>
                      <a:endParaRPr lang="cs-CZ" sz="4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400" dirty="0" smtClean="0">
                          <a:latin typeface="Calibri"/>
                          <a:ea typeface="Calibri"/>
                          <a:cs typeface="Times New Roman"/>
                        </a:rPr>
                        <a:t>500</a:t>
                      </a:r>
                      <a:endParaRPr lang="cs-CZ" sz="4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4400" dirty="0" smtClean="0">
                          <a:latin typeface="Calibri"/>
                          <a:ea typeface="Calibri"/>
                          <a:cs typeface="Times New Roman"/>
                        </a:rPr>
                        <a:t>1000</a:t>
                      </a:r>
                      <a:endParaRPr lang="cs-CZ" sz="4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971600" y="980728"/>
            <a:ext cx="66247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>
                <a:solidFill>
                  <a:srgbClr val="FF0000"/>
                </a:solidFill>
                <a:ea typeface="SimSun" pitchFamily="2" charset="-122"/>
              </a:rPr>
              <a:t>Zapamatuj si!</a:t>
            </a:r>
            <a:endParaRPr lang="cs-CZ" sz="4800" dirty="0">
              <a:solidFill>
                <a:srgbClr val="FF0000"/>
              </a:solidFill>
              <a:ea typeface="SimSun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Pravidla zápisu římských číslic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pl-PL" sz="2800" b="1" dirty="0" smtClean="0">
                <a:solidFill>
                  <a:srgbClr val="666600"/>
                </a:solidFill>
                <a:latin typeface="Arial" charset="0"/>
              </a:rPr>
              <a:t>Pokud v zápisu čísla stojí </a:t>
            </a:r>
            <a:r>
              <a:rPr lang="pl-PL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charset="0"/>
              </a:rPr>
              <a:t>menší</a:t>
            </a:r>
            <a:r>
              <a:rPr lang="pl-PL" sz="2800" b="1" dirty="0" smtClean="0">
                <a:solidFill>
                  <a:srgbClr val="666600"/>
                </a:solidFill>
                <a:latin typeface="Arial" charset="0"/>
              </a:rPr>
              <a:t> cifra před </a:t>
            </a:r>
            <a:r>
              <a:rPr lang="pl-PL" sz="2800" b="1" dirty="0" smtClean="0">
                <a:solidFill>
                  <a:srgbClr val="FF0000"/>
                </a:solidFill>
                <a:latin typeface="Arial" charset="0"/>
              </a:rPr>
              <a:t>větší</a:t>
            </a:r>
            <a:r>
              <a:rPr lang="pl-PL" sz="2800" b="1" dirty="0" smtClean="0">
                <a:solidFill>
                  <a:srgbClr val="666600"/>
                </a:solidFill>
                <a:latin typeface="Arial" charset="0"/>
              </a:rPr>
              <a:t>,  tak v hodnotě čísla cifru </a:t>
            </a:r>
            <a:r>
              <a:rPr lang="pl-PL" sz="2800" b="1" u="sng" dirty="0" smtClean="0">
                <a:solidFill>
                  <a:srgbClr val="7030A0"/>
                </a:solidFill>
                <a:latin typeface="Arial" charset="0"/>
              </a:rPr>
              <a:t>odčítáme</a:t>
            </a:r>
            <a:r>
              <a:rPr lang="pl-PL" sz="2800" b="1" dirty="0" smtClean="0">
                <a:solidFill>
                  <a:srgbClr val="666600"/>
                </a:solidFill>
                <a:latin typeface="Arial" charset="0"/>
              </a:rPr>
              <a:t>.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pl-PL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charset="0"/>
              </a:rPr>
              <a:t>I</a:t>
            </a:r>
            <a:r>
              <a:rPr lang="pl-PL" sz="2800" b="1" dirty="0" smtClean="0">
                <a:solidFill>
                  <a:srgbClr val="FF0000"/>
                </a:solidFill>
                <a:latin typeface="Arial" charset="0"/>
              </a:rPr>
              <a:t>V</a:t>
            </a:r>
            <a:r>
              <a:rPr lang="pl-PL" sz="2800" b="1" dirty="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pl-PL" sz="2800" dirty="0" smtClean="0">
                <a:solidFill>
                  <a:srgbClr val="000000"/>
                </a:solidFill>
                <a:latin typeface="Arial" charset="0"/>
              </a:rPr>
              <a:t>=</a:t>
            </a:r>
            <a:r>
              <a:rPr lang="pl-PL" sz="2800" b="1" dirty="0" smtClean="0">
                <a:solidFill>
                  <a:srgbClr val="FF0000"/>
                </a:solidFill>
                <a:latin typeface="Arial" charset="0"/>
              </a:rPr>
              <a:t> 5 </a:t>
            </a:r>
            <a:r>
              <a:rPr lang="pl-PL" sz="28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pl-PL" sz="2800" b="1" dirty="0" smtClean="0">
                <a:solidFill>
                  <a:srgbClr val="000000"/>
                </a:solidFill>
                <a:latin typeface="Arial" charset="0"/>
              </a:rPr>
              <a:t>-  </a:t>
            </a:r>
            <a:r>
              <a:rPr lang="pl-PL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charset="0"/>
              </a:rPr>
              <a:t>1</a:t>
            </a:r>
            <a:r>
              <a:rPr lang="pl-PL" sz="2800" b="1" dirty="0" smtClean="0">
                <a:solidFill>
                  <a:srgbClr val="FFCC00"/>
                </a:solidFill>
                <a:latin typeface="Arial" charset="0"/>
              </a:rPr>
              <a:t> </a:t>
            </a:r>
            <a:r>
              <a:rPr lang="pl-PL" sz="2800" dirty="0" smtClean="0">
                <a:solidFill>
                  <a:srgbClr val="FFCC00"/>
                </a:solidFill>
                <a:latin typeface="Arial" charset="0"/>
              </a:rPr>
              <a:t> </a:t>
            </a:r>
            <a:r>
              <a:rPr lang="pl-PL" sz="2800" dirty="0" smtClean="0">
                <a:solidFill>
                  <a:srgbClr val="000000"/>
                </a:solidFill>
                <a:latin typeface="Arial" charset="0"/>
              </a:rPr>
              <a:t>=   4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pl-PL" sz="2800" dirty="0" smtClean="0">
              <a:solidFill>
                <a:srgbClr val="000000"/>
              </a:solidFill>
              <a:latin typeface="Arial" charset="0"/>
            </a:endParaRP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pl-PL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charset="0"/>
              </a:rPr>
              <a:t>I</a:t>
            </a:r>
            <a:r>
              <a:rPr lang="pl-PL" sz="2800" b="1" dirty="0" smtClean="0">
                <a:solidFill>
                  <a:srgbClr val="FF0000"/>
                </a:solidFill>
                <a:latin typeface="Arial" charset="0"/>
              </a:rPr>
              <a:t>X</a:t>
            </a:r>
            <a:r>
              <a:rPr lang="pl-PL" sz="2800" b="1" dirty="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pl-PL" sz="2800" dirty="0" smtClean="0">
                <a:solidFill>
                  <a:srgbClr val="000000"/>
                </a:solidFill>
                <a:latin typeface="Arial" charset="0"/>
              </a:rPr>
              <a:t>=</a:t>
            </a:r>
            <a:r>
              <a:rPr lang="pl-PL" sz="2800" dirty="0" smtClean="0">
                <a:solidFill>
                  <a:srgbClr val="FF0000"/>
                </a:solidFill>
                <a:latin typeface="Arial" charset="0"/>
              </a:rPr>
              <a:t> </a:t>
            </a:r>
            <a:r>
              <a:rPr lang="pl-PL" sz="2800" b="1" dirty="0" smtClean="0">
                <a:solidFill>
                  <a:srgbClr val="FF0000"/>
                </a:solidFill>
                <a:latin typeface="Arial" charset="0"/>
              </a:rPr>
              <a:t>10</a:t>
            </a:r>
            <a:r>
              <a:rPr lang="pl-PL" sz="2800" b="1" dirty="0" smtClean="0">
                <a:solidFill>
                  <a:srgbClr val="000000"/>
                </a:solidFill>
                <a:latin typeface="Arial" charset="0"/>
              </a:rPr>
              <a:t>  -  </a:t>
            </a:r>
            <a:r>
              <a:rPr lang="pl-PL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charset="0"/>
              </a:rPr>
              <a:t>1</a:t>
            </a:r>
            <a:r>
              <a:rPr lang="pl-PL" sz="2800" b="1" dirty="0" smtClean="0">
                <a:solidFill>
                  <a:srgbClr val="FFCC00"/>
                </a:solidFill>
                <a:latin typeface="Arial" charset="0"/>
              </a:rPr>
              <a:t>  </a:t>
            </a:r>
            <a:r>
              <a:rPr lang="pl-PL" sz="2800" dirty="0" smtClean="0">
                <a:solidFill>
                  <a:srgbClr val="000000"/>
                </a:solidFill>
                <a:latin typeface="Arial" charset="0"/>
              </a:rPr>
              <a:t>= </a:t>
            </a:r>
            <a:r>
              <a:rPr lang="pl-PL" sz="2800" dirty="0" smtClean="0">
                <a:solidFill>
                  <a:srgbClr val="FFCC00"/>
                </a:solidFill>
                <a:latin typeface="Arial" charset="0"/>
              </a:rPr>
              <a:t> </a:t>
            </a:r>
            <a:r>
              <a:rPr lang="pl-PL" sz="2800" dirty="0" smtClean="0">
                <a:solidFill>
                  <a:srgbClr val="000000"/>
                </a:solidFill>
                <a:latin typeface="Arial" charset="0"/>
              </a:rPr>
              <a:t>9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pl-PL" sz="2800" dirty="0" smtClean="0">
              <a:solidFill>
                <a:srgbClr val="000000"/>
              </a:solidFill>
              <a:latin typeface="Arial" charset="0"/>
            </a:endParaRP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pl-PL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charset="0"/>
              </a:rPr>
              <a:t>X</a:t>
            </a:r>
            <a:r>
              <a:rPr lang="pl-PL" sz="2800" b="1" dirty="0" smtClean="0">
                <a:solidFill>
                  <a:srgbClr val="FF0000"/>
                </a:solidFill>
                <a:latin typeface="Arial" charset="0"/>
              </a:rPr>
              <a:t>C  </a:t>
            </a:r>
            <a:r>
              <a:rPr lang="pl-PL" sz="2800" dirty="0" smtClean="0">
                <a:solidFill>
                  <a:srgbClr val="000000"/>
                </a:solidFill>
                <a:latin typeface="Arial" charset="0"/>
              </a:rPr>
              <a:t>=   </a:t>
            </a:r>
            <a:r>
              <a:rPr lang="pl-PL" sz="2800" b="1" dirty="0" smtClean="0">
                <a:solidFill>
                  <a:srgbClr val="FF0000"/>
                </a:solidFill>
                <a:latin typeface="Arial" charset="0"/>
              </a:rPr>
              <a:t>100</a:t>
            </a:r>
            <a:r>
              <a:rPr lang="pl-PL" sz="2800" dirty="0" smtClean="0">
                <a:solidFill>
                  <a:srgbClr val="FF0000"/>
                </a:solidFill>
                <a:latin typeface="Arial" charset="0"/>
              </a:rPr>
              <a:t>  </a:t>
            </a:r>
            <a:r>
              <a:rPr lang="pl-PL" sz="2800" b="1" dirty="0" smtClean="0">
                <a:solidFill>
                  <a:srgbClr val="000000"/>
                </a:solidFill>
                <a:latin typeface="Arial" charset="0"/>
              </a:rPr>
              <a:t>- </a:t>
            </a:r>
            <a:r>
              <a:rPr lang="pl-PL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charset="0"/>
              </a:rPr>
              <a:t>10</a:t>
            </a:r>
            <a:r>
              <a:rPr lang="pl-PL" sz="2800" dirty="0" smtClean="0">
                <a:solidFill>
                  <a:srgbClr val="666600"/>
                </a:solidFill>
                <a:latin typeface="Arial" charset="0"/>
              </a:rPr>
              <a:t> </a:t>
            </a:r>
            <a:r>
              <a:rPr lang="pl-PL" sz="2800" dirty="0" smtClean="0">
                <a:solidFill>
                  <a:srgbClr val="FFCC00"/>
                </a:solidFill>
                <a:latin typeface="Arial" charset="0"/>
              </a:rPr>
              <a:t> </a:t>
            </a:r>
            <a:r>
              <a:rPr lang="pl-PL" sz="2800" dirty="0" smtClean="0">
                <a:solidFill>
                  <a:srgbClr val="000000"/>
                </a:solidFill>
                <a:latin typeface="Arial" charset="0"/>
              </a:rPr>
              <a:t>=  90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pl-PL" sz="2800" dirty="0" smtClean="0">
              <a:solidFill>
                <a:srgbClr val="000000"/>
              </a:solidFill>
              <a:latin typeface="Arial" charset="0"/>
            </a:endParaRP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pl-PL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charset="0"/>
              </a:rPr>
              <a:t>X</a:t>
            </a:r>
            <a:r>
              <a:rPr lang="pl-PL" sz="2800" b="1" dirty="0" smtClean="0">
                <a:solidFill>
                  <a:srgbClr val="FF0000"/>
                </a:solidFill>
                <a:latin typeface="Arial" charset="0"/>
              </a:rPr>
              <a:t>L  </a:t>
            </a:r>
            <a:r>
              <a:rPr lang="pl-PL" sz="2800" dirty="0" smtClean="0">
                <a:solidFill>
                  <a:srgbClr val="000000"/>
                </a:solidFill>
                <a:latin typeface="Arial" charset="0"/>
              </a:rPr>
              <a:t>=   </a:t>
            </a:r>
            <a:r>
              <a:rPr lang="pl-PL" sz="2800" b="1" dirty="0" smtClean="0">
                <a:solidFill>
                  <a:srgbClr val="FF0000"/>
                </a:solidFill>
                <a:latin typeface="Arial" charset="0"/>
              </a:rPr>
              <a:t>50</a:t>
            </a:r>
            <a:r>
              <a:rPr lang="pl-PL" sz="2800" dirty="0" smtClean="0">
                <a:solidFill>
                  <a:srgbClr val="FF0000"/>
                </a:solidFill>
                <a:latin typeface="Arial" charset="0"/>
              </a:rPr>
              <a:t>  </a:t>
            </a:r>
            <a:r>
              <a:rPr lang="pl-PL" sz="2800" b="1" dirty="0" smtClean="0">
                <a:solidFill>
                  <a:srgbClr val="000000"/>
                </a:solidFill>
                <a:latin typeface="Arial" charset="0"/>
              </a:rPr>
              <a:t>-</a:t>
            </a:r>
            <a:r>
              <a:rPr lang="pl-PL" sz="2800" dirty="0" smtClean="0">
                <a:solidFill>
                  <a:srgbClr val="FFCC00"/>
                </a:solidFill>
                <a:latin typeface="Arial" charset="0"/>
              </a:rPr>
              <a:t>  </a:t>
            </a:r>
            <a:r>
              <a:rPr lang="pl-PL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charset="0"/>
              </a:rPr>
              <a:t>10</a:t>
            </a:r>
            <a:r>
              <a:rPr lang="pl-PL" sz="2800" b="1" dirty="0" smtClean="0">
                <a:solidFill>
                  <a:srgbClr val="666600"/>
                </a:solidFill>
                <a:latin typeface="Arial" charset="0"/>
              </a:rPr>
              <a:t> </a:t>
            </a:r>
            <a:r>
              <a:rPr lang="pl-PL" sz="2800" b="1" dirty="0" smtClean="0">
                <a:solidFill>
                  <a:srgbClr val="FFCC00"/>
                </a:solidFill>
                <a:latin typeface="Arial" charset="0"/>
              </a:rPr>
              <a:t> </a:t>
            </a:r>
            <a:r>
              <a:rPr lang="pl-PL" sz="2800" dirty="0" smtClean="0">
                <a:solidFill>
                  <a:srgbClr val="000000"/>
                </a:solidFill>
                <a:latin typeface="Arial" charset="0"/>
              </a:rPr>
              <a:t>=  40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pl-PL" sz="2800" dirty="0" smtClean="0">
              <a:solidFill>
                <a:srgbClr val="000000"/>
              </a:solidFill>
              <a:latin typeface="Arial" charset="0"/>
            </a:endParaRP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pl-PL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charset="0"/>
              </a:rPr>
              <a:t>C</a:t>
            </a:r>
            <a:r>
              <a:rPr lang="pl-PL" sz="2800" b="1" dirty="0" smtClean="0">
                <a:solidFill>
                  <a:srgbClr val="FF0000"/>
                </a:solidFill>
                <a:latin typeface="Arial" charset="0"/>
              </a:rPr>
              <a:t>D  </a:t>
            </a:r>
            <a:r>
              <a:rPr lang="pl-PL" sz="2800" dirty="0" smtClean="0">
                <a:solidFill>
                  <a:srgbClr val="000000"/>
                </a:solidFill>
                <a:latin typeface="Arial" charset="0"/>
              </a:rPr>
              <a:t>=</a:t>
            </a:r>
            <a:r>
              <a:rPr lang="pl-PL" sz="2800" dirty="0" smtClean="0">
                <a:solidFill>
                  <a:srgbClr val="FF0000"/>
                </a:solidFill>
                <a:latin typeface="Arial" charset="0"/>
              </a:rPr>
              <a:t>  </a:t>
            </a:r>
            <a:r>
              <a:rPr lang="pl-PL" sz="2800" b="1" dirty="0" smtClean="0">
                <a:solidFill>
                  <a:srgbClr val="FF0000"/>
                </a:solidFill>
                <a:latin typeface="Arial" charset="0"/>
              </a:rPr>
              <a:t>500</a:t>
            </a:r>
            <a:r>
              <a:rPr lang="pl-PL" sz="2800" dirty="0" smtClean="0">
                <a:solidFill>
                  <a:srgbClr val="FF0000"/>
                </a:solidFill>
                <a:latin typeface="Arial" charset="0"/>
              </a:rPr>
              <a:t>  </a:t>
            </a:r>
            <a:r>
              <a:rPr lang="pl-PL" sz="2800" b="1" dirty="0" smtClean="0">
                <a:solidFill>
                  <a:srgbClr val="000000"/>
                </a:solidFill>
                <a:latin typeface="Arial" charset="0"/>
              </a:rPr>
              <a:t>-  </a:t>
            </a:r>
            <a:r>
              <a:rPr lang="pl-PL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charset="0"/>
              </a:rPr>
              <a:t>100 </a:t>
            </a:r>
            <a:r>
              <a:rPr lang="pl-PL" sz="2800" dirty="0" smtClean="0">
                <a:solidFill>
                  <a:srgbClr val="FFCC00"/>
                </a:solidFill>
                <a:latin typeface="Arial" charset="0"/>
              </a:rPr>
              <a:t> </a:t>
            </a:r>
            <a:r>
              <a:rPr lang="pl-PL" sz="2800" dirty="0" smtClean="0">
                <a:solidFill>
                  <a:srgbClr val="000000"/>
                </a:solidFill>
                <a:latin typeface="Arial" charset="0"/>
              </a:rPr>
              <a:t>=  400</a:t>
            </a: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lang="pl-PL" sz="2800" dirty="0" smtClean="0">
              <a:solidFill>
                <a:srgbClr val="000000"/>
              </a:solidFill>
              <a:latin typeface="Arial" charset="0"/>
            </a:endParaRPr>
          </a:p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pl-PL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charset="0"/>
              </a:rPr>
              <a:t>C</a:t>
            </a:r>
            <a:r>
              <a:rPr lang="pl-PL" sz="2800" b="1" dirty="0" smtClean="0">
                <a:solidFill>
                  <a:srgbClr val="FF0000"/>
                </a:solidFill>
                <a:latin typeface="Arial" charset="0"/>
              </a:rPr>
              <a:t>M</a:t>
            </a:r>
            <a:r>
              <a:rPr lang="pl-PL" sz="2800" dirty="0" smtClean="0">
                <a:solidFill>
                  <a:srgbClr val="000000"/>
                </a:solidFill>
                <a:latin typeface="Arial" charset="0"/>
              </a:rPr>
              <a:t>  =  </a:t>
            </a:r>
            <a:r>
              <a:rPr lang="pl-PL" sz="2800" b="1" dirty="0" smtClean="0">
                <a:solidFill>
                  <a:srgbClr val="FF0000"/>
                </a:solidFill>
                <a:latin typeface="Arial" charset="0"/>
              </a:rPr>
              <a:t>1000</a:t>
            </a:r>
            <a:r>
              <a:rPr lang="pl-PL" sz="2800" b="1" dirty="0" smtClean="0">
                <a:solidFill>
                  <a:srgbClr val="000000"/>
                </a:solidFill>
                <a:latin typeface="Arial" charset="0"/>
              </a:rPr>
              <a:t>  -  </a:t>
            </a:r>
            <a:r>
              <a:rPr lang="pl-PL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charset="0"/>
              </a:rPr>
              <a:t>100</a:t>
            </a:r>
            <a:r>
              <a:rPr lang="pl-PL" sz="2800" b="1" dirty="0" smtClean="0">
                <a:solidFill>
                  <a:srgbClr val="000000"/>
                </a:solidFill>
                <a:latin typeface="Arial" charset="0"/>
              </a:rPr>
              <a:t> </a:t>
            </a:r>
            <a:r>
              <a:rPr lang="pl-PL" sz="2800" dirty="0" smtClean="0">
                <a:solidFill>
                  <a:srgbClr val="000000"/>
                </a:solidFill>
                <a:latin typeface="Arial" charset="0"/>
              </a:rPr>
              <a:t> =  900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Pravidla zápisu římských číslic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lvl="0" indent="0" algn="ctr" fontAlgn="base"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pl-PL" sz="2800" b="1" dirty="0" smtClean="0">
                <a:solidFill>
                  <a:srgbClr val="666600"/>
                </a:solidFill>
                <a:latin typeface="Arial" charset="0"/>
              </a:rPr>
              <a:t>Pokud v zápisu čísla stojí </a:t>
            </a:r>
            <a:r>
              <a:rPr lang="pl-PL" sz="2800" b="1" dirty="0" smtClean="0">
                <a:solidFill>
                  <a:srgbClr val="FF0000"/>
                </a:solidFill>
                <a:latin typeface="Arial" charset="0"/>
              </a:rPr>
              <a:t>větší </a:t>
            </a:r>
            <a:r>
              <a:rPr lang="pl-PL" sz="2800" b="1" dirty="0" smtClean="0">
                <a:solidFill>
                  <a:srgbClr val="666600"/>
                </a:solidFill>
                <a:latin typeface="Arial" charset="0"/>
              </a:rPr>
              <a:t>cifra před </a:t>
            </a:r>
            <a:r>
              <a:rPr lang="pl-PL" sz="2800" b="1" dirty="0" smtClean="0">
                <a:solidFill>
                  <a:schemeClr val="accent5">
                    <a:lumMod val="60000"/>
                    <a:lumOff val="40000"/>
                  </a:schemeClr>
                </a:solidFill>
                <a:latin typeface="Arial" charset="0"/>
              </a:rPr>
              <a:t>menší</a:t>
            </a:r>
            <a:r>
              <a:rPr lang="pl-PL" sz="2800" b="1" dirty="0" smtClean="0">
                <a:solidFill>
                  <a:srgbClr val="666600"/>
                </a:solidFill>
                <a:latin typeface="Arial" charset="0"/>
              </a:rPr>
              <a:t>,  tak v hodnotě čísla cifru </a:t>
            </a:r>
            <a:r>
              <a:rPr lang="pl-PL" sz="2800" b="1" u="sng" dirty="0" smtClean="0">
                <a:solidFill>
                  <a:srgbClr val="7030A0"/>
                </a:solidFill>
                <a:latin typeface="Arial" charset="0"/>
              </a:rPr>
              <a:t>připočítáváme</a:t>
            </a:r>
            <a:r>
              <a:rPr lang="pl-PL" sz="2800" b="1" dirty="0" smtClean="0">
                <a:solidFill>
                  <a:srgbClr val="666600"/>
                </a:solidFill>
                <a:latin typeface="Arial" charset="0"/>
              </a:rPr>
              <a:t>.</a:t>
            </a:r>
          </a:p>
          <a:p>
            <a:pPr marL="342900" lvl="0" indent="-342900" algn="ctr" fontAlgn="base">
              <a:spcBef>
                <a:spcPct val="20000"/>
              </a:spcBef>
              <a:spcAft>
                <a:spcPct val="0"/>
              </a:spcAft>
              <a:buClr>
                <a:srgbClr val="666600"/>
              </a:buClr>
              <a:buSzPct val="75000"/>
              <a:buNone/>
            </a:pPr>
            <a:r>
              <a:rPr lang="pl-PL" sz="1800" kern="0" dirty="0" smtClean="0">
                <a:solidFill>
                  <a:srgbClr val="000000"/>
                </a:solidFill>
                <a:latin typeface="Verdana"/>
              </a:rPr>
              <a:t>  </a:t>
            </a:r>
            <a:r>
              <a:rPr lang="pl-PL" sz="2800" b="1" kern="0" dirty="0" smtClean="0">
                <a:solidFill>
                  <a:srgbClr val="FF0000"/>
                </a:solidFill>
                <a:latin typeface="Verdana"/>
              </a:rPr>
              <a:t>X</a:t>
            </a:r>
            <a:r>
              <a:rPr lang="pl-PL" sz="2800" b="1" kern="0" dirty="0" smtClean="0">
                <a:solidFill>
                  <a:srgbClr val="666600"/>
                </a:solidFill>
                <a:latin typeface="Verdana"/>
              </a:rPr>
              <a:t>V</a:t>
            </a:r>
            <a:r>
              <a:rPr lang="pl-PL" sz="2800" b="1" kern="0" dirty="0" smtClean="0">
                <a:solidFill>
                  <a:srgbClr val="FFCC00"/>
                </a:solidFill>
                <a:latin typeface="Verdana"/>
              </a:rPr>
              <a:t> 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= </a:t>
            </a:r>
            <a:r>
              <a:rPr lang="pl-PL" sz="2800" kern="0" dirty="0" smtClean="0">
                <a:solidFill>
                  <a:srgbClr val="FF0000"/>
                </a:solidFill>
                <a:latin typeface="Verdana"/>
              </a:rPr>
              <a:t> 10 </a:t>
            </a:r>
            <a:r>
              <a:rPr lang="pl-PL" sz="2800" b="1" kern="0" dirty="0" smtClean="0">
                <a:solidFill>
                  <a:srgbClr val="000000"/>
                </a:solidFill>
                <a:latin typeface="Verdana"/>
              </a:rPr>
              <a:t>   + </a:t>
            </a:r>
            <a:r>
              <a:rPr lang="pl-PL" sz="2800" b="1" kern="0" dirty="0" smtClean="0">
                <a:solidFill>
                  <a:srgbClr val="666600"/>
                </a:solidFill>
                <a:latin typeface="Verdana"/>
              </a:rPr>
              <a:t> </a:t>
            </a:r>
            <a:r>
              <a:rPr lang="pl-PL" sz="2800" kern="0" dirty="0" smtClean="0">
                <a:solidFill>
                  <a:srgbClr val="666600"/>
                </a:solidFill>
                <a:latin typeface="Verdana"/>
              </a:rPr>
              <a:t>5 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=  15</a:t>
            </a:r>
          </a:p>
          <a:p>
            <a:pPr marL="342900" lvl="0" indent="-342900" algn="ctr" fontAlgn="base">
              <a:spcBef>
                <a:spcPct val="20000"/>
              </a:spcBef>
              <a:spcAft>
                <a:spcPct val="0"/>
              </a:spcAft>
              <a:buClr>
                <a:srgbClr val="666600"/>
              </a:buClr>
              <a:buSzPct val="75000"/>
              <a:buNone/>
            </a:pPr>
            <a:endParaRPr lang="pl-PL" sz="2800" kern="0" dirty="0" smtClean="0">
              <a:solidFill>
                <a:srgbClr val="000000"/>
              </a:solidFill>
              <a:latin typeface="Verdana"/>
            </a:endParaRPr>
          </a:p>
          <a:p>
            <a:pPr marL="342900" lvl="0" indent="-342900" algn="ctr" fontAlgn="base">
              <a:spcBef>
                <a:spcPct val="20000"/>
              </a:spcBef>
              <a:spcAft>
                <a:spcPct val="0"/>
              </a:spcAft>
              <a:buClr>
                <a:srgbClr val="666600"/>
              </a:buClr>
              <a:buSzPct val="75000"/>
              <a:buNone/>
            </a:pP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    </a:t>
            </a:r>
            <a:r>
              <a:rPr lang="pl-PL" sz="2800" b="1" kern="0" dirty="0" smtClean="0">
                <a:solidFill>
                  <a:srgbClr val="FF0000"/>
                </a:solidFill>
                <a:latin typeface="Verdana"/>
              </a:rPr>
              <a:t> L</a:t>
            </a:r>
            <a:r>
              <a:rPr lang="pl-PL" sz="2800" b="1" kern="0" dirty="0" smtClean="0">
                <a:solidFill>
                  <a:srgbClr val="666600"/>
                </a:solidFill>
                <a:latin typeface="Verdana"/>
              </a:rPr>
              <a:t>X</a:t>
            </a:r>
            <a:r>
              <a:rPr lang="pl-PL" sz="2800" b="1" kern="0" dirty="0" smtClean="0">
                <a:solidFill>
                  <a:srgbClr val="FFCC00"/>
                </a:solidFill>
                <a:latin typeface="Verdana"/>
              </a:rPr>
              <a:t> </a:t>
            </a:r>
            <a:r>
              <a:rPr lang="pl-PL" sz="2800" kern="0" dirty="0" smtClean="0">
                <a:solidFill>
                  <a:srgbClr val="FFCC00"/>
                </a:solidFill>
                <a:latin typeface="Verdana"/>
              </a:rPr>
              <a:t> 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=  </a:t>
            </a:r>
            <a:r>
              <a:rPr lang="pl-PL" sz="2800" kern="0" dirty="0" smtClean="0">
                <a:solidFill>
                  <a:srgbClr val="FF0000"/>
                </a:solidFill>
                <a:latin typeface="Verdana"/>
              </a:rPr>
              <a:t>50 </a:t>
            </a:r>
            <a:r>
              <a:rPr lang="pl-PL" sz="2800" b="1" kern="0" dirty="0" smtClean="0">
                <a:solidFill>
                  <a:srgbClr val="000000"/>
                </a:solidFill>
                <a:latin typeface="Verdana"/>
              </a:rPr>
              <a:t>+  </a:t>
            </a:r>
            <a:r>
              <a:rPr lang="pl-PL" sz="2800" kern="0" dirty="0" smtClean="0">
                <a:solidFill>
                  <a:srgbClr val="666600"/>
                </a:solidFill>
                <a:latin typeface="Verdana"/>
              </a:rPr>
              <a:t>10 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=  60</a:t>
            </a:r>
          </a:p>
          <a:p>
            <a:pPr marL="342900" lvl="0" indent="-342900" algn="ctr" fontAlgn="base">
              <a:spcBef>
                <a:spcPct val="20000"/>
              </a:spcBef>
              <a:spcAft>
                <a:spcPct val="0"/>
              </a:spcAft>
              <a:buClr>
                <a:srgbClr val="666600"/>
              </a:buClr>
              <a:buSzPct val="75000"/>
              <a:buNone/>
            </a:pPr>
            <a:endParaRPr lang="pl-PL" sz="2800" kern="0" dirty="0" smtClean="0">
              <a:solidFill>
                <a:srgbClr val="000000"/>
              </a:solidFill>
              <a:latin typeface="Verdana"/>
            </a:endParaRPr>
          </a:p>
          <a:p>
            <a:pPr marL="342900" lvl="0" indent="-342900" algn="ctr" fontAlgn="base">
              <a:spcBef>
                <a:spcPct val="20000"/>
              </a:spcBef>
              <a:spcAft>
                <a:spcPct val="0"/>
              </a:spcAft>
              <a:buClr>
                <a:srgbClr val="666600"/>
              </a:buClr>
              <a:buSzPct val="75000"/>
              <a:buNone/>
            </a:pP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   </a:t>
            </a:r>
            <a:r>
              <a:rPr lang="pl-PL" sz="2800" b="1" kern="0" dirty="0" smtClean="0">
                <a:solidFill>
                  <a:srgbClr val="000000"/>
                </a:solidFill>
                <a:latin typeface="Verdana"/>
              </a:rPr>
              <a:t>  </a:t>
            </a:r>
            <a:r>
              <a:rPr lang="pl-PL" sz="2800" b="1" kern="0" dirty="0" smtClean="0">
                <a:solidFill>
                  <a:srgbClr val="FF0000"/>
                </a:solidFill>
                <a:latin typeface="Verdana"/>
              </a:rPr>
              <a:t>D</a:t>
            </a:r>
            <a:r>
              <a:rPr lang="pl-PL" sz="2800" b="1" kern="0" dirty="0" smtClean="0">
                <a:solidFill>
                  <a:srgbClr val="666600"/>
                </a:solidFill>
                <a:latin typeface="Verdana"/>
              </a:rPr>
              <a:t>C</a:t>
            </a:r>
            <a:r>
              <a:rPr lang="pl-PL" sz="2800" kern="0" dirty="0" smtClean="0">
                <a:solidFill>
                  <a:srgbClr val="FFCC00"/>
                </a:solidFill>
                <a:latin typeface="Verdana"/>
              </a:rPr>
              <a:t> 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=  </a:t>
            </a:r>
            <a:r>
              <a:rPr lang="pl-PL" sz="2800" kern="0" dirty="0" smtClean="0">
                <a:solidFill>
                  <a:srgbClr val="FF0000"/>
                </a:solidFill>
                <a:latin typeface="Verdana"/>
              </a:rPr>
              <a:t>500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 </a:t>
            </a:r>
            <a:r>
              <a:rPr lang="pl-PL" sz="2800" b="1" kern="0" dirty="0" smtClean="0">
                <a:solidFill>
                  <a:srgbClr val="000000"/>
                </a:solidFill>
                <a:latin typeface="Verdana"/>
              </a:rPr>
              <a:t>+ 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</a:t>
            </a:r>
            <a:r>
              <a:rPr lang="pl-PL" sz="2800" kern="0" dirty="0" smtClean="0">
                <a:solidFill>
                  <a:srgbClr val="666600"/>
                </a:solidFill>
                <a:latin typeface="Verdana"/>
              </a:rPr>
              <a:t>100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 =  600</a:t>
            </a:r>
          </a:p>
          <a:p>
            <a:pPr marL="342900" lvl="0" indent="-342900" algn="ctr" fontAlgn="base">
              <a:spcBef>
                <a:spcPct val="20000"/>
              </a:spcBef>
              <a:spcAft>
                <a:spcPct val="0"/>
              </a:spcAft>
              <a:buClr>
                <a:srgbClr val="666600"/>
              </a:buClr>
              <a:buSzPct val="75000"/>
              <a:buNone/>
            </a:pPr>
            <a:endParaRPr lang="pl-PL" sz="2800" kern="0" dirty="0" smtClean="0">
              <a:solidFill>
                <a:srgbClr val="000000"/>
              </a:solidFill>
              <a:latin typeface="Verdana"/>
            </a:endParaRPr>
          </a:p>
          <a:p>
            <a:pPr marL="342900" lvl="0" indent="-342900" algn="ctr" fontAlgn="base">
              <a:spcBef>
                <a:spcPct val="20000"/>
              </a:spcBef>
              <a:spcAft>
                <a:spcPct val="0"/>
              </a:spcAft>
              <a:buClr>
                <a:srgbClr val="666600"/>
              </a:buClr>
              <a:buSzPct val="75000"/>
              <a:buNone/>
            </a:pP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   </a:t>
            </a:r>
            <a:r>
              <a:rPr lang="pl-PL" sz="2800" b="1" kern="0" dirty="0" smtClean="0">
                <a:solidFill>
                  <a:srgbClr val="000000"/>
                </a:solidFill>
                <a:latin typeface="Verdana"/>
              </a:rPr>
              <a:t>  </a:t>
            </a:r>
            <a:r>
              <a:rPr lang="pl-PL" sz="2800" b="1" kern="0" dirty="0" smtClean="0">
                <a:solidFill>
                  <a:srgbClr val="FF0000"/>
                </a:solidFill>
                <a:latin typeface="Verdana"/>
              </a:rPr>
              <a:t>M</a:t>
            </a:r>
            <a:r>
              <a:rPr lang="pl-PL" sz="2800" b="1" kern="0" dirty="0" smtClean="0">
                <a:solidFill>
                  <a:srgbClr val="666600"/>
                </a:solidFill>
                <a:latin typeface="Verdana"/>
              </a:rPr>
              <a:t>C</a:t>
            </a:r>
            <a:r>
              <a:rPr lang="pl-PL" sz="2800" b="1" kern="0" dirty="0" smtClean="0">
                <a:solidFill>
                  <a:srgbClr val="000000"/>
                </a:solidFill>
                <a:latin typeface="Verdana"/>
              </a:rPr>
              <a:t> 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= </a:t>
            </a:r>
            <a:r>
              <a:rPr lang="pl-PL" sz="2800" kern="0" dirty="0" smtClean="0">
                <a:solidFill>
                  <a:srgbClr val="FF0000"/>
                </a:solidFill>
                <a:latin typeface="Verdana"/>
              </a:rPr>
              <a:t> 1000 </a:t>
            </a:r>
            <a:r>
              <a:rPr lang="pl-PL" sz="2800" b="1" kern="0" dirty="0" smtClean="0">
                <a:solidFill>
                  <a:srgbClr val="FF0000"/>
                </a:solidFill>
                <a:latin typeface="Verdana"/>
              </a:rPr>
              <a:t> </a:t>
            </a:r>
            <a:r>
              <a:rPr lang="pl-PL" sz="2800" b="1" kern="0" dirty="0" smtClean="0">
                <a:solidFill>
                  <a:srgbClr val="000000"/>
                </a:solidFill>
                <a:latin typeface="Verdana"/>
              </a:rPr>
              <a:t>+ 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</a:t>
            </a:r>
            <a:r>
              <a:rPr lang="pl-PL" sz="2800" kern="0" dirty="0" smtClean="0">
                <a:solidFill>
                  <a:srgbClr val="666600"/>
                </a:solidFill>
                <a:latin typeface="Verdana"/>
              </a:rPr>
              <a:t>100</a:t>
            </a:r>
            <a:r>
              <a:rPr lang="pl-PL" sz="2800" kern="0" dirty="0" smtClean="0">
                <a:solidFill>
                  <a:srgbClr val="FFCC00"/>
                </a:solidFill>
                <a:latin typeface="Verdana"/>
              </a:rPr>
              <a:t> 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=  1100</a:t>
            </a:r>
          </a:p>
          <a:p>
            <a:pPr marL="342900" lvl="0" indent="-342900" algn="ctr" fontAlgn="base">
              <a:spcBef>
                <a:spcPct val="20000"/>
              </a:spcBef>
              <a:spcAft>
                <a:spcPct val="0"/>
              </a:spcAft>
              <a:buClr>
                <a:srgbClr val="666600"/>
              </a:buClr>
              <a:buSzPct val="75000"/>
              <a:buNone/>
            </a:pPr>
            <a:endParaRPr lang="pl-PL" sz="2800" kern="0" dirty="0" smtClean="0">
              <a:solidFill>
                <a:srgbClr val="000000"/>
              </a:solidFill>
              <a:latin typeface="Verdana"/>
            </a:endParaRPr>
          </a:p>
          <a:p>
            <a:pPr marL="342900" lvl="0" indent="-342900" algn="ctr" fontAlgn="base">
              <a:spcBef>
                <a:spcPct val="20000"/>
              </a:spcBef>
              <a:spcAft>
                <a:spcPct val="0"/>
              </a:spcAft>
              <a:buClr>
                <a:srgbClr val="666600"/>
              </a:buClr>
              <a:buSzPct val="75000"/>
              <a:buNone/>
            </a:pP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    </a:t>
            </a:r>
            <a:r>
              <a:rPr lang="pl-PL" sz="2800" b="1" kern="0" dirty="0" smtClean="0">
                <a:solidFill>
                  <a:srgbClr val="FF0000"/>
                </a:solidFill>
                <a:latin typeface="Verdana"/>
              </a:rPr>
              <a:t> C</a:t>
            </a:r>
            <a:r>
              <a:rPr lang="pl-PL" sz="2800" b="1" kern="0" dirty="0" smtClean="0">
                <a:solidFill>
                  <a:srgbClr val="666600"/>
                </a:solidFill>
                <a:latin typeface="Verdana"/>
              </a:rPr>
              <a:t>L</a:t>
            </a:r>
            <a:r>
              <a:rPr lang="pl-PL" sz="2800" b="1" kern="0" dirty="0" smtClean="0">
                <a:solidFill>
                  <a:srgbClr val="FFCC00"/>
                </a:solidFill>
                <a:latin typeface="Verdana"/>
              </a:rPr>
              <a:t> </a:t>
            </a:r>
            <a:r>
              <a:rPr lang="pl-PL" sz="2800" b="1" kern="0" dirty="0" smtClean="0">
                <a:solidFill>
                  <a:srgbClr val="000000"/>
                </a:solidFill>
                <a:latin typeface="Verdana"/>
              </a:rPr>
              <a:t> 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= </a:t>
            </a:r>
            <a:r>
              <a:rPr lang="pl-PL" sz="2800" kern="0" dirty="0" smtClean="0">
                <a:solidFill>
                  <a:srgbClr val="FF0000"/>
                </a:solidFill>
                <a:latin typeface="Verdana"/>
              </a:rPr>
              <a:t> 100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 </a:t>
            </a:r>
            <a:r>
              <a:rPr lang="pl-PL" sz="2800" b="1" kern="0" dirty="0" smtClean="0">
                <a:solidFill>
                  <a:srgbClr val="000000"/>
                </a:solidFill>
                <a:latin typeface="Verdana"/>
              </a:rPr>
              <a:t>+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 </a:t>
            </a:r>
            <a:r>
              <a:rPr lang="pl-PL" sz="2800" kern="0" dirty="0" smtClean="0">
                <a:solidFill>
                  <a:srgbClr val="666600"/>
                </a:solidFill>
                <a:latin typeface="Verdana"/>
              </a:rPr>
              <a:t>50</a:t>
            </a:r>
            <a:r>
              <a:rPr lang="pl-PL" sz="2800" kern="0" dirty="0" smtClean="0">
                <a:solidFill>
                  <a:srgbClr val="000000"/>
                </a:solidFill>
                <a:latin typeface="Verdana"/>
              </a:rPr>
              <a:t>  =  150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49 = XLIX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697 = DCXCVII</a:t>
            </a:r>
            <a:endParaRPr lang="cs-CZ" b="1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Příklad zápisu čísel římských</a:t>
            </a:r>
            <a:endParaRPr lang="cs-CZ" dirty="0"/>
          </a:p>
        </p:txBody>
      </p:sp>
      <p:sp>
        <p:nvSpPr>
          <p:cNvPr id="6" name="Obláček 5"/>
          <p:cNvSpPr/>
          <p:nvPr/>
        </p:nvSpPr>
        <p:spPr>
          <a:xfrm>
            <a:off x="4355976" y="1484784"/>
            <a:ext cx="2088232" cy="1296144"/>
          </a:xfrm>
          <a:prstGeom prst="cloudCallout">
            <a:avLst>
              <a:gd name="adj1" fmla="val -138051"/>
              <a:gd name="adj2" fmla="val 4059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40 + 9</a:t>
            </a:r>
            <a:endParaRPr lang="cs-CZ" b="1" dirty="0"/>
          </a:p>
        </p:txBody>
      </p:sp>
      <p:sp>
        <p:nvSpPr>
          <p:cNvPr id="7" name="Obláček 6"/>
          <p:cNvSpPr/>
          <p:nvPr/>
        </p:nvSpPr>
        <p:spPr>
          <a:xfrm>
            <a:off x="5364088" y="2996952"/>
            <a:ext cx="3168352" cy="1512168"/>
          </a:xfrm>
          <a:prstGeom prst="cloudCallout">
            <a:avLst>
              <a:gd name="adj1" fmla="val -115407"/>
              <a:gd name="adj2" fmla="val 4819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600 + 90 + 7</a:t>
            </a:r>
            <a:endParaRPr lang="cs-CZ" b="1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1400" dirty="0" smtClean="0">
                <a:hlinkClick r:id="rId2"/>
              </a:rPr>
              <a:t>http://www.</a:t>
            </a:r>
            <a:r>
              <a:rPr lang="cs-CZ" sz="1400" dirty="0" err="1" smtClean="0">
                <a:hlinkClick r:id="rId2"/>
              </a:rPr>
              <a:t>celysvet.cz</a:t>
            </a:r>
            <a:r>
              <a:rPr lang="cs-CZ" sz="1400" dirty="0" smtClean="0">
                <a:hlinkClick r:id="rId2"/>
              </a:rPr>
              <a:t>/fotky-</a:t>
            </a:r>
            <a:r>
              <a:rPr lang="cs-CZ" sz="1400" dirty="0" err="1" smtClean="0">
                <a:hlinkClick r:id="rId2"/>
              </a:rPr>
              <a:t>rimske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cislicefoto</a:t>
            </a:r>
            <a:r>
              <a:rPr lang="cs-CZ" sz="1400" dirty="0" smtClean="0">
                <a:hlinkClick r:id="rId2"/>
              </a:rPr>
              <a:t>-</a:t>
            </a:r>
            <a:r>
              <a:rPr lang="cs-CZ" sz="1400" dirty="0" err="1" smtClean="0">
                <a:hlinkClick r:id="rId2"/>
              </a:rPr>
              <a:t>obrazky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3"/>
              </a:rPr>
              <a:t>http://cs.wikipedia.org/wiki/Soubor:Prazsky_orloj_celkovy_pohled.jpg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4"/>
              </a:rPr>
              <a:t>http://www.</a:t>
            </a:r>
            <a:r>
              <a:rPr lang="cs-CZ" sz="1400" dirty="0" err="1" smtClean="0">
                <a:hlinkClick r:id="rId4"/>
              </a:rPr>
              <a:t>lovecpokladu.cz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home</a:t>
            </a:r>
            <a:r>
              <a:rPr lang="cs-CZ" sz="1400" dirty="0" smtClean="0">
                <a:hlinkClick r:id="rId4"/>
              </a:rPr>
              <a:t>/</a:t>
            </a:r>
            <a:r>
              <a:rPr lang="cs-CZ" sz="1400" dirty="0" err="1" smtClean="0">
                <a:hlinkClick r:id="rId4"/>
              </a:rPr>
              <a:t>archeologicke</a:t>
            </a:r>
            <a:r>
              <a:rPr lang="cs-CZ" sz="1400" dirty="0" smtClean="0">
                <a:hlinkClick r:id="rId4"/>
              </a:rPr>
              <a:t>-</a:t>
            </a:r>
            <a:r>
              <a:rPr lang="cs-CZ" sz="1400" dirty="0" err="1" smtClean="0">
                <a:hlinkClick r:id="rId4"/>
              </a:rPr>
              <a:t>zpravy</a:t>
            </a:r>
            <a:r>
              <a:rPr lang="cs-CZ" sz="1400" dirty="0" smtClean="0">
                <a:hlinkClick r:id="rId4"/>
              </a:rPr>
              <a:t>-nejen-pro-</a:t>
            </a:r>
            <a:r>
              <a:rPr lang="cs-CZ" sz="1400" dirty="0" err="1" smtClean="0">
                <a:hlinkClick r:id="rId4"/>
              </a:rPr>
              <a:t>hledace</a:t>
            </a:r>
            <a:r>
              <a:rPr lang="cs-CZ" sz="1400" dirty="0" smtClean="0">
                <a:hlinkClick r:id="rId4"/>
              </a:rPr>
              <a:t>-s-</a:t>
            </a:r>
          </a:p>
          <a:p>
            <a:pPr>
              <a:buNone/>
            </a:pPr>
            <a:r>
              <a:rPr lang="cs-CZ" sz="1400" dirty="0" smtClean="0">
                <a:hlinkClick r:id="rId4"/>
              </a:rPr>
              <a:t>detektory-kovu-1-10-14-10-2012-5771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5"/>
              </a:rPr>
              <a:t>http://cs.wikipedia.org/wiki/Soubor:VaclavnaVotobraze.jpg</a:t>
            </a:r>
            <a:endParaRPr lang="cs-CZ" sz="1400" dirty="0" smtClean="0"/>
          </a:p>
          <a:p>
            <a:pPr>
              <a:buNone/>
            </a:pPr>
            <a:r>
              <a:rPr lang="cs-CZ" sz="1400" dirty="0" smtClean="0">
                <a:hlinkClick r:id="rId6"/>
              </a:rPr>
              <a:t>http://cs.wikipedia.org/wiki/%C5%98%C3%ADmsk%C3%A9_%C4%8D%C3%ADslice#Historie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sz="3600" dirty="0" smtClean="0"/>
              <a:t>Zdroje: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978</TotalTime>
  <Words>404</Words>
  <Application>Microsoft Office PowerPoint</Application>
  <PresentationFormat>Předvádění na obrazovce (4:3)</PresentationFormat>
  <Paragraphs>134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Shluk</vt:lpstr>
      <vt:lpstr>Snímek 1</vt:lpstr>
      <vt:lpstr>Římské číslice</vt:lpstr>
      <vt:lpstr>Rozdělení číslic</vt:lpstr>
      <vt:lpstr>Historie římských číslic</vt:lpstr>
      <vt:lpstr>Využití římských číslic</vt:lpstr>
      <vt:lpstr>Významné osobnosti české historie</vt:lpstr>
      <vt:lpstr>Římské číslice</vt:lpstr>
      <vt:lpstr>Snímek 8</vt:lpstr>
      <vt:lpstr>Pravidla zápisu římských číslic</vt:lpstr>
      <vt:lpstr>Pravidla zápisu římských číslic</vt:lpstr>
      <vt:lpstr>Příklad zápisu čísel římských</vt:lpstr>
      <vt:lpstr>  Zdroje: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Majka</dc:creator>
  <cp:lastModifiedBy>Majka</cp:lastModifiedBy>
  <cp:revision>54</cp:revision>
  <dcterms:created xsi:type="dcterms:W3CDTF">2013-11-08T18:58:21Z</dcterms:created>
  <dcterms:modified xsi:type="dcterms:W3CDTF">2014-01-08T20:11:13Z</dcterms:modified>
</cp:coreProperties>
</file>