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02AEFC5-D87D-4E0E-914D-948871622BF5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8ECC49A-084D-48FD-93D9-D190CB6B2A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-creative.cz/wp-content/uploads/2009/11/pineapple.png" TargetMode="External"/><Relationship Id="rId2" Type="http://schemas.openxmlformats.org/officeDocument/2006/relationships/hyperlink" Target="http://www.i-creative.cz/wp-content/uploads/2012/04/jahody-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eruska8.cz/jidloapiti/bonbony2/bonb1.htm" TargetMode="External"/><Relationship Id="rId4" Type="http://schemas.openxmlformats.org/officeDocument/2006/relationships/hyperlink" Target="http://www.beruska8.cz/jidloapiti/ovoce2/ovoce1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1340768"/>
          <a:ext cx="7848872" cy="519988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12614"/>
                <a:gridCol w="5536258"/>
              </a:tblGrid>
              <a:tr h="302572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02572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74428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6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6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6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49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Matematika</a:t>
                      </a:r>
                      <a:r>
                        <a:rPr lang="cs-CZ" sz="1600" baseline="0" dirty="0" smtClean="0">
                          <a:latin typeface="Calibri" pitchFamily="34" charset="0"/>
                        </a:rPr>
                        <a:t> a její aplikace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025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Calibri" pitchFamily="34" charset="0"/>
                          <a:cs typeface="Calibri" pitchFamily="34" charset="0"/>
                        </a:rPr>
                        <a:t>VY_12_INOVACE_460</a:t>
                      </a:r>
                    </a:p>
                  </a:txBody>
                  <a:tcPr/>
                </a:tc>
              </a:tr>
              <a:tr h="3025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2. ročník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025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Matematika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025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Prezentace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025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Mgr. </a:t>
                      </a:r>
                      <a:r>
                        <a:rPr lang="cs-CZ" sz="1600" dirty="0" err="1" smtClean="0">
                          <a:latin typeface="Calibri" pitchFamily="34" charset="0"/>
                        </a:rPr>
                        <a:t>Ľudmila</a:t>
                      </a:r>
                      <a:r>
                        <a:rPr lang="cs-CZ" sz="1600" dirty="0" smtClean="0">
                          <a:latin typeface="Calibri" pitchFamily="34" charset="0"/>
                        </a:rPr>
                        <a:t> </a:t>
                      </a:r>
                      <a:r>
                        <a:rPr lang="cs-CZ" sz="1600" dirty="0" err="1" smtClean="0">
                          <a:latin typeface="Calibri" pitchFamily="34" charset="0"/>
                        </a:rPr>
                        <a:t>Hlubková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025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Calibri" pitchFamily="34" charset="0"/>
                        </a:rPr>
                        <a:t>Ovocné</a:t>
                      </a:r>
                      <a:r>
                        <a:rPr lang="cs-CZ" sz="1600" baseline="0" dirty="0" smtClean="0">
                          <a:latin typeface="Calibri" pitchFamily="34" charset="0"/>
                        </a:rPr>
                        <a:t> počítání</a:t>
                      </a:r>
                      <a:endParaRPr lang="cs-CZ" sz="16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6629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Žáci opakují</a:t>
                      </a:r>
                      <a:r>
                        <a:rPr lang="cs-CZ" sz="1400" baseline="0" dirty="0" smtClean="0">
                          <a:latin typeface="Calibri" pitchFamily="34" charset="0"/>
                        </a:rPr>
                        <a:t> a procvičují násobky čísel 4 a 5. Přiřazují správné výsledky, řeší početní příklady,  doplňují tabulku, porovnávají čísla,  řeší  slovní úlohy.</a:t>
                      </a:r>
                      <a:endParaRPr lang="cs-CZ" sz="1400" dirty="0" smtClean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750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10. 5. 2013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750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14. </a:t>
                      </a:r>
                      <a:r>
                        <a:rPr lang="cs-CZ" sz="1400" smtClean="0">
                          <a:latin typeface="Calibri" pitchFamily="34" charset="0"/>
                        </a:rPr>
                        <a:t>5. 2013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166688"/>
            <a:ext cx="5741988" cy="117408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476672"/>
            <a:ext cx="8229600" cy="2448272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  <a:t>Ovocné počítání</a:t>
            </a:r>
            <a:br>
              <a:rPr lang="cs-CZ" sz="6000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</a:br>
            <a:r>
              <a:rPr lang="cs-CZ" sz="2400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  <a:t/>
            </a:r>
            <a:br>
              <a:rPr lang="cs-CZ" sz="2400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</a:br>
            <a:r>
              <a:rPr lang="cs-CZ" sz="2400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  <a:t/>
            </a:r>
            <a:br>
              <a:rPr lang="cs-CZ" sz="2400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</a:br>
            <a:r>
              <a:rPr lang="cs-CZ" sz="3600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  <a:t>Násobky 4 a 5</a:t>
            </a:r>
            <a:endParaRPr lang="cs-CZ" sz="2400" b="1" dirty="0">
              <a:latin typeface="Comic Sans MS" pitchFamily="66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7984" y="501317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Mgr. </a:t>
            </a:r>
            <a:r>
              <a:rPr lang="cs-CZ" sz="2400" dirty="0" err="1" smtClean="0">
                <a:latin typeface="Comic Sans MS" pitchFamily="66" charset="0"/>
              </a:rPr>
              <a:t>Ľudmila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Hlubková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8194" name="Picture 2" descr="http://www.beruska8.cz/jidloapiti/ovoce2/102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284984"/>
            <a:ext cx="3024336" cy="2952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88640"/>
            <a:ext cx="7772400" cy="1008112"/>
          </a:xfrm>
        </p:spPr>
        <p:txBody>
          <a:bodyPr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Přiřaď správný výsledek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507288" cy="4572000"/>
          </a:xfrm>
        </p:spPr>
        <p:txBody>
          <a:bodyPr/>
          <a:lstStyle/>
          <a:p>
            <a:pPr>
              <a:buNone/>
            </a:pPr>
            <a:endParaRPr lang="cs-CZ" dirty="0" smtClean="0">
              <a:latin typeface="Algerian" pitchFamily="82" charset="0"/>
            </a:endParaRPr>
          </a:p>
          <a:p>
            <a:pPr>
              <a:buNone/>
            </a:pPr>
            <a:endParaRPr lang="cs-CZ" dirty="0">
              <a:latin typeface="Algerian" pitchFamily="82" charset="0"/>
            </a:endParaRPr>
          </a:p>
          <a:p>
            <a:pPr>
              <a:buNone/>
            </a:pPr>
            <a:endParaRPr lang="cs-CZ" dirty="0">
              <a:latin typeface="Algerian" pitchFamily="82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1628800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2 . 4 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467544" y="2492896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 smtClean="0"/>
          </a:p>
          <a:p>
            <a:pPr algn="ctr"/>
            <a:r>
              <a:rPr lang="cs-CZ" sz="2000" b="1" dirty="0" smtClean="0"/>
              <a:t>6 . 4</a:t>
            </a:r>
          </a:p>
          <a:p>
            <a:pPr algn="ctr"/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467544" y="3356992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4 . 4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1547664" y="1628800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5 . 4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1547664" y="2492896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3 .4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1547664" y="3356992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10 . 4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2627784" y="1628800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7 . 4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2627784" y="2492896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1 . 4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2627784" y="3356992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8 . 4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467544" y="4221088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9 . 4</a:t>
            </a:r>
            <a:endParaRPr lang="cs-CZ" sz="2000" b="1" dirty="0"/>
          </a:p>
        </p:txBody>
      </p:sp>
      <p:pic>
        <p:nvPicPr>
          <p:cNvPr id="1026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196752"/>
            <a:ext cx="1224136" cy="1512168"/>
          </a:xfrm>
          <a:prstGeom prst="rect">
            <a:avLst/>
          </a:prstGeom>
          <a:noFill/>
        </p:spPr>
      </p:pic>
      <p:pic>
        <p:nvPicPr>
          <p:cNvPr id="19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196752"/>
            <a:ext cx="1224136" cy="1512168"/>
          </a:xfrm>
          <a:prstGeom prst="rect">
            <a:avLst/>
          </a:prstGeom>
          <a:noFill/>
        </p:spPr>
      </p:pic>
      <p:pic>
        <p:nvPicPr>
          <p:cNvPr id="20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492896"/>
            <a:ext cx="1224136" cy="1512168"/>
          </a:xfrm>
          <a:prstGeom prst="rect">
            <a:avLst/>
          </a:prstGeom>
          <a:noFill/>
        </p:spPr>
      </p:pic>
      <p:pic>
        <p:nvPicPr>
          <p:cNvPr id="21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492896"/>
            <a:ext cx="1224136" cy="1512168"/>
          </a:xfrm>
          <a:prstGeom prst="rect">
            <a:avLst/>
          </a:prstGeom>
          <a:noFill/>
        </p:spPr>
      </p:pic>
      <p:pic>
        <p:nvPicPr>
          <p:cNvPr id="22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3789040"/>
            <a:ext cx="1224136" cy="1512168"/>
          </a:xfrm>
          <a:prstGeom prst="rect">
            <a:avLst/>
          </a:prstGeom>
          <a:noFill/>
        </p:spPr>
      </p:pic>
      <p:pic>
        <p:nvPicPr>
          <p:cNvPr id="23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789040"/>
            <a:ext cx="1224136" cy="1512168"/>
          </a:xfrm>
          <a:prstGeom prst="rect">
            <a:avLst/>
          </a:prstGeom>
          <a:noFill/>
        </p:spPr>
      </p:pic>
      <p:pic>
        <p:nvPicPr>
          <p:cNvPr id="24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1196752"/>
            <a:ext cx="1224136" cy="1512168"/>
          </a:xfrm>
          <a:prstGeom prst="rect">
            <a:avLst/>
          </a:prstGeom>
          <a:noFill/>
        </p:spPr>
      </p:pic>
      <p:pic>
        <p:nvPicPr>
          <p:cNvPr id="25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492896"/>
            <a:ext cx="1224136" cy="1512168"/>
          </a:xfrm>
          <a:prstGeom prst="rect">
            <a:avLst/>
          </a:prstGeom>
          <a:noFill/>
        </p:spPr>
      </p:pic>
      <p:pic>
        <p:nvPicPr>
          <p:cNvPr id="26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3789040"/>
            <a:ext cx="1224136" cy="1512168"/>
          </a:xfrm>
          <a:prstGeom prst="rect">
            <a:avLst/>
          </a:prstGeom>
          <a:noFill/>
        </p:spPr>
      </p:pic>
      <p:sp>
        <p:nvSpPr>
          <p:cNvPr id="31" name="Obdélník 30"/>
          <p:cNvSpPr/>
          <p:nvPr/>
        </p:nvSpPr>
        <p:spPr>
          <a:xfrm>
            <a:off x="4860032" y="1916832"/>
            <a:ext cx="504056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860032" y="3140968"/>
            <a:ext cx="504056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084168" y="3140968"/>
            <a:ext cx="504056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164288" y="3140968"/>
            <a:ext cx="504056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32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860032" y="4437112"/>
            <a:ext cx="504056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084168" y="4437112"/>
            <a:ext cx="504056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164288" y="4437112"/>
            <a:ext cx="504056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12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2" name="Picture 2" descr="jah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5157192"/>
            <a:ext cx="1224136" cy="1512168"/>
          </a:xfrm>
          <a:prstGeom prst="rect">
            <a:avLst/>
          </a:prstGeom>
          <a:noFill/>
        </p:spPr>
      </p:pic>
      <p:sp>
        <p:nvSpPr>
          <p:cNvPr id="43" name="Obdélník 42"/>
          <p:cNvSpPr/>
          <p:nvPr/>
        </p:nvSpPr>
        <p:spPr>
          <a:xfrm>
            <a:off x="4860032" y="5805264"/>
            <a:ext cx="504056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012160" y="1916832"/>
            <a:ext cx="504056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7164288" y="1844824"/>
            <a:ext cx="504056" cy="43204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pPr algn="ctr"/>
            <a:r>
              <a:rPr lang="cs-CZ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  <a:t>Přiřaď správný výsledek</a:t>
            </a:r>
            <a:endParaRPr lang="cs-CZ" b="1" dirty="0">
              <a:latin typeface="Comic Sans MS" pitchFamily="66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7544" y="1628800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2</a:t>
            </a:r>
            <a:r>
              <a:rPr lang="cs-CZ" sz="2000" b="1" dirty="0" smtClean="0"/>
              <a:t> . 5 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467544" y="2492896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10 . 5 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467544" y="3356992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8 . 5 </a:t>
            </a:r>
            <a:endParaRPr lang="cs-CZ" sz="2000" b="1" dirty="0"/>
          </a:p>
        </p:txBody>
      </p:sp>
      <p:sp>
        <p:nvSpPr>
          <p:cNvPr id="12" name="Obdélník 11"/>
          <p:cNvSpPr/>
          <p:nvPr/>
        </p:nvSpPr>
        <p:spPr>
          <a:xfrm>
            <a:off x="467544" y="4221088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3 . 5 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1547664" y="1628800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7 . 5 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1547664" y="2492896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5</a:t>
            </a:r>
            <a:r>
              <a:rPr lang="cs-CZ" sz="2000" b="1" dirty="0" smtClean="0"/>
              <a:t> . 5 </a:t>
            </a:r>
            <a:endParaRPr lang="cs-CZ" sz="2000" b="1" dirty="0"/>
          </a:p>
        </p:txBody>
      </p:sp>
      <p:sp>
        <p:nvSpPr>
          <p:cNvPr id="15" name="Obdélník 14"/>
          <p:cNvSpPr/>
          <p:nvPr/>
        </p:nvSpPr>
        <p:spPr>
          <a:xfrm>
            <a:off x="1547664" y="3356992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4 . 5 </a:t>
            </a:r>
            <a:endParaRPr lang="cs-CZ" sz="2000" b="1" dirty="0"/>
          </a:p>
        </p:txBody>
      </p:sp>
      <p:sp>
        <p:nvSpPr>
          <p:cNvPr id="16" name="Obdélník 15"/>
          <p:cNvSpPr/>
          <p:nvPr/>
        </p:nvSpPr>
        <p:spPr>
          <a:xfrm>
            <a:off x="2627784" y="1628800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1</a:t>
            </a:r>
            <a:r>
              <a:rPr lang="cs-CZ" sz="2000" b="1" dirty="0" smtClean="0"/>
              <a:t> . 5 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2627784" y="2492896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6 . 5 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2627784" y="3356992"/>
            <a:ext cx="10801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/>
              <a:t>9</a:t>
            </a:r>
            <a:r>
              <a:rPr lang="cs-CZ" sz="2000" b="1" dirty="0" smtClean="0"/>
              <a:t> . 5 </a:t>
            </a:r>
            <a:endParaRPr lang="cs-CZ" sz="2000" b="1" dirty="0"/>
          </a:p>
        </p:txBody>
      </p:sp>
      <p:pic>
        <p:nvPicPr>
          <p:cNvPr id="16386" name="Picture 2" descr="ananas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196752"/>
            <a:ext cx="1224136" cy="1656185"/>
          </a:xfrm>
          <a:prstGeom prst="rect">
            <a:avLst/>
          </a:prstGeom>
          <a:noFill/>
        </p:spPr>
      </p:pic>
      <p:pic>
        <p:nvPicPr>
          <p:cNvPr id="22" name="Picture 2" descr="ananas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196752"/>
            <a:ext cx="1224136" cy="1656185"/>
          </a:xfrm>
          <a:prstGeom prst="rect">
            <a:avLst/>
          </a:prstGeom>
          <a:noFill/>
        </p:spPr>
      </p:pic>
      <p:pic>
        <p:nvPicPr>
          <p:cNvPr id="23" name="Picture 2" descr="ananas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196752"/>
            <a:ext cx="1224136" cy="1656185"/>
          </a:xfrm>
          <a:prstGeom prst="rect">
            <a:avLst/>
          </a:prstGeom>
          <a:noFill/>
        </p:spPr>
      </p:pic>
      <p:pic>
        <p:nvPicPr>
          <p:cNvPr id="24" name="Picture 2" descr="ananas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80928"/>
            <a:ext cx="1224136" cy="1656185"/>
          </a:xfrm>
          <a:prstGeom prst="rect">
            <a:avLst/>
          </a:prstGeom>
          <a:noFill/>
        </p:spPr>
      </p:pic>
      <p:pic>
        <p:nvPicPr>
          <p:cNvPr id="25" name="Picture 2" descr="ananas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780928"/>
            <a:ext cx="1224136" cy="1656185"/>
          </a:xfrm>
          <a:prstGeom prst="rect">
            <a:avLst/>
          </a:prstGeom>
          <a:noFill/>
        </p:spPr>
      </p:pic>
      <p:pic>
        <p:nvPicPr>
          <p:cNvPr id="26" name="Picture 2" descr="ananas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780928"/>
            <a:ext cx="1224136" cy="1656185"/>
          </a:xfrm>
          <a:prstGeom prst="rect">
            <a:avLst/>
          </a:prstGeom>
          <a:noFill/>
        </p:spPr>
      </p:pic>
      <p:pic>
        <p:nvPicPr>
          <p:cNvPr id="27" name="Picture 2" descr="ananas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437112"/>
            <a:ext cx="1224136" cy="1656185"/>
          </a:xfrm>
          <a:prstGeom prst="rect">
            <a:avLst/>
          </a:prstGeom>
          <a:noFill/>
        </p:spPr>
      </p:pic>
      <p:pic>
        <p:nvPicPr>
          <p:cNvPr id="28" name="Picture 2" descr="ananas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437112"/>
            <a:ext cx="1224136" cy="1656185"/>
          </a:xfrm>
          <a:prstGeom prst="rect">
            <a:avLst/>
          </a:prstGeom>
          <a:noFill/>
        </p:spPr>
      </p:pic>
      <p:pic>
        <p:nvPicPr>
          <p:cNvPr id="29" name="Picture 2" descr="ananas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437112"/>
            <a:ext cx="1224136" cy="1656185"/>
          </a:xfrm>
          <a:prstGeom prst="rect">
            <a:avLst/>
          </a:prstGeom>
          <a:noFill/>
        </p:spPr>
      </p:pic>
      <p:pic>
        <p:nvPicPr>
          <p:cNvPr id="30" name="Picture 2" descr="ananas obráze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437112"/>
            <a:ext cx="1224136" cy="1656185"/>
          </a:xfrm>
          <a:prstGeom prst="rect">
            <a:avLst/>
          </a:prstGeom>
          <a:noFill/>
        </p:spPr>
      </p:pic>
      <p:sp>
        <p:nvSpPr>
          <p:cNvPr id="31" name="Obdélník 30"/>
          <p:cNvSpPr/>
          <p:nvPr/>
        </p:nvSpPr>
        <p:spPr>
          <a:xfrm>
            <a:off x="4860032" y="1988840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156176" y="1988840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380312" y="1988840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860032" y="3573016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084168" y="3573016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308304" y="3573016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50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635896" y="5229200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932040" y="5229200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084168" y="5229200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380312" y="5229200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5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Vypočítej a napiš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6 krát 4 = ______			2 krát 5 = ______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8 krát 4 = ______			6 krát 5 = ______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3 krát 4 = ______			7 krát 5 = ______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9 krát 4 = ______			1 krát 5 = ______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1 krát 4 = ______			3 krát 5 = ______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5 krát 4 = ______			5 krát 5 = ______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2 krát 4 = ______			8 krát 5 = ______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4 krát 4 = ______		          10 krát 5 = ______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7 krát 4 = ______			4 krát 5 = ______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10 krát 4 = _____			9 krát 5 = 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Doplň tabulku</a:t>
            </a:r>
            <a:endParaRPr lang="cs-CZ" b="1" dirty="0">
              <a:latin typeface="Comic Sans MS" pitchFamily="66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1187624" y="1700808"/>
          <a:ext cx="6480720" cy="194056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730278"/>
                <a:gridCol w="2798114"/>
                <a:gridCol w="295232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 . 4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. 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7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6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8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5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115616" y="414908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Doplň chybějící čísla: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4725144"/>
            <a:ext cx="58326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.             = 10	7 .              = 28	 8 . 	 = 32                    </a:t>
            </a:r>
          </a:p>
          <a:p>
            <a:endParaRPr lang="cs-CZ" dirty="0"/>
          </a:p>
          <a:p>
            <a:r>
              <a:rPr lang="cs-CZ" dirty="0" smtClean="0"/>
              <a:t>3 .             = 15	1 .              = 5           10 .              = 50</a:t>
            </a:r>
          </a:p>
          <a:p>
            <a:endParaRPr lang="cs-CZ" dirty="0"/>
          </a:p>
          <a:p>
            <a:r>
              <a:rPr lang="cs-CZ" dirty="0" smtClean="0"/>
              <a:t>4 .             = 16	9 .              = 45	 6 .              = 24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691680" y="4653136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691680" y="5229200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691680" y="5805264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563888" y="4653136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563888" y="5229200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563888" y="5733256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436096" y="4653136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436096" y="5229200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5436096" y="5733256"/>
            <a:ext cx="504056" cy="43204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Comic Sans MS" pitchFamily="66" charset="0"/>
              </a:rPr>
              <a:t>Porovnej &lt; = &gt;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12776"/>
            <a:ext cx="8075240" cy="4607024"/>
          </a:xfrm>
        </p:spPr>
        <p:txBody>
          <a:bodyPr/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>
                <a:latin typeface="+mj-lt"/>
              </a:rPr>
              <a:t>2 . 4___6 . 5		8 . 4___2 . 5</a:t>
            </a:r>
          </a:p>
          <a:p>
            <a:pPr algn="ctr">
              <a:buNone/>
            </a:pPr>
            <a:endParaRPr lang="cs-CZ" b="1" dirty="0">
              <a:latin typeface="+mj-lt"/>
            </a:endParaRPr>
          </a:p>
          <a:p>
            <a:pPr algn="ctr">
              <a:buNone/>
            </a:pPr>
            <a:r>
              <a:rPr lang="cs-CZ" b="1" dirty="0" smtClean="0">
                <a:latin typeface="+mj-lt"/>
              </a:rPr>
              <a:t>4 . 5___3 . 4		9 . 4___4 . 7</a:t>
            </a:r>
          </a:p>
          <a:p>
            <a:pPr algn="ctr">
              <a:buNone/>
            </a:pPr>
            <a:endParaRPr lang="cs-CZ" b="1" dirty="0">
              <a:latin typeface="+mj-lt"/>
            </a:endParaRPr>
          </a:p>
          <a:p>
            <a:pPr algn="ctr">
              <a:buNone/>
            </a:pPr>
            <a:r>
              <a:rPr lang="cs-CZ" b="1" dirty="0" smtClean="0">
                <a:latin typeface="+mj-lt"/>
              </a:rPr>
              <a:t>2 . 5___5 . 5		1 . 4___1 . 5</a:t>
            </a:r>
            <a:endParaRPr lang="cs-CZ" b="1" dirty="0">
              <a:latin typeface="+mj-lt"/>
            </a:endParaRPr>
          </a:p>
        </p:txBody>
      </p:sp>
      <p:pic>
        <p:nvPicPr>
          <p:cNvPr id="3074" name="Picture 2" descr="http://www.beruska8.cz/jidloapiti/ovoce2/63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5085184"/>
            <a:ext cx="4104456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Comic Sans MS" pitchFamily="66" charset="0"/>
              </a:rPr>
              <a:t>Slovní úlohy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2000" b="1" dirty="0" smtClean="0">
                <a:latin typeface="Comic Sans MS" pitchFamily="66" charset="0"/>
              </a:rPr>
              <a:t>Dvojčata dostala po čtyři čokolády. Kolik čokolád </a:t>
            </a:r>
          </a:p>
          <a:p>
            <a:pPr>
              <a:buNone/>
            </a:pPr>
            <a:r>
              <a:rPr lang="cs-CZ" sz="2000" b="1" dirty="0" smtClean="0">
                <a:latin typeface="Comic Sans MS" pitchFamily="66" charset="0"/>
              </a:rPr>
              <a:t>měla </a:t>
            </a:r>
            <a:r>
              <a:rPr lang="cs-CZ" sz="2000" b="1" dirty="0" smtClean="0">
                <a:latin typeface="Comic Sans MS" pitchFamily="66" charset="0"/>
              </a:rPr>
              <a:t>celkem?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Vypočítej______________________________</a:t>
            </a:r>
          </a:p>
          <a:p>
            <a:pPr>
              <a:buNone/>
            </a:pPr>
            <a:r>
              <a:rPr lang="cs-CZ" sz="2000" dirty="0" smtClean="0">
                <a:latin typeface="Comic Sans MS" pitchFamily="66" charset="0"/>
              </a:rPr>
              <a:t>Odpověď______________________________</a:t>
            </a:r>
            <a:endParaRPr lang="cs-CZ" sz="2000" dirty="0">
              <a:latin typeface="Comic Sans MS" pitchFamily="66" charset="0"/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dirty="0" smtClean="0">
                <a:latin typeface="Comic Sans MS" pitchFamily="66" charset="0"/>
              </a:rPr>
              <a:t>Trojčátka Alice, Kuba a Veronika dostali po pěti gumových </a:t>
            </a:r>
          </a:p>
          <a:p>
            <a:pPr>
              <a:buNone/>
            </a:pPr>
            <a:r>
              <a:rPr lang="cs-CZ" sz="2000" b="1" dirty="0" smtClean="0">
                <a:latin typeface="Comic Sans MS" pitchFamily="66" charset="0"/>
              </a:rPr>
              <a:t>medvídků. </a:t>
            </a:r>
          </a:p>
          <a:p>
            <a:pPr>
              <a:buNone/>
            </a:pPr>
            <a:r>
              <a:rPr lang="cs-CZ" sz="2000" b="1" dirty="0" smtClean="0">
                <a:latin typeface="Comic Sans MS" pitchFamily="66" charset="0"/>
              </a:rPr>
              <a:t>Kolik gumových medvídků dostala trojčátka celkem?</a:t>
            </a:r>
          </a:p>
          <a:p>
            <a:pPr>
              <a:buNone/>
            </a:pPr>
            <a:r>
              <a:rPr lang="cs-CZ" sz="1800" dirty="0" smtClean="0">
                <a:latin typeface="Comic Sans MS" pitchFamily="66" charset="0"/>
              </a:rPr>
              <a:t>Vypočítej___________________________________</a:t>
            </a:r>
          </a:p>
          <a:p>
            <a:pPr>
              <a:buNone/>
            </a:pPr>
            <a:r>
              <a:rPr lang="cs-CZ" sz="1800" dirty="0" smtClean="0">
                <a:latin typeface="Comic Sans MS" pitchFamily="66" charset="0"/>
              </a:rPr>
              <a:t>Odpověď___________________________________</a:t>
            </a:r>
          </a:p>
          <a:p>
            <a:pPr>
              <a:buNone/>
            </a:pPr>
            <a:endParaRPr lang="cs-CZ" sz="1800" dirty="0"/>
          </a:p>
        </p:txBody>
      </p:sp>
      <p:pic>
        <p:nvPicPr>
          <p:cNvPr id="2050" name="Picture 2" descr="http://www.beruska8.cz/jidloapiti/bonbony2/1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060848"/>
            <a:ext cx="1770685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sz="2700" b="1" dirty="0" smtClean="0">
                <a:latin typeface="Comic Sans MS" pitchFamily="66" charset="0"/>
              </a:rPr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1600" dirty="0" smtClean="0">
                <a:latin typeface="+mj-lt"/>
                <a:hlinkClick r:id="rId2"/>
              </a:rPr>
              <a:t>http://www.i-</a:t>
            </a:r>
            <a:r>
              <a:rPr lang="cs-CZ" sz="1600" dirty="0" err="1" smtClean="0">
                <a:latin typeface="+mj-lt"/>
                <a:hlinkClick r:id="rId2"/>
              </a:rPr>
              <a:t>creative.cz</a:t>
            </a:r>
            <a:r>
              <a:rPr lang="cs-CZ" sz="1600" dirty="0" smtClean="0">
                <a:latin typeface="+mj-lt"/>
                <a:hlinkClick r:id="rId2"/>
              </a:rPr>
              <a:t>/</a:t>
            </a:r>
            <a:r>
              <a:rPr lang="cs-CZ" sz="1600" dirty="0" err="1" smtClean="0">
                <a:latin typeface="+mj-lt"/>
                <a:hlinkClick r:id="rId2"/>
              </a:rPr>
              <a:t>wp</a:t>
            </a:r>
            <a:r>
              <a:rPr lang="cs-CZ" sz="1600" dirty="0" smtClean="0">
                <a:latin typeface="+mj-lt"/>
                <a:hlinkClick r:id="rId2"/>
              </a:rPr>
              <a:t>-</a:t>
            </a:r>
            <a:r>
              <a:rPr lang="cs-CZ" sz="1600" dirty="0" err="1" smtClean="0">
                <a:latin typeface="+mj-lt"/>
                <a:hlinkClick r:id="rId2"/>
              </a:rPr>
              <a:t>content</a:t>
            </a:r>
            <a:r>
              <a:rPr lang="cs-CZ" sz="1600" dirty="0" smtClean="0">
                <a:latin typeface="+mj-lt"/>
                <a:hlinkClick r:id="rId2"/>
              </a:rPr>
              <a:t>/</a:t>
            </a:r>
            <a:r>
              <a:rPr lang="cs-CZ" sz="1600" dirty="0" err="1" smtClean="0">
                <a:latin typeface="+mj-lt"/>
                <a:hlinkClick r:id="rId2"/>
              </a:rPr>
              <a:t>uploads</a:t>
            </a:r>
            <a:r>
              <a:rPr lang="cs-CZ" sz="1600" dirty="0" smtClean="0">
                <a:latin typeface="+mj-lt"/>
                <a:hlinkClick r:id="rId2"/>
              </a:rPr>
              <a:t>/2012/04/jahody-</a:t>
            </a:r>
          </a:p>
          <a:p>
            <a:pPr>
              <a:buNone/>
            </a:pPr>
            <a:r>
              <a:rPr lang="cs-CZ" sz="1600" dirty="0" smtClean="0">
                <a:latin typeface="+mj-lt"/>
                <a:hlinkClick r:id="rId2"/>
              </a:rPr>
              <a:t>2.jpg</a:t>
            </a:r>
            <a:endParaRPr lang="cs-CZ" sz="1600" dirty="0" smtClean="0">
              <a:latin typeface="+mj-lt"/>
            </a:endParaRPr>
          </a:p>
          <a:p>
            <a:pPr>
              <a:buNone/>
            </a:pPr>
            <a:r>
              <a:rPr lang="cs-CZ" sz="1600" dirty="0" smtClean="0">
                <a:latin typeface="+mj-lt"/>
                <a:hlinkClick r:id="rId3"/>
              </a:rPr>
              <a:t>http://www.i-</a:t>
            </a:r>
            <a:r>
              <a:rPr lang="cs-CZ" sz="1600" dirty="0" err="1" smtClean="0">
                <a:latin typeface="+mj-lt"/>
                <a:hlinkClick r:id="rId3"/>
              </a:rPr>
              <a:t>creative.cz</a:t>
            </a:r>
            <a:r>
              <a:rPr lang="cs-CZ" sz="1600" dirty="0" smtClean="0">
                <a:latin typeface="+mj-lt"/>
                <a:hlinkClick r:id="rId3"/>
              </a:rPr>
              <a:t>/</a:t>
            </a:r>
            <a:r>
              <a:rPr lang="cs-CZ" sz="1600" dirty="0" err="1" smtClean="0">
                <a:latin typeface="+mj-lt"/>
                <a:hlinkClick r:id="rId3"/>
              </a:rPr>
              <a:t>wp</a:t>
            </a:r>
            <a:r>
              <a:rPr lang="cs-CZ" sz="1600" dirty="0" smtClean="0">
                <a:latin typeface="+mj-lt"/>
                <a:hlinkClick r:id="rId3"/>
              </a:rPr>
              <a:t>-</a:t>
            </a:r>
            <a:r>
              <a:rPr lang="cs-CZ" sz="1600" dirty="0" err="1" smtClean="0">
                <a:latin typeface="+mj-lt"/>
                <a:hlinkClick r:id="rId3"/>
              </a:rPr>
              <a:t>content</a:t>
            </a:r>
            <a:r>
              <a:rPr lang="cs-CZ" sz="1600" dirty="0" smtClean="0">
                <a:latin typeface="+mj-lt"/>
                <a:hlinkClick r:id="rId3"/>
              </a:rPr>
              <a:t>/</a:t>
            </a:r>
            <a:r>
              <a:rPr lang="cs-CZ" sz="1600" dirty="0" err="1" smtClean="0">
                <a:latin typeface="+mj-lt"/>
                <a:hlinkClick r:id="rId3"/>
              </a:rPr>
              <a:t>uploads</a:t>
            </a:r>
            <a:r>
              <a:rPr lang="cs-CZ" sz="1600" dirty="0" smtClean="0">
                <a:latin typeface="+mj-lt"/>
                <a:hlinkClick r:id="rId3"/>
              </a:rPr>
              <a:t>/2009/11/</a:t>
            </a:r>
            <a:r>
              <a:rPr lang="cs-CZ" sz="1600" dirty="0" err="1" smtClean="0">
                <a:latin typeface="+mj-lt"/>
                <a:hlinkClick r:id="rId3"/>
              </a:rPr>
              <a:t>pineapple.png</a:t>
            </a:r>
            <a:endParaRPr lang="cs-CZ" sz="1600" dirty="0" smtClean="0">
              <a:latin typeface="+mj-lt"/>
            </a:endParaRPr>
          </a:p>
          <a:p>
            <a:pPr>
              <a:buNone/>
            </a:pPr>
            <a:r>
              <a:rPr lang="cs-CZ" sz="1600" dirty="0" smtClean="0">
                <a:latin typeface="+mj-lt"/>
                <a:hlinkClick r:id="rId4"/>
              </a:rPr>
              <a:t>http://www.beruska8.cz/</a:t>
            </a:r>
            <a:r>
              <a:rPr lang="cs-CZ" sz="1600" dirty="0" err="1" smtClean="0">
                <a:latin typeface="+mj-lt"/>
                <a:hlinkClick r:id="rId4"/>
              </a:rPr>
              <a:t>jidloapiti</a:t>
            </a:r>
            <a:r>
              <a:rPr lang="cs-CZ" sz="1600" dirty="0" smtClean="0">
                <a:latin typeface="+mj-lt"/>
                <a:hlinkClick r:id="rId4"/>
              </a:rPr>
              <a:t>/ovoce2/ovoce1.htm</a:t>
            </a:r>
            <a:endParaRPr lang="cs-CZ" sz="1600" dirty="0" smtClean="0">
              <a:latin typeface="+mj-lt"/>
            </a:endParaRPr>
          </a:p>
          <a:p>
            <a:pPr>
              <a:buNone/>
            </a:pPr>
            <a:r>
              <a:rPr lang="cs-CZ" sz="1600" dirty="0" smtClean="0">
                <a:latin typeface="+mj-lt"/>
                <a:hlinkClick r:id="rId5"/>
              </a:rPr>
              <a:t>http://www.beruska8.cz/</a:t>
            </a:r>
            <a:r>
              <a:rPr lang="cs-CZ" sz="1600" dirty="0" err="1" smtClean="0">
                <a:latin typeface="+mj-lt"/>
                <a:hlinkClick r:id="rId5"/>
              </a:rPr>
              <a:t>jidloapiti</a:t>
            </a:r>
            <a:r>
              <a:rPr lang="cs-CZ" sz="1600" dirty="0" smtClean="0">
                <a:latin typeface="+mj-lt"/>
                <a:hlinkClick r:id="rId5"/>
              </a:rPr>
              <a:t>/bonbony2/bonb1.htm</a:t>
            </a:r>
            <a:endParaRPr lang="cs-CZ" sz="1600" dirty="0" smtClean="0">
              <a:latin typeface="+mj-lt"/>
            </a:endParaRPr>
          </a:p>
          <a:p>
            <a:pPr>
              <a:buNone/>
            </a:pPr>
            <a:endParaRPr lang="cs-CZ" sz="1600" dirty="0" smtClean="0">
              <a:latin typeface="+mj-lt"/>
            </a:endParaRP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astní 1">
      <a:majorFont>
        <a:latin typeface="Comic Sans MS"/>
        <a:ea typeface=""/>
        <a:cs typeface=""/>
      </a:majorFont>
      <a:minorFont>
        <a:latin typeface="Perpetua"/>
        <a:ea typeface=""/>
        <a:cs typeface="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</TotalTime>
  <Words>302</Words>
  <Application>Microsoft Office PowerPoint</Application>
  <PresentationFormat>Předvádění na obrazovce (4:3)</PresentationFormat>
  <Paragraphs>127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Snímek 1</vt:lpstr>
      <vt:lpstr>Ovocné počítání   Násobky 4 a 5</vt:lpstr>
      <vt:lpstr>Přiřaď správný výsledek</vt:lpstr>
      <vt:lpstr>Přiřaď správný výsledek</vt:lpstr>
      <vt:lpstr>Vypočítej a napiš</vt:lpstr>
      <vt:lpstr>Doplň tabulku</vt:lpstr>
      <vt:lpstr>Porovnej &lt; = &gt;</vt:lpstr>
      <vt:lpstr>Slovní úlohy</vt:lpstr>
      <vt:lpstr>   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Násobky 2 a 3</dc:title>
  <dc:creator>Majka</dc:creator>
  <cp:lastModifiedBy>Dum</cp:lastModifiedBy>
  <cp:revision>50</cp:revision>
  <dcterms:created xsi:type="dcterms:W3CDTF">2013-12-29T19:30:57Z</dcterms:created>
  <dcterms:modified xsi:type="dcterms:W3CDTF">2014-09-05T14:52:58Z</dcterms:modified>
</cp:coreProperties>
</file>