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1" r:id="rId5"/>
    <p:sldId id="262" r:id="rId6"/>
    <p:sldId id="259" r:id="rId7"/>
    <p:sldId id="263" r:id="rId8"/>
    <p:sldId id="264" r:id="rId9"/>
    <p:sldId id="265" r:id="rId10"/>
    <p:sldId id="266" r:id="rId11"/>
    <p:sldId id="268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D94F30E1-19FD-4F69-9052-BFDFFF28B4D6}">
          <p14:sldIdLst>
            <p14:sldId id="256"/>
            <p14:sldId id="257"/>
            <p14:sldId id="258"/>
            <p14:sldId id="261"/>
            <p14:sldId id="262"/>
            <p14:sldId id="259"/>
            <p14:sldId id="263"/>
            <p14:sldId id="264"/>
          </p14:sldIdLst>
        </p14:section>
        <p14:section name="Oddíl bez názvu" id="{32BFA1C3-B1B2-49D3-8EC3-76B8B4FD75BD}">
          <p14:sldIdLst>
            <p14:sldId id="265"/>
            <p14:sldId id="266"/>
            <p14:sldId id="268"/>
            <p14:sldId id="267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6" y="156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7" name="Rectangle 6"/>
            <p:cNvPicPr>
              <a:picLocks noChangeAspect="1"/>
            </p:cNvPicPr>
            <p:nvPr/>
          </p:nvPicPr>
          <p:blipFill>
            <a:blip r:embed="rId2">
              <a:duotone>
                <a:schemeClr val="accent3"/>
                <a:srgbClr val="FFFFFF"/>
              </a:duotone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6" name="Rectangle 15"/>
            <p:cNvSpPr/>
            <p:nvPr userDrawn="1"/>
          </p:nvSpPr>
          <p:spPr>
            <a:xfrm>
              <a:off x="0" y="5184648"/>
              <a:ext cx="9144000" cy="1673352"/>
            </a:xfrm>
            <a:prstGeom prst="rect">
              <a:avLst/>
            </a:prstGeom>
            <a:gradFill flip="none" rotWithShape="1">
              <a:gsLst>
                <a:gs pos="39000">
                  <a:schemeClr val="accent5">
                    <a:alpha val="40000"/>
                  </a:schemeClr>
                </a:gs>
                <a:gs pos="0">
                  <a:schemeClr val="accent5">
                    <a:alpha val="90000"/>
                  </a:schemeClr>
                </a:gs>
                <a:gs pos="100000">
                  <a:schemeClr val="accent3">
                    <a:alpha val="40000"/>
                  </a:schemeClr>
                </a:gs>
              </a:gsLst>
              <a:lin ang="0" scaled="1"/>
              <a:tileRect/>
            </a:gradFill>
            <a:ln w="25400" cap="rnd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 userDrawn="1"/>
          </p:nvSpPr>
          <p:spPr>
            <a:xfrm>
              <a:off x="0" y="5257800"/>
              <a:ext cx="9144000" cy="1600200"/>
            </a:xfrm>
            <a:prstGeom prst="rect">
              <a:avLst/>
            </a:prstGeom>
            <a:gradFill flip="none" rotWithShape="1">
              <a:gsLst>
                <a:gs pos="39000">
                  <a:schemeClr val="accent5">
                    <a:alpha val="25000"/>
                  </a:schemeClr>
                </a:gs>
                <a:gs pos="100000">
                  <a:schemeClr val="accent3">
                    <a:alpha val="25000"/>
                  </a:schemeClr>
                </a:gs>
              </a:gsLst>
              <a:lin ang="0" scaled="1"/>
              <a:tileRect/>
            </a:gradFill>
            <a:ln w="25400" cap="rnd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/>
            <p:cNvSpPr/>
            <p:nvPr userDrawn="1"/>
          </p:nvSpPr>
          <p:spPr>
            <a:xfrm>
              <a:off x="0" y="3352801"/>
              <a:ext cx="9144000" cy="1827567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alpha val="5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16200000" scaled="1"/>
              <a:tileRect/>
            </a:gradFill>
            <a:ln w="25400" cap="rnd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1" name="Straight Connector 10"/>
            <p:cNvCxnSpPr/>
            <p:nvPr/>
          </p:nvCxnSpPr>
          <p:spPr>
            <a:xfrm>
              <a:off x="0" y="5181600"/>
              <a:ext cx="9144000" cy="1588"/>
            </a:xfrm>
            <a:prstGeom prst="line">
              <a:avLst/>
            </a:prstGeom>
            <a:ln w="28575" cap="flat" cmpd="sng" algn="ctr">
              <a:solidFill>
                <a:schemeClr val="bg1"/>
              </a:solidFill>
              <a:prstDash val="solid"/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455676" y="3373031"/>
            <a:ext cx="8229600" cy="2043684"/>
          </a:xfrm>
          <a:noFill/>
        </p:spPr>
        <p:txBody>
          <a:bodyPr anchor="b" anchorCtr="0">
            <a:normAutofit/>
          </a:bodyPr>
          <a:lstStyle>
            <a:lvl1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sz="7000" kern="100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3" name="Subtitle 12"/>
          <p:cNvSpPr>
            <a:spLocks noGrp="1"/>
          </p:cNvSpPr>
          <p:nvPr>
            <p:ph type="subTitle" idx="1"/>
          </p:nvPr>
        </p:nvSpPr>
        <p:spPr>
          <a:xfrm>
            <a:off x="566801" y="5429252"/>
            <a:ext cx="8129524" cy="757517"/>
          </a:xfrm>
        </p:spPr>
        <p:txBody>
          <a:bodyPr/>
          <a:lstStyle>
            <a:lvl1pPr marL="0" indent="0" algn="l">
              <a:buNone/>
              <a:defRPr sz="1600" kern="100" cap="all" spc="100" baseline="0">
                <a:solidFill>
                  <a:schemeClr val="bg1"/>
                </a:solidFill>
                <a:latin typeface="+mn-lt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533400" y="457200"/>
            <a:ext cx="8077200" cy="1075426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857B1-42D2-4A62-8046-2652A05E5020}" type="datetimeFigureOut">
              <a:rPr lang="cs-CZ" smtClean="0"/>
              <a:t>26.5.2014</a:t>
            </a:fld>
            <a:endParaRPr lang="cs-CZ"/>
          </a:p>
        </p:txBody>
      </p:sp>
      <p:sp>
        <p:nvSpPr>
          <p:cNvPr id="5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4786A-5384-4AB8-95FD-1317CFEC595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Záhlaví části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7" name="Rectangle 6"/>
            <p:cNvPicPr>
              <a:picLocks noChangeAspect="1"/>
            </p:cNvPicPr>
            <p:nvPr/>
          </p:nvPicPr>
          <p:blipFill>
            <a:blip r:embed="rId2">
              <a:duotone>
                <a:schemeClr val="accent3"/>
                <a:srgbClr val="FFFFFF"/>
              </a:duotone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" name="Rectangle 8"/>
            <p:cNvSpPr/>
            <p:nvPr userDrawn="1"/>
          </p:nvSpPr>
          <p:spPr>
            <a:xfrm>
              <a:off x="0" y="342900"/>
              <a:ext cx="9144000" cy="6172200"/>
            </a:xfrm>
            <a:prstGeom prst="rect">
              <a:avLst/>
            </a:prstGeom>
            <a:gradFill flip="none" rotWithShape="1">
              <a:gsLst>
                <a:gs pos="39000">
                  <a:schemeClr val="accent5">
                    <a:alpha val="40000"/>
                  </a:schemeClr>
                </a:gs>
                <a:gs pos="0">
                  <a:schemeClr val="accent5">
                    <a:alpha val="90000"/>
                  </a:schemeClr>
                </a:gs>
                <a:gs pos="100000">
                  <a:schemeClr val="accent3">
                    <a:alpha val="40000"/>
                  </a:schemeClr>
                </a:gs>
              </a:gsLst>
              <a:lin ang="0" scaled="1"/>
              <a:tileRect/>
            </a:gradFill>
            <a:ln w="25400" cap="rnd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0" y="457200"/>
              <a:ext cx="9144000" cy="5943600"/>
            </a:xfrm>
            <a:prstGeom prst="rect">
              <a:avLst/>
            </a:prstGeom>
            <a:gradFill flip="none" rotWithShape="1">
              <a:gsLst>
                <a:gs pos="39000">
                  <a:schemeClr val="accent5">
                    <a:alpha val="25000"/>
                  </a:schemeClr>
                </a:gs>
                <a:gs pos="100000">
                  <a:schemeClr val="accent3">
                    <a:alpha val="25000"/>
                  </a:schemeClr>
                </a:gs>
              </a:gsLst>
              <a:lin ang="0" scaled="1"/>
              <a:tileRect/>
            </a:gradFill>
            <a:ln w="25400" cap="rnd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1" name="Straight Connector 10"/>
            <p:cNvCxnSpPr/>
            <p:nvPr/>
          </p:nvCxnSpPr>
          <p:spPr>
            <a:xfrm>
              <a:off x="0" y="341312"/>
              <a:ext cx="9144000" cy="1588"/>
            </a:xfrm>
            <a:prstGeom prst="line">
              <a:avLst/>
            </a:prstGeom>
            <a:ln w="28575" cap="flat" cmpd="sng" algn="ctr">
              <a:solidFill>
                <a:schemeClr val="bg1"/>
              </a:solidFill>
              <a:prstDash val="solid"/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6505575"/>
              <a:ext cx="9144000" cy="1588"/>
            </a:xfrm>
            <a:prstGeom prst="line">
              <a:avLst/>
            </a:prstGeom>
            <a:ln w="28575" cap="flat" cmpd="sng" algn="ctr">
              <a:solidFill>
                <a:schemeClr val="bg1"/>
              </a:solidFill>
              <a:prstDash val="solid"/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533402" y="3962402"/>
            <a:ext cx="8153399" cy="1371599"/>
          </a:xfrm>
        </p:spPr>
        <p:txBody>
          <a:bodyPr anchor="b" anchorCtr="0"/>
          <a:lstStyle>
            <a:lvl1pPr algn="l">
              <a:defRPr sz="4000" b="0" cap="none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557276" y="5438776"/>
            <a:ext cx="8129524" cy="904875"/>
          </a:xfrm>
        </p:spPr>
        <p:txBody>
          <a:bodyPr anchor="t" anchorCtr="0"/>
          <a:lstStyle>
            <a:lvl1pPr marL="0" indent="0">
              <a:buNone/>
              <a:defRPr sz="1400" cap="all" spc="100" baseline="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533400" y="1600201"/>
            <a:ext cx="3962400" cy="4419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3962400" cy="4419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857B1-42D2-4A62-8046-2652A05E5020}" type="datetimeFigureOut">
              <a:rPr lang="cs-CZ" smtClean="0"/>
              <a:t>26.5.2014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4786A-5384-4AB8-95FD-1317CFEC595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533400" y="1600201"/>
            <a:ext cx="3963988" cy="5746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533400" y="2174877"/>
            <a:ext cx="3963988" cy="38449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7" y="1600201"/>
            <a:ext cx="3965574" cy="5746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7" y="2174877"/>
            <a:ext cx="3965574" cy="38449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857B1-42D2-4A62-8046-2652A05E5020}" type="datetimeFigureOut">
              <a:rPr lang="cs-CZ" smtClean="0"/>
              <a:t>26.5.2014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4786A-5384-4AB8-95FD-1317CFEC595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857B1-42D2-4A62-8046-2652A05E5020}" type="datetimeFigureOut">
              <a:rPr lang="cs-CZ" smtClean="0"/>
              <a:t>26.5.2014</a:t>
            </a:fld>
            <a:endParaRPr lang="cs-CZ"/>
          </a:p>
        </p:txBody>
      </p:sp>
      <p:sp>
        <p:nvSpPr>
          <p:cNvPr id="4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4786A-5384-4AB8-95FD-1317CFEC595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533400" y="457200"/>
            <a:ext cx="2932114" cy="968375"/>
          </a:xfrm>
        </p:spPr>
        <p:txBody>
          <a:bodyPr anchor="b"/>
          <a:lstStyle>
            <a:lvl1pPr algn="l">
              <a:defRPr sz="2000" b="1">
                <a:latin typeface="+mn-lt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457200"/>
            <a:ext cx="5035550" cy="55626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533400" y="1435101"/>
            <a:ext cx="2932114" cy="45847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857B1-42D2-4A62-8046-2652A05E5020}" type="datetimeFigureOut">
              <a:rPr lang="cs-CZ" smtClean="0"/>
              <a:t>26.5.2014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4786A-5384-4AB8-95FD-1317CFEC595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latin typeface="+mn-lt"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6524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857B1-42D2-4A62-8046-2652A05E5020}" type="datetimeFigureOut">
              <a:rPr lang="cs-CZ" smtClean="0"/>
              <a:t>26.5.2014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4786A-5384-4AB8-95FD-1317CFEC595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Rectangle 18"/>
          <p:cNvPicPr>
            <a:picLocks noChangeAspect="1"/>
          </p:cNvPicPr>
          <p:nvPr/>
        </p:nvPicPr>
        <p:blipFill>
          <a:blip r:embed="rId11">
            <a:duotone>
              <a:schemeClr val="accent3"/>
              <a:srgbClr val="FFFFFF"/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0" name="Group 19"/>
          <p:cNvGrpSpPr/>
          <p:nvPr/>
        </p:nvGrpSpPr>
        <p:grpSpPr>
          <a:xfrm>
            <a:off x="304800" y="0"/>
            <a:ext cx="8534400" cy="6860650"/>
            <a:chOff x="304800" y="0"/>
            <a:chExt cx="8534400" cy="6860650"/>
          </a:xfrm>
        </p:grpSpPr>
        <p:sp>
          <p:nvSpPr>
            <p:cNvPr id="21" name="Rectangle 20"/>
            <p:cNvSpPr/>
            <p:nvPr userDrawn="1"/>
          </p:nvSpPr>
          <p:spPr>
            <a:xfrm>
              <a:off x="457200" y="0"/>
              <a:ext cx="8229600" cy="647700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alpha val="5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10800000" scaled="1"/>
              <a:tileRect/>
            </a:gradFill>
            <a:ln w="25400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/>
            <p:cNvSpPr/>
            <p:nvPr userDrawn="1"/>
          </p:nvSpPr>
          <p:spPr>
            <a:xfrm flipH="1">
              <a:off x="457200" y="381000"/>
              <a:ext cx="8229600" cy="647700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alpha val="5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10800000" scaled="1"/>
              <a:tileRect/>
            </a:gradFill>
            <a:ln w="25400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ectangle 22"/>
            <p:cNvSpPr/>
            <p:nvPr userDrawn="1"/>
          </p:nvSpPr>
          <p:spPr>
            <a:xfrm>
              <a:off x="8686800" y="0"/>
              <a:ext cx="152400" cy="6477000"/>
            </a:xfrm>
            <a:prstGeom prst="rect">
              <a:avLst/>
            </a:prstGeom>
            <a:solidFill>
              <a:schemeClr val="accent5"/>
            </a:solidFill>
            <a:ln w="25400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Rectangle 23"/>
            <p:cNvSpPr/>
            <p:nvPr userDrawn="1"/>
          </p:nvSpPr>
          <p:spPr>
            <a:xfrm>
              <a:off x="304800" y="383650"/>
              <a:ext cx="152400" cy="6477000"/>
            </a:xfrm>
            <a:prstGeom prst="rect">
              <a:avLst/>
            </a:prstGeom>
            <a:solidFill>
              <a:schemeClr val="accent5"/>
            </a:solidFill>
            <a:ln w="25400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24"/>
            <p:cNvSpPr/>
            <p:nvPr userDrawn="1"/>
          </p:nvSpPr>
          <p:spPr>
            <a:xfrm>
              <a:off x="457200" y="6477000"/>
              <a:ext cx="8382000" cy="76200"/>
            </a:xfrm>
            <a:prstGeom prst="rect">
              <a:avLst/>
            </a:prstGeom>
            <a:gradFill>
              <a:gsLst>
                <a:gs pos="0">
                  <a:schemeClr val="accent5"/>
                </a:gs>
                <a:gs pos="6500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10800000" scaled="1"/>
            </a:gradFill>
            <a:ln w="25400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25"/>
            <p:cNvSpPr/>
            <p:nvPr userDrawn="1"/>
          </p:nvSpPr>
          <p:spPr>
            <a:xfrm flipH="1">
              <a:off x="304800" y="310738"/>
              <a:ext cx="8382000" cy="76200"/>
            </a:xfrm>
            <a:prstGeom prst="rect">
              <a:avLst/>
            </a:prstGeom>
            <a:gradFill>
              <a:gsLst>
                <a:gs pos="0">
                  <a:schemeClr val="accent5"/>
                </a:gs>
                <a:gs pos="6500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10800000" scaled="1"/>
            </a:gradFill>
            <a:ln w="25400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57200"/>
            <a:ext cx="8077200" cy="1075426"/>
          </a:xfrm>
          <a:prstGeom prst="rect">
            <a:avLst/>
          </a:prstGeom>
        </p:spPr>
        <p:txBody>
          <a:bodyPr vert="horz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1600203"/>
            <a:ext cx="8077200" cy="4412411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33400" y="6104626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000">
                <a:solidFill>
                  <a:schemeClr val="tx2"/>
                </a:solidFill>
                <a:latin typeface="+mj-lt"/>
              </a:defRPr>
            </a:lvl1pPr>
          </a:lstStyle>
          <a:p>
            <a:fld id="{D54857B1-42D2-4A62-8046-2652A05E5020}" type="datetimeFigureOut">
              <a:rPr lang="cs-CZ" smtClean="0"/>
              <a:t>26.5.2014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04626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000">
                <a:solidFill>
                  <a:schemeClr val="tx2"/>
                </a:solidFill>
                <a:latin typeface="+mj-lt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77000" y="6104626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000">
                <a:solidFill>
                  <a:schemeClr val="tx2"/>
                </a:solidFill>
                <a:latin typeface="+mj-lt"/>
              </a:defRPr>
            </a:lvl1pPr>
          </a:lstStyle>
          <a:p>
            <a:fld id="{D324786A-5384-4AB8-95FD-1317CFEC595A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</p:sldLayoutIdLst>
  <p:txStyles>
    <p:titleStyle>
      <a:lvl1pPr algn="l" rtl="0" eaLnBrk="1" latinLnBrk="0" hangingPunct="1"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Font typeface="Arial"/>
        <a:buChar char="•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Font typeface="Arial"/>
        <a:buChar char="–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Font typeface="Arial"/>
        <a:buChar char="–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Font typeface="Arial"/>
        <a:buChar char="»"/>
        <a:defRPr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3356992"/>
            <a:ext cx="8229600" cy="2043684"/>
          </a:xfrm>
        </p:spPr>
        <p:txBody>
          <a:bodyPr/>
          <a:lstStyle/>
          <a:p>
            <a:r>
              <a:rPr lang="cs-CZ" dirty="0" smtClean="0">
                <a:latin typeface="Tw Cen MT (Nadpisy)"/>
              </a:rPr>
              <a:t>Práce, výroba</a:t>
            </a:r>
            <a:endParaRPr lang="cs-CZ" dirty="0">
              <a:latin typeface="Tw Cen MT (Nadpisy)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latin typeface="Baskerville Old Face" panose="02020602080505020303" pitchFamily="18" charset="0"/>
              </a:rPr>
              <a:t>Základy ekonomiky</a:t>
            </a:r>
            <a:endParaRPr lang="cs-CZ" sz="2400" dirty="0"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3258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260350"/>
            <a:ext cx="5753100" cy="111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Group 27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0560507"/>
              </p:ext>
            </p:extLst>
          </p:nvPr>
        </p:nvGraphicFramePr>
        <p:xfrm>
          <a:off x="1333500" y="1628775"/>
          <a:ext cx="6767513" cy="4520251"/>
        </p:xfrm>
        <a:graphic>
          <a:graphicData uri="http://schemas.openxmlformats.org/drawingml/2006/table">
            <a:tbl>
              <a:tblPr/>
              <a:tblGrid>
                <a:gridCol w="2195513"/>
                <a:gridCol w="1524000"/>
                <a:gridCol w="1524000"/>
                <a:gridCol w="1524000"/>
              </a:tblGrid>
              <a:tr h="496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ŠKOLY: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Bohdalov</a:t>
                      </a:r>
                      <a:endParaRPr kumimoji="0" lang="cs-CZ" alt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PROJEKTU: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CZ.1.07/1.4.00/21.3806</a:t>
                      </a:r>
                      <a:endParaRPr kumimoji="0" lang="cs-CZ" alt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ŠABLONA: 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III/2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OBLAST: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Člověk a společnost, Výchova k občanství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ROČNÍK: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8.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MATERIÁLU: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VY_32_INOVACE_18_4Ov_Práce, výroba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AUTOR: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Mgr. Michaela Janošťáková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238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TVORBY: 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11. květen 2014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OVĚŘENÍ: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12. květen 2014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6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ANOTACE: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Materiál slouží k prezentaci některých základních pojmů z hospodaření – práce, dělba práce, výroba.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89361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dirty="0" smtClean="0">
                <a:latin typeface="Tw Cen MT (Nadpisy)"/>
              </a:rPr>
              <a:t>Dělba práce</a:t>
            </a:r>
            <a:endParaRPr lang="cs-CZ" sz="6000" dirty="0">
              <a:latin typeface="Tw Cen MT (Nadpisy)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3400" y="1600203"/>
            <a:ext cx="8077200" cy="514116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Prvotní dělba práce, přirozená:</a:t>
            </a:r>
          </a:p>
          <a:p>
            <a:r>
              <a:rPr lang="cs-CZ" dirty="0" smtClean="0"/>
              <a:t>muž – lov, obrana, zpracování kovů</a:t>
            </a:r>
          </a:p>
          <a:p>
            <a:r>
              <a:rPr lang="cs-CZ" dirty="0" smtClean="0"/>
              <a:t>žena – sběr, příprava potravy</a:t>
            </a:r>
          </a:p>
          <a:p>
            <a:pPr marL="0" indent="0">
              <a:buNone/>
            </a:pPr>
            <a:r>
              <a:rPr lang="cs-CZ" dirty="0" smtClean="0"/>
              <a:t>V průběhu vývoje společnosti se práce rozdělila na:</a:t>
            </a:r>
          </a:p>
          <a:p>
            <a:r>
              <a:rPr lang="cs-CZ" dirty="0" smtClean="0"/>
              <a:t>zemědělství</a:t>
            </a:r>
          </a:p>
          <a:p>
            <a:r>
              <a:rPr lang="cs-CZ" dirty="0" smtClean="0"/>
              <a:t>pastevectví</a:t>
            </a:r>
            <a:endParaRPr lang="cs-CZ" dirty="0"/>
          </a:p>
          <a:p>
            <a:r>
              <a:rPr lang="cs-CZ" dirty="0" smtClean="0"/>
              <a:t>řemesla</a:t>
            </a:r>
          </a:p>
          <a:p>
            <a:r>
              <a:rPr lang="cs-CZ" dirty="0" smtClean="0"/>
              <a:t>obchod</a:t>
            </a:r>
          </a:p>
          <a:p>
            <a:r>
              <a:rPr lang="cs-CZ" dirty="0" smtClean="0"/>
              <a:t>služby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17052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6000" dirty="0">
                <a:solidFill>
                  <a:srgbClr val="284E6A"/>
                </a:solidFill>
                <a:latin typeface="Tw Cen MT (Nadpisy)"/>
              </a:rPr>
              <a:t>Dělba práce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3400" y="1600203"/>
            <a:ext cx="8077200" cy="5257797"/>
          </a:xfrm>
        </p:spPr>
        <p:txBody>
          <a:bodyPr>
            <a:normAutofit/>
          </a:bodyPr>
          <a:lstStyle/>
          <a:p>
            <a:r>
              <a:rPr lang="cs-CZ" b="1" dirty="0" smtClean="0"/>
              <a:t>uvnitř rodiny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cs-CZ" dirty="0" smtClean="0"/>
              <a:t>vaření, práce na zahradě, drobné opravy…</a:t>
            </a:r>
          </a:p>
          <a:p>
            <a:r>
              <a:rPr lang="cs-CZ" b="1" dirty="0" smtClean="0"/>
              <a:t>uvnitř jednoho podniku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cs-CZ" dirty="0" smtClean="0"/>
              <a:t>lakovna, sklad, účtárna…</a:t>
            </a:r>
          </a:p>
          <a:p>
            <a:r>
              <a:rPr lang="cs-CZ" b="1" dirty="0" smtClean="0"/>
              <a:t>uvnitř jednoho státu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cs-CZ" dirty="0" err="1" smtClean="0"/>
              <a:t>prům</a:t>
            </a:r>
            <a:r>
              <a:rPr lang="cs-CZ" dirty="0" smtClean="0"/>
              <a:t>. potravinářský, hutnický…</a:t>
            </a:r>
          </a:p>
          <a:p>
            <a:r>
              <a:rPr lang="cs-CZ" b="1" dirty="0" smtClean="0"/>
              <a:t>mezi státy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cs-CZ" dirty="0" smtClean="0"/>
              <a:t>ČR – strojírenství, Japonsko – elektronika…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1665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6000" dirty="0">
                <a:solidFill>
                  <a:srgbClr val="284E6A"/>
                </a:solidFill>
                <a:latin typeface="Tw Cen MT (Nadpisy)"/>
              </a:rPr>
              <a:t>Dělba práce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buNone/>
            </a:pPr>
            <a:r>
              <a:rPr lang="cs-CZ" sz="3200" dirty="0">
                <a:solidFill>
                  <a:srgbClr val="284E6A"/>
                </a:solidFill>
              </a:rPr>
              <a:t>Proč </a:t>
            </a:r>
            <a:r>
              <a:rPr lang="cs-CZ" sz="3200" dirty="0" smtClean="0">
                <a:solidFill>
                  <a:srgbClr val="284E6A"/>
                </a:solidFill>
              </a:rPr>
              <a:t>se </a:t>
            </a:r>
            <a:r>
              <a:rPr lang="cs-CZ" sz="3200" dirty="0">
                <a:solidFill>
                  <a:srgbClr val="284E6A"/>
                </a:solidFill>
              </a:rPr>
              <a:t>práce začala dělit? </a:t>
            </a:r>
          </a:p>
          <a:p>
            <a:pPr marL="0" lvl="0" indent="0">
              <a:buNone/>
            </a:pPr>
            <a:endParaRPr lang="cs-CZ" sz="3200" dirty="0">
              <a:solidFill>
                <a:srgbClr val="284E6A"/>
              </a:solidFill>
            </a:endParaRPr>
          </a:p>
          <a:p>
            <a:pPr marL="0" lvl="0" indent="0">
              <a:buNone/>
            </a:pPr>
            <a:r>
              <a:rPr lang="cs-CZ" sz="3200" b="1" dirty="0">
                <a:solidFill>
                  <a:srgbClr val="284E6A"/>
                </a:solidFill>
              </a:rPr>
              <a:t>Cílem dělby práce je:</a:t>
            </a:r>
          </a:p>
          <a:p>
            <a:pPr lvl="0"/>
            <a:r>
              <a:rPr lang="cs-CZ" sz="3200" dirty="0">
                <a:solidFill>
                  <a:srgbClr val="284E6A"/>
                </a:solidFill>
              </a:rPr>
              <a:t>vyšší produktivita práce</a:t>
            </a:r>
          </a:p>
          <a:p>
            <a:pPr lvl="0"/>
            <a:r>
              <a:rPr lang="cs-CZ" sz="3200" dirty="0">
                <a:solidFill>
                  <a:srgbClr val="284E6A"/>
                </a:solidFill>
              </a:rPr>
              <a:t>vyšší efektivita práce</a:t>
            </a:r>
          </a:p>
          <a:p>
            <a:pPr lvl="0"/>
            <a:r>
              <a:rPr lang="cs-CZ" sz="3200" dirty="0">
                <a:solidFill>
                  <a:srgbClr val="284E6A"/>
                </a:solidFill>
              </a:rPr>
              <a:t>vyšší kvalita výrobků</a:t>
            </a:r>
          </a:p>
          <a:p>
            <a:pPr lvl="0"/>
            <a:r>
              <a:rPr lang="cs-CZ" sz="3200" dirty="0">
                <a:solidFill>
                  <a:srgbClr val="284E6A"/>
                </a:solidFill>
              </a:rPr>
              <a:t>nižší náklady na výrobu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56309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6000" dirty="0" smtClean="0">
                <a:solidFill>
                  <a:srgbClr val="284E6A"/>
                </a:solidFill>
                <a:latin typeface="Tw Cen MT (Nadpisy)"/>
              </a:rPr>
              <a:t>Výroba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3400" y="1600203"/>
            <a:ext cx="8077200" cy="514116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3200" dirty="0" smtClean="0"/>
              <a:t>Vývoj výroby v minulosti s využitím dělby práce:</a:t>
            </a:r>
          </a:p>
          <a:p>
            <a:r>
              <a:rPr lang="cs-CZ" sz="3200" b="1" dirty="0" smtClean="0"/>
              <a:t>řemeslná dílna</a:t>
            </a:r>
          </a:p>
          <a:p>
            <a:r>
              <a:rPr lang="cs-CZ" sz="3200" b="1" dirty="0" smtClean="0"/>
              <a:t>manufaktura</a:t>
            </a:r>
          </a:p>
          <a:p>
            <a:r>
              <a:rPr lang="cs-CZ" sz="3200" b="1" dirty="0" smtClean="0"/>
              <a:t>továrna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cs-CZ" sz="3200" dirty="0" smtClean="0"/>
              <a:t>popište rozdíl mezi jednotlivými stupni, využijte poznatky z dějepisu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cs-CZ" sz="3200" dirty="0" smtClean="0"/>
              <a:t>Co předcházelo vzniku řemeslných dílen?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241591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6000" dirty="0">
                <a:solidFill>
                  <a:srgbClr val="284E6A"/>
                </a:solidFill>
                <a:latin typeface="Tw Cen MT (Nadpisy)"/>
              </a:rPr>
              <a:t>Výroba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3400" y="1600203"/>
            <a:ext cx="8077200" cy="506915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= lidská činnost, při které se mění </a:t>
            </a:r>
            <a:r>
              <a:rPr lang="cs-CZ" b="1" dirty="0" smtClean="0"/>
              <a:t>vstupy</a:t>
            </a:r>
            <a:r>
              <a:rPr lang="cs-CZ" dirty="0" smtClean="0"/>
              <a:t> výroby na </a:t>
            </a:r>
            <a:r>
              <a:rPr lang="cs-CZ" b="1" dirty="0" smtClean="0"/>
              <a:t>výstupy</a:t>
            </a:r>
            <a:r>
              <a:rPr lang="cs-CZ" dirty="0"/>
              <a:t> </a:t>
            </a:r>
            <a:r>
              <a:rPr lang="cs-CZ" dirty="0" smtClean="0"/>
              <a:t>- </a:t>
            </a:r>
            <a:r>
              <a:rPr lang="cs-CZ" b="1" dirty="0" smtClean="0"/>
              <a:t>výrobky nebo služby (činnosti vykonávané pro zákazníky)</a:t>
            </a:r>
          </a:p>
          <a:p>
            <a:pPr marL="0" indent="0">
              <a:buNone/>
            </a:pPr>
            <a:r>
              <a:rPr lang="cs-CZ" b="1" dirty="0" smtClean="0"/>
              <a:t>výrobní vstupy – </a:t>
            </a:r>
            <a:r>
              <a:rPr lang="cs-CZ" dirty="0" smtClean="0"/>
              <a:t>vše, co potřebujeme k výrobě</a:t>
            </a:r>
          </a:p>
          <a:p>
            <a:r>
              <a:rPr lang="cs-CZ" dirty="0" smtClean="0"/>
              <a:t>kapitál</a:t>
            </a:r>
          </a:p>
          <a:p>
            <a:r>
              <a:rPr lang="cs-CZ" dirty="0" smtClean="0"/>
              <a:t>přírodní zdroje</a:t>
            </a:r>
          </a:p>
          <a:p>
            <a:r>
              <a:rPr lang="cs-CZ" dirty="0" smtClean="0"/>
              <a:t>energie</a:t>
            </a:r>
          </a:p>
          <a:p>
            <a:r>
              <a:rPr lang="cs-CZ" dirty="0" smtClean="0"/>
              <a:t>práce</a:t>
            </a:r>
          </a:p>
          <a:p>
            <a:r>
              <a:rPr lang="cs-CZ" dirty="0" smtClean="0"/>
              <a:t>technologie</a:t>
            </a:r>
          </a:p>
          <a:p>
            <a:r>
              <a:rPr lang="cs-CZ" dirty="0" smtClean="0"/>
              <a:t>technické prostředky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22206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dirty="0" smtClean="0">
                <a:latin typeface="Tw Cen MT (Základní text)"/>
              </a:rPr>
              <a:t>Odvětví hospodářství</a:t>
            </a:r>
            <a:endParaRPr lang="cs-CZ" sz="6000" dirty="0">
              <a:latin typeface="Tw Cen MT (Základní text)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3400" y="1600203"/>
            <a:ext cx="8077200" cy="4853133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výrobní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sz="3200" dirty="0" smtClean="0"/>
              <a:t>prvovýroba – zemědělství, lesnictví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sz="3200" dirty="0" smtClean="0"/>
              <a:t>průmyslová výroba</a:t>
            </a:r>
          </a:p>
          <a:p>
            <a:r>
              <a:rPr lang="cs-CZ" sz="3200" b="1" dirty="0" smtClean="0"/>
              <a:t>nevýrobní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sz="3200" dirty="0" smtClean="0"/>
              <a:t>služby – obchod, banky, doprava, kadeřnictví….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sz="3200" dirty="0" smtClean="0"/>
              <a:t>rozpočtový sektor – věda, kultura, vzdělávání, zdravotnictví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4164477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dirty="0" smtClean="0">
                <a:latin typeface="Tw Cen MT (Nadpisy)"/>
              </a:rPr>
              <a:t>Shrnutí</a:t>
            </a:r>
            <a:endParaRPr lang="cs-CZ" dirty="0">
              <a:latin typeface="Tw Cen MT (Nadpisy)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3200" dirty="0" smtClean="0"/>
              <a:t>Proč se začala práce dělit</a:t>
            </a:r>
            <a:r>
              <a:rPr lang="cs-CZ" sz="3200" dirty="0"/>
              <a:t>?</a:t>
            </a:r>
            <a:endParaRPr lang="cs-CZ" sz="32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/>
              <a:t>Jak probíhal vývoj způsobu výroby?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/>
              <a:t>Co to jsou služby? Jmenujte příklady.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/>
              <a:t>Jaký je rozdíl mezi prvovýrobou a průmyslovou výrobou? Jak na sebe navazují?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/>
              <a:t>Jmenujte vstupy výroby.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/>
              <a:t>Jak dělíme nevýrobní odvětví hospodářství?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10404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dirty="0" smtClean="0">
                <a:latin typeface="Tw Cen MT (Nadpisy)"/>
              </a:rPr>
              <a:t>Zamyslete se:</a:t>
            </a:r>
            <a:endParaRPr lang="cs-CZ" sz="6000" dirty="0">
              <a:latin typeface="Tw Cen MT (Nadpisy)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K snídani jste měli pšeničnou housku. Popište do detailu, jak se dostala houska až k vám na stůl. Kdo se na její výrobě podílel? </a:t>
            </a:r>
          </a:p>
          <a:p>
            <a:r>
              <a:rPr lang="cs-CZ" dirty="0" smtClean="0"/>
              <a:t>Jmenujte 10 výrobních podniků v ČR a jejich specializaci (co vyrábí).</a:t>
            </a:r>
          </a:p>
          <a:p>
            <a:r>
              <a:rPr lang="cs-CZ" dirty="0" smtClean="0"/>
              <a:t>Jmenujte 5 států světa a jejich specializaci ve výrobě (tzn. jakými výrobky jsou tyto státy známé).</a:t>
            </a:r>
          </a:p>
          <a:p>
            <a:r>
              <a:rPr lang="cs-CZ" dirty="0" smtClean="0"/>
              <a:t>Vyvíjí se nějak dále dělba práce v současných podnicích?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1878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6000" dirty="0" smtClean="0">
                <a:solidFill>
                  <a:srgbClr val="284E6A"/>
                </a:solidFill>
                <a:latin typeface="Tw Cen MT (Nadpisy)"/>
              </a:rPr>
              <a:t>Shrnutí – </a:t>
            </a:r>
            <a:r>
              <a:rPr lang="cs-CZ" sz="4400" dirty="0" smtClean="0">
                <a:solidFill>
                  <a:srgbClr val="284E6A"/>
                </a:solidFill>
                <a:latin typeface="Tw Cen MT (Nadpisy)"/>
              </a:rPr>
              <a:t>řešení: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Kvůli větší efektivitě práce.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Řemeslná dílna – manufaktura – továrna.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Činnosti vykonávaná pro zákazníky, např. opravy nábytku, pedikúra, přeprava…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Prvovýroba – produkuje přírodní produkty (např. žel. ruda), které využívají průmyslové výrobní podniky (např. hutnictví).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Kapitál, práce, stroje, výrobní postupy, </a:t>
            </a:r>
            <a:r>
              <a:rPr lang="cs-CZ" dirty="0" err="1" smtClean="0"/>
              <a:t>přír</a:t>
            </a:r>
            <a:r>
              <a:rPr lang="cs-CZ" dirty="0" smtClean="0"/>
              <a:t>. zdroje, energie. 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Služby a rozpočtový sektor.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787840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Tw Cen MT (Nadpisy)"/>
              </a:rPr>
              <a:t>Citace a zdroje:</a:t>
            </a:r>
            <a:endParaRPr lang="cs-CZ" dirty="0">
              <a:latin typeface="Tw Cen MT (Nadpisy)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Autorem materiálu a všech jeho částí, není-li uvedeno jinak, je Mgr. Michaela </a:t>
            </a:r>
            <a:r>
              <a:rPr lang="cs-CZ" dirty="0" err="1" smtClean="0"/>
              <a:t>Janošťáková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54383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Business Plan">
      <a:dk1>
        <a:sysClr val="windowText" lastClr="000000"/>
      </a:dk1>
      <a:lt1>
        <a:sysClr val="window" lastClr="FFFFFF"/>
      </a:lt1>
      <a:dk2>
        <a:srgbClr val="284E6A"/>
      </a:dk2>
      <a:lt2>
        <a:srgbClr val="EFE3C4"/>
      </a:lt2>
      <a:accent1>
        <a:srgbClr val="646F4D"/>
      </a:accent1>
      <a:accent2>
        <a:srgbClr val="934721"/>
      </a:accent2>
      <a:accent3>
        <a:srgbClr val="A46721"/>
      </a:accent3>
      <a:accent4>
        <a:srgbClr val="655E6D"/>
      </a:accent4>
      <a:accent5>
        <a:srgbClr val="3A5F7B"/>
      </a:accent5>
      <a:accent6>
        <a:srgbClr val="665E45"/>
      </a:accent6>
      <a:hlink>
        <a:srgbClr val="64A2C8"/>
      </a:hlink>
      <a:folHlink>
        <a:srgbClr val="9BA967"/>
      </a:folHlink>
    </a:clrScheme>
    <a:fontScheme name="School Presentation">
      <a:majorFont>
        <a:latin typeface="Bookman Old Style"/>
        <a:ea typeface=""/>
        <a:cs typeface=""/>
      </a:majorFont>
      <a:minorFont>
        <a:latin typeface="Segoe Condensed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TS010081922</Template>
  <TotalTime>150</TotalTime>
  <Words>495</Words>
  <Application>Microsoft Office PowerPoint</Application>
  <PresentationFormat>Předvádění na obrazovce (4:3)</PresentationFormat>
  <Paragraphs>93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Práce, výroba</vt:lpstr>
      <vt:lpstr>Prezentace aplikace PowerPoint</vt:lpstr>
      <vt:lpstr>Dělba práce</vt:lpstr>
      <vt:lpstr>Dělba práce</vt:lpstr>
      <vt:lpstr>Dělba práce</vt:lpstr>
      <vt:lpstr>Výroba</vt:lpstr>
      <vt:lpstr>Výroba</vt:lpstr>
      <vt:lpstr>Odvětví hospodářství</vt:lpstr>
      <vt:lpstr>Shrnutí</vt:lpstr>
      <vt:lpstr>Zamyslete se:</vt:lpstr>
      <vt:lpstr>Shrnutí – řešení:</vt:lpstr>
      <vt:lpstr>Citace a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Trh, obchod</dc:title>
  <dc:creator>Administrator</dc:creator>
  <cp:lastModifiedBy>Administrator</cp:lastModifiedBy>
  <cp:revision>13</cp:revision>
  <dcterms:created xsi:type="dcterms:W3CDTF">2014-05-11T19:33:41Z</dcterms:created>
  <dcterms:modified xsi:type="dcterms:W3CDTF">2014-05-26T19:09:08Z</dcterms:modified>
</cp:coreProperties>
</file>