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63" r:id="rId6"/>
    <p:sldId id="259" r:id="rId7"/>
    <p:sldId id="260" r:id="rId8"/>
    <p:sldId id="261" r:id="rId9"/>
    <p:sldId id="264" r:id="rId10"/>
    <p:sldId id="265" r:id="rId11"/>
    <p:sldId id="266" r:id="rId12"/>
    <p:sldId id="267" r:id="rId13"/>
    <p:sldId id="270" r:id="rId14"/>
    <p:sldId id="268" r:id="rId15"/>
    <p:sldId id="269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41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15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D50210-76A7-498C-B384-FB397DF2E024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20C5DC-3897-453A-967E-98FD25475BBD}">
      <dgm:prSet phldrT="[Text]">
        <dgm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Domácnosti</a:t>
          </a:r>
          <a:endParaRPr lang="cs-CZ" dirty="0"/>
        </a:p>
      </dgm:t>
    </dgm:pt>
    <dgm:pt modelId="{40CB9DDD-FFED-4522-B9D0-2A2A0F769F5E}" type="parTrans" cxnId="{5E7268BB-6C75-4C3F-8EEE-AB4427BC68BE}">
      <dgm:prSet/>
      <dgm:spPr/>
      <dgm:t>
        <a:bodyPr/>
        <a:lstStyle/>
        <a:p>
          <a:endParaRPr lang="cs-CZ"/>
        </a:p>
      </dgm:t>
    </dgm:pt>
    <dgm:pt modelId="{B1AABC22-872D-43E8-B3D2-E360D792BAE7}" type="sibTrans" cxnId="{5E7268BB-6C75-4C3F-8EEE-AB4427BC68BE}">
      <dgm:prSet/>
      <dgm:spPr/>
      <dgm:t>
        <a:bodyPr/>
        <a:lstStyle/>
        <a:p>
          <a:endParaRPr lang="cs-CZ"/>
        </a:p>
      </dgm:t>
    </dgm:pt>
    <dgm:pt modelId="{C0DCC830-8F4C-41D8-9C7D-751B5175C843}">
      <dgm:prSet phldrT="[Text]"/>
      <dgm:spPr/>
      <dgm:t>
        <a:bodyPr/>
        <a:lstStyle/>
        <a:p>
          <a:r>
            <a:rPr lang="cs-CZ" dirty="0" smtClean="0"/>
            <a:t>nabízí</a:t>
          </a:r>
        </a:p>
        <a:p>
          <a:r>
            <a:rPr lang="cs-CZ" dirty="0" smtClean="0"/>
            <a:t>práci</a:t>
          </a:r>
          <a:endParaRPr lang="cs-CZ" dirty="0"/>
        </a:p>
      </dgm:t>
    </dgm:pt>
    <dgm:pt modelId="{5A7307A2-80B9-4ECC-9660-9E9EB1F41BF7}" type="parTrans" cxnId="{3CB47726-68D6-4B61-A59A-9FDDF669125D}">
      <dgm:prSet/>
      <dgm:spPr/>
      <dgm:t>
        <a:bodyPr/>
        <a:lstStyle/>
        <a:p>
          <a:endParaRPr lang="cs-CZ"/>
        </a:p>
      </dgm:t>
    </dgm:pt>
    <dgm:pt modelId="{82C1B9D0-33FE-48AB-8F9C-DA03BA720C8B}" type="sibTrans" cxnId="{3CB47726-68D6-4B61-A59A-9FDDF669125D}">
      <dgm:prSet/>
      <dgm:spPr/>
      <dgm:t>
        <a:bodyPr/>
        <a:lstStyle/>
        <a:p>
          <a:endParaRPr lang="cs-CZ"/>
        </a:p>
      </dgm:t>
    </dgm:pt>
    <dgm:pt modelId="{6BBDFEA5-9590-420A-8735-1E14DC70FD52}">
      <dgm:prSet phldrT="[Text]"/>
      <dgm:spPr/>
      <dgm:t>
        <a:bodyPr/>
        <a:lstStyle/>
        <a:p>
          <a:r>
            <a:rPr lang="cs-CZ" dirty="0" smtClean="0"/>
            <a:t>kupují</a:t>
          </a:r>
        </a:p>
        <a:p>
          <a:r>
            <a:rPr lang="cs-CZ" dirty="0" smtClean="0"/>
            <a:t>zboží</a:t>
          </a:r>
          <a:endParaRPr lang="cs-CZ" dirty="0"/>
        </a:p>
      </dgm:t>
    </dgm:pt>
    <dgm:pt modelId="{8FFC200B-79D2-47CF-95BC-A2DE46973959}" type="parTrans" cxnId="{2B3FEBD2-0B11-4F68-95C8-A4FC55D90650}">
      <dgm:prSet/>
      <dgm:spPr/>
      <dgm:t>
        <a:bodyPr/>
        <a:lstStyle/>
        <a:p>
          <a:endParaRPr lang="cs-CZ"/>
        </a:p>
      </dgm:t>
    </dgm:pt>
    <dgm:pt modelId="{36B1333B-D413-4F6A-B167-55D876732458}" type="sibTrans" cxnId="{2B3FEBD2-0B11-4F68-95C8-A4FC55D90650}">
      <dgm:prSet/>
      <dgm:spPr/>
      <dgm:t>
        <a:bodyPr/>
        <a:lstStyle/>
        <a:p>
          <a:endParaRPr lang="cs-CZ"/>
        </a:p>
      </dgm:t>
    </dgm:pt>
    <dgm:pt modelId="{1319343E-4734-4329-9994-8C975E6DA173}">
      <dgm:prSet phldrT="[Text]">
        <dgm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Podniky</a:t>
          </a:r>
          <a:endParaRPr lang="cs-CZ" dirty="0"/>
        </a:p>
      </dgm:t>
    </dgm:pt>
    <dgm:pt modelId="{39A00576-1E50-40F4-A80A-BC25553FDB06}" type="parTrans" cxnId="{FD8D4674-40CC-4F08-9537-64D7BCA257FD}">
      <dgm:prSet/>
      <dgm:spPr/>
      <dgm:t>
        <a:bodyPr/>
        <a:lstStyle/>
        <a:p>
          <a:endParaRPr lang="cs-CZ"/>
        </a:p>
      </dgm:t>
    </dgm:pt>
    <dgm:pt modelId="{D98FE97B-B445-4867-BCBE-F22A98A8C6BF}" type="sibTrans" cxnId="{FD8D4674-40CC-4F08-9537-64D7BCA257FD}">
      <dgm:prSet/>
      <dgm:spPr/>
      <dgm:t>
        <a:bodyPr/>
        <a:lstStyle/>
        <a:p>
          <a:endParaRPr lang="cs-CZ"/>
        </a:p>
      </dgm:t>
    </dgm:pt>
    <dgm:pt modelId="{893F5962-98D4-4EBB-B029-71BDA63085F2}">
      <dgm:prSet phldrT="[Text]"/>
      <dgm:spPr/>
      <dgm:t>
        <a:bodyPr/>
        <a:lstStyle/>
        <a:p>
          <a:r>
            <a:rPr lang="cs-CZ" dirty="0" smtClean="0"/>
            <a:t>nabízí</a:t>
          </a:r>
        </a:p>
        <a:p>
          <a:r>
            <a:rPr lang="cs-CZ" dirty="0" smtClean="0"/>
            <a:t>zboží</a:t>
          </a:r>
          <a:endParaRPr lang="cs-CZ" dirty="0"/>
        </a:p>
      </dgm:t>
    </dgm:pt>
    <dgm:pt modelId="{B3137E4F-7BBE-456F-A11F-C0760068B88F}" type="parTrans" cxnId="{7228BA54-AE16-4D66-B842-C37DEC4B09DC}">
      <dgm:prSet/>
      <dgm:spPr/>
      <dgm:t>
        <a:bodyPr/>
        <a:lstStyle/>
        <a:p>
          <a:endParaRPr lang="cs-CZ"/>
        </a:p>
      </dgm:t>
    </dgm:pt>
    <dgm:pt modelId="{9036CD88-61EE-4753-B299-AD036F6B8022}" type="sibTrans" cxnId="{7228BA54-AE16-4D66-B842-C37DEC4B09DC}">
      <dgm:prSet/>
      <dgm:spPr/>
      <dgm:t>
        <a:bodyPr/>
        <a:lstStyle/>
        <a:p>
          <a:endParaRPr lang="cs-CZ"/>
        </a:p>
      </dgm:t>
    </dgm:pt>
    <dgm:pt modelId="{91EC2C97-B5EF-468F-8A7B-324CE3827A84}">
      <dgm:prSet phldrT="[Text]"/>
      <dgm:spPr/>
      <dgm:t>
        <a:bodyPr/>
        <a:lstStyle/>
        <a:p>
          <a:r>
            <a:rPr lang="cs-CZ" dirty="0" smtClean="0"/>
            <a:t>kupují</a:t>
          </a:r>
        </a:p>
        <a:p>
          <a:r>
            <a:rPr lang="cs-CZ" dirty="0" smtClean="0"/>
            <a:t>práci</a:t>
          </a:r>
          <a:endParaRPr lang="cs-CZ" dirty="0"/>
        </a:p>
      </dgm:t>
    </dgm:pt>
    <dgm:pt modelId="{E9E80D75-695F-4142-90E3-65FF686AE5E2}" type="parTrans" cxnId="{F69EAB8E-0D8E-4AAD-9BF4-1D3F3390CD5A}">
      <dgm:prSet/>
      <dgm:spPr/>
      <dgm:t>
        <a:bodyPr/>
        <a:lstStyle/>
        <a:p>
          <a:endParaRPr lang="cs-CZ"/>
        </a:p>
      </dgm:t>
    </dgm:pt>
    <dgm:pt modelId="{76511446-7DE9-4282-83CA-B1953011C26F}" type="sibTrans" cxnId="{F69EAB8E-0D8E-4AAD-9BF4-1D3F3390CD5A}">
      <dgm:prSet/>
      <dgm:spPr/>
      <dgm:t>
        <a:bodyPr/>
        <a:lstStyle/>
        <a:p>
          <a:endParaRPr lang="cs-CZ"/>
        </a:p>
      </dgm:t>
    </dgm:pt>
    <dgm:pt modelId="{0F87F558-B538-4C75-83C0-EA840FEC2B73}" type="pres">
      <dgm:prSet presAssocID="{8DD50210-76A7-498C-B384-FB397DF2E02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ED160F2-20F2-4514-AC3D-FE4F3066D451}" type="pres">
      <dgm:prSet presAssocID="{B220C5DC-3897-453A-967E-98FD25475BBD}" presName="root" presStyleCnt="0"/>
      <dgm:spPr/>
    </dgm:pt>
    <dgm:pt modelId="{92606CD0-F1A7-4602-A065-E5281CFBA051}" type="pres">
      <dgm:prSet presAssocID="{B220C5DC-3897-453A-967E-98FD25475BBD}" presName="rootComposite" presStyleCnt="0"/>
      <dgm:spPr/>
    </dgm:pt>
    <dgm:pt modelId="{BC2D3090-4D75-4D71-84F3-E8B2D1AEC135}" type="pres">
      <dgm:prSet presAssocID="{B220C5DC-3897-453A-967E-98FD25475BBD}" presName="rootText" presStyleLbl="node1" presStyleIdx="0" presStyleCnt="2" custScaleX="132153"/>
      <dgm:spPr/>
      <dgm:t>
        <a:bodyPr/>
        <a:lstStyle/>
        <a:p>
          <a:endParaRPr lang="cs-CZ"/>
        </a:p>
      </dgm:t>
    </dgm:pt>
    <dgm:pt modelId="{AB50131A-CB7F-4FD6-A1AF-4BAD3C03AA58}" type="pres">
      <dgm:prSet presAssocID="{B220C5DC-3897-453A-967E-98FD25475BBD}" presName="rootConnector" presStyleLbl="node1" presStyleIdx="0" presStyleCnt="2"/>
      <dgm:spPr/>
      <dgm:t>
        <a:bodyPr/>
        <a:lstStyle/>
        <a:p>
          <a:endParaRPr lang="cs-CZ"/>
        </a:p>
      </dgm:t>
    </dgm:pt>
    <dgm:pt modelId="{E46B8F73-1DFE-4DC1-8F54-073D694D8ACC}" type="pres">
      <dgm:prSet presAssocID="{B220C5DC-3897-453A-967E-98FD25475BBD}" presName="childShape" presStyleCnt="0"/>
      <dgm:spPr/>
    </dgm:pt>
    <dgm:pt modelId="{C23E83DE-BEF6-4ED9-A988-B93254238DB8}" type="pres">
      <dgm:prSet presAssocID="{5A7307A2-80B9-4ECC-9660-9E9EB1F41BF7}" presName="Name13" presStyleLbl="parChTrans1D2" presStyleIdx="0" presStyleCnt="4"/>
      <dgm:spPr/>
      <dgm:t>
        <a:bodyPr/>
        <a:lstStyle/>
        <a:p>
          <a:endParaRPr lang="cs-CZ"/>
        </a:p>
      </dgm:t>
    </dgm:pt>
    <dgm:pt modelId="{8D811D9D-0D32-46BC-9A5A-B1E3A2CA0E89}" type="pres">
      <dgm:prSet presAssocID="{C0DCC830-8F4C-41D8-9C7D-751B5175C843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EC5732-C53B-4FC2-A335-7156A37AC6C2}" type="pres">
      <dgm:prSet presAssocID="{8FFC200B-79D2-47CF-95BC-A2DE46973959}" presName="Name13" presStyleLbl="parChTrans1D2" presStyleIdx="1" presStyleCnt="4"/>
      <dgm:spPr/>
      <dgm:t>
        <a:bodyPr/>
        <a:lstStyle/>
        <a:p>
          <a:endParaRPr lang="cs-CZ"/>
        </a:p>
      </dgm:t>
    </dgm:pt>
    <dgm:pt modelId="{A17C98D2-3056-405D-A7E2-A5FD6F4154F1}" type="pres">
      <dgm:prSet presAssocID="{6BBDFEA5-9590-420A-8735-1E14DC70FD52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04F320-7AD6-4306-9A59-7B79F22F77F8}" type="pres">
      <dgm:prSet presAssocID="{1319343E-4734-4329-9994-8C975E6DA173}" presName="root" presStyleCnt="0"/>
      <dgm:spPr/>
    </dgm:pt>
    <dgm:pt modelId="{564D92DE-BD47-4635-9065-C4F9769B5766}" type="pres">
      <dgm:prSet presAssocID="{1319343E-4734-4329-9994-8C975E6DA173}" presName="rootComposite" presStyleCnt="0"/>
      <dgm:spPr/>
    </dgm:pt>
    <dgm:pt modelId="{CCA822EB-21B1-453E-944B-6EDAD006575E}" type="pres">
      <dgm:prSet presAssocID="{1319343E-4734-4329-9994-8C975E6DA173}" presName="rootText" presStyleLbl="node1" presStyleIdx="1" presStyleCnt="2" custScaleX="128573"/>
      <dgm:spPr/>
      <dgm:t>
        <a:bodyPr/>
        <a:lstStyle/>
        <a:p>
          <a:endParaRPr lang="cs-CZ"/>
        </a:p>
      </dgm:t>
    </dgm:pt>
    <dgm:pt modelId="{55EA1703-2995-4202-90DB-C1234EC18B72}" type="pres">
      <dgm:prSet presAssocID="{1319343E-4734-4329-9994-8C975E6DA173}" presName="rootConnector" presStyleLbl="node1" presStyleIdx="1" presStyleCnt="2"/>
      <dgm:spPr/>
      <dgm:t>
        <a:bodyPr/>
        <a:lstStyle/>
        <a:p>
          <a:endParaRPr lang="cs-CZ"/>
        </a:p>
      </dgm:t>
    </dgm:pt>
    <dgm:pt modelId="{2191303E-AF6D-4BBD-9117-AB421B41DC71}" type="pres">
      <dgm:prSet presAssocID="{1319343E-4734-4329-9994-8C975E6DA173}" presName="childShape" presStyleCnt="0"/>
      <dgm:spPr/>
    </dgm:pt>
    <dgm:pt modelId="{15F218FC-B9DB-42FC-AA37-FDA22315EB4D}" type="pres">
      <dgm:prSet presAssocID="{B3137E4F-7BBE-456F-A11F-C0760068B88F}" presName="Name13" presStyleLbl="parChTrans1D2" presStyleIdx="2" presStyleCnt="4"/>
      <dgm:spPr/>
      <dgm:t>
        <a:bodyPr/>
        <a:lstStyle/>
        <a:p>
          <a:endParaRPr lang="cs-CZ"/>
        </a:p>
      </dgm:t>
    </dgm:pt>
    <dgm:pt modelId="{AA8E1486-E98C-4D6E-9E58-7FEB495BC1F5}" type="pres">
      <dgm:prSet presAssocID="{893F5962-98D4-4EBB-B029-71BDA63085F2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7E25F9-0975-44D6-9DC6-1A071425F7E4}" type="pres">
      <dgm:prSet presAssocID="{E9E80D75-695F-4142-90E3-65FF686AE5E2}" presName="Name13" presStyleLbl="parChTrans1D2" presStyleIdx="3" presStyleCnt="4"/>
      <dgm:spPr/>
      <dgm:t>
        <a:bodyPr/>
        <a:lstStyle/>
        <a:p>
          <a:endParaRPr lang="cs-CZ"/>
        </a:p>
      </dgm:t>
    </dgm:pt>
    <dgm:pt modelId="{0C1A5997-8637-4466-B734-05032DC10C05}" type="pres">
      <dgm:prSet presAssocID="{91EC2C97-B5EF-468F-8A7B-324CE3827A84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1F4CB6-BC12-469B-B5C6-47EEB69828D7}" type="presOf" srcId="{6BBDFEA5-9590-420A-8735-1E14DC70FD52}" destId="{A17C98D2-3056-405D-A7E2-A5FD6F4154F1}" srcOrd="0" destOrd="0" presId="urn:microsoft.com/office/officeart/2005/8/layout/hierarchy3"/>
    <dgm:cxn modelId="{5D9A7455-6784-4C73-B02A-523AFA4BB134}" type="presOf" srcId="{5A7307A2-80B9-4ECC-9660-9E9EB1F41BF7}" destId="{C23E83DE-BEF6-4ED9-A988-B93254238DB8}" srcOrd="0" destOrd="0" presId="urn:microsoft.com/office/officeart/2005/8/layout/hierarchy3"/>
    <dgm:cxn modelId="{1A7A7101-9A91-4826-89F2-D4EF6FBED1A0}" type="presOf" srcId="{8DD50210-76A7-498C-B384-FB397DF2E024}" destId="{0F87F558-B538-4C75-83C0-EA840FEC2B73}" srcOrd="0" destOrd="0" presId="urn:microsoft.com/office/officeart/2005/8/layout/hierarchy3"/>
    <dgm:cxn modelId="{8269D1E2-AE00-4B1E-9DA0-BA0C55E1D467}" type="presOf" srcId="{B220C5DC-3897-453A-967E-98FD25475BBD}" destId="{AB50131A-CB7F-4FD6-A1AF-4BAD3C03AA58}" srcOrd="1" destOrd="0" presId="urn:microsoft.com/office/officeart/2005/8/layout/hierarchy3"/>
    <dgm:cxn modelId="{E0F740C7-D14E-49DE-94C7-D2CE71234FEF}" type="presOf" srcId="{91EC2C97-B5EF-468F-8A7B-324CE3827A84}" destId="{0C1A5997-8637-4466-B734-05032DC10C05}" srcOrd="0" destOrd="0" presId="urn:microsoft.com/office/officeart/2005/8/layout/hierarchy3"/>
    <dgm:cxn modelId="{3CB47726-68D6-4B61-A59A-9FDDF669125D}" srcId="{B220C5DC-3897-453A-967E-98FD25475BBD}" destId="{C0DCC830-8F4C-41D8-9C7D-751B5175C843}" srcOrd="0" destOrd="0" parTransId="{5A7307A2-80B9-4ECC-9660-9E9EB1F41BF7}" sibTransId="{82C1B9D0-33FE-48AB-8F9C-DA03BA720C8B}"/>
    <dgm:cxn modelId="{BD308F1C-6833-4135-BD38-8F68EFE90320}" type="presOf" srcId="{8FFC200B-79D2-47CF-95BC-A2DE46973959}" destId="{00EC5732-C53B-4FC2-A335-7156A37AC6C2}" srcOrd="0" destOrd="0" presId="urn:microsoft.com/office/officeart/2005/8/layout/hierarchy3"/>
    <dgm:cxn modelId="{7228BA54-AE16-4D66-B842-C37DEC4B09DC}" srcId="{1319343E-4734-4329-9994-8C975E6DA173}" destId="{893F5962-98D4-4EBB-B029-71BDA63085F2}" srcOrd="0" destOrd="0" parTransId="{B3137E4F-7BBE-456F-A11F-C0760068B88F}" sibTransId="{9036CD88-61EE-4753-B299-AD036F6B8022}"/>
    <dgm:cxn modelId="{A7766295-3D86-4AB0-8AA6-8E6A8699D15F}" type="presOf" srcId="{E9E80D75-695F-4142-90E3-65FF686AE5E2}" destId="{EE7E25F9-0975-44D6-9DC6-1A071425F7E4}" srcOrd="0" destOrd="0" presId="urn:microsoft.com/office/officeart/2005/8/layout/hierarchy3"/>
    <dgm:cxn modelId="{F69EAB8E-0D8E-4AAD-9BF4-1D3F3390CD5A}" srcId="{1319343E-4734-4329-9994-8C975E6DA173}" destId="{91EC2C97-B5EF-468F-8A7B-324CE3827A84}" srcOrd="1" destOrd="0" parTransId="{E9E80D75-695F-4142-90E3-65FF686AE5E2}" sibTransId="{76511446-7DE9-4282-83CA-B1953011C26F}"/>
    <dgm:cxn modelId="{FD8D4674-40CC-4F08-9537-64D7BCA257FD}" srcId="{8DD50210-76A7-498C-B384-FB397DF2E024}" destId="{1319343E-4734-4329-9994-8C975E6DA173}" srcOrd="1" destOrd="0" parTransId="{39A00576-1E50-40F4-A80A-BC25553FDB06}" sibTransId="{D98FE97B-B445-4867-BCBE-F22A98A8C6BF}"/>
    <dgm:cxn modelId="{5E7268BB-6C75-4C3F-8EEE-AB4427BC68BE}" srcId="{8DD50210-76A7-498C-B384-FB397DF2E024}" destId="{B220C5DC-3897-453A-967E-98FD25475BBD}" srcOrd="0" destOrd="0" parTransId="{40CB9DDD-FFED-4522-B9D0-2A2A0F769F5E}" sibTransId="{B1AABC22-872D-43E8-B3D2-E360D792BAE7}"/>
    <dgm:cxn modelId="{4CC7AE36-EA0E-4C8F-AD44-B96652E179A4}" type="presOf" srcId="{B220C5DC-3897-453A-967E-98FD25475BBD}" destId="{BC2D3090-4D75-4D71-84F3-E8B2D1AEC135}" srcOrd="0" destOrd="0" presId="urn:microsoft.com/office/officeart/2005/8/layout/hierarchy3"/>
    <dgm:cxn modelId="{95BEDF4D-5DCB-4C63-9ECD-9791519EE8F1}" type="presOf" srcId="{1319343E-4734-4329-9994-8C975E6DA173}" destId="{CCA822EB-21B1-453E-944B-6EDAD006575E}" srcOrd="0" destOrd="0" presId="urn:microsoft.com/office/officeart/2005/8/layout/hierarchy3"/>
    <dgm:cxn modelId="{6E48BFEC-C2D7-421D-915C-AFE7D65A5819}" type="presOf" srcId="{C0DCC830-8F4C-41D8-9C7D-751B5175C843}" destId="{8D811D9D-0D32-46BC-9A5A-B1E3A2CA0E89}" srcOrd="0" destOrd="0" presId="urn:microsoft.com/office/officeart/2005/8/layout/hierarchy3"/>
    <dgm:cxn modelId="{2B3FEBD2-0B11-4F68-95C8-A4FC55D90650}" srcId="{B220C5DC-3897-453A-967E-98FD25475BBD}" destId="{6BBDFEA5-9590-420A-8735-1E14DC70FD52}" srcOrd="1" destOrd="0" parTransId="{8FFC200B-79D2-47CF-95BC-A2DE46973959}" sibTransId="{36B1333B-D413-4F6A-B167-55D876732458}"/>
    <dgm:cxn modelId="{93FF6D53-45BE-48C0-8208-77D2B0484BC4}" type="presOf" srcId="{893F5962-98D4-4EBB-B029-71BDA63085F2}" destId="{AA8E1486-E98C-4D6E-9E58-7FEB495BC1F5}" srcOrd="0" destOrd="0" presId="urn:microsoft.com/office/officeart/2005/8/layout/hierarchy3"/>
    <dgm:cxn modelId="{C2183D23-545E-49EB-9218-D49E9C4D3990}" type="presOf" srcId="{B3137E4F-7BBE-456F-A11F-C0760068B88F}" destId="{15F218FC-B9DB-42FC-AA37-FDA22315EB4D}" srcOrd="0" destOrd="0" presId="urn:microsoft.com/office/officeart/2005/8/layout/hierarchy3"/>
    <dgm:cxn modelId="{CE1FC85A-A4A2-409F-903C-EC1E440118FD}" type="presOf" srcId="{1319343E-4734-4329-9994-8C975E6DA173}" destId="{55EA1703-2995-4202-90DB-C1234EC18B72}" srcOrd="1" destOrd="0" presId="urn:microsoft.com/office/officeart/2005/8/layout/hierarchy3"/>
    <dgm:cxn modelId="{7E8DA269-07C3-43A8-90D0-33DC6EC766F1}" type="presParOf" srcId="{0F87F558-B538-4C75-83C0-EA840FEC2B73}" destId="{EED160F2-20F2-4514-AC3D-FE4F3066D451}" srcOrd="0" destOrd="0" presId="urn:microsoft.com/office/officeart/2005/8/layout/hierarchy3"/>
    <dgm:cxn modelId="{AE0F91E2-0B64-457F-8C3D-981765F3B86D}" type="presParOf" srcId="{EED160F2-20F2-4514-AC3D-FE4F3066D451}" destId="{92606CD0-F1A7-4602-A065-E5281CFBA051}" srcOrd="0" destOrd="0" presId="urn:microsoft.com/office/officeart/2005/8/layout/hierarchy3"/>
    <dgm:cxn modelId="{6F59CBF7-D0DE-4ABA-A434-0D1A9EB1BA8F}" type="presParOf" srcId="{92606CD0-F1A7-4602-A065-E5281CFBA051}" destId="{BC2D3090-4D75-4D71-84F3-E8B2D1AEC135}" srcOrd="0" destOrd="0" presId="urn:microsoft.com/office/officeart/2005/8/layout/hierarchy3"/>
    <dgm:cxn modelId="{11617FE5-46D7-4E3F-BC0B-4C4FAE32D954}" type="presParOf" srcId="{92606CD0-F1A7-4602-A065-E5281CFBA051}" destId="{AB50131A-CB7F-4FD6-A1AF-4BAD3C03AA58}" srcOrd="1" destOrd="0" presId="urn:microsoft.com/office/officeart/2005/8/layout/hierarchy3"/>
    <dgm:cxn modelId="{BD05AC6B-76F9-4D32-A789-096DEE9A2452}" type="presParOf" srcId="{EED160F2-20F2-4514-AC3D-FE4F3066D451}" destId="{E46B8F73-1DFE-4DC1-8F54-073D694D8ACC}" srcOrd="1" destOrd="0" presId="urn:microsoft.com/office/officeart/2005/8/layout/hierarchy3"/>
    <dgm:cxn modelId="{CD462569-2889-44FC-987A-914177DF44DD}" type="presParOf" srcId="{E46B8F73-1DFE-4DC1-8F54-073D694D8ACC}" destId="{C23E83DE-BEF6-4ED9-A988-B93254238DB8}" srcOrd="0" destOrd="0" presId="urn:microsoft.com/office/officeart/2005/8/layout/hierarchy3"/>
    <dgm:cxn modelId="{3C122C35-C45D-4AEB-A481-4E907155624F}" type="presParOf" srcId="{E46B8F73-1DFE-4DC1-8F54-073D694D8ACC}" destId="{8D811D9D-0D32-46BC-9A5A-B1E3A2CA0E89}" srcOrd="1" destOrd="0" presId="urn:microsoft.com/office/officeart/2005/8/layout/hierarchy3"/>
    <dgm:cxn modelId="{E7E250AF-3171-4BD8-8F03-E918A00189C6}" type="presParOf" srcId="{E46B8F73-1DFE-4DC1-8F54-073D694D8ACC}" destId="{00EC5732-C53B-4FC2-A335-7156A37AC6C2}" srcOrd="2" destOrd="0" presId="urn:microsoft.com/office/officeart/2005/8/layout/hierarchy3"/>
    <dgm:cxn modelId="{D2456149-9C28-4699-A2BB-BB43E0594CAD}" type="presParOf" srcId="{E46B8F73-1DFE-4DC1-8F54-073D694D8ACC}" destId="{A17C98D2-3056-405D-A7E2-A5FD6F4154F1}" srcOrd="3" destOrd="0" presId="urn:microsoft.com/office/officeart/2005/8/layout/hierarchy3"/>
    <dgm:cxn modelId="{20495DD2-4459-4D5D-8109-8B6B0329AA8A}" type="presParOf" srcId="{0F87F558-B538-4C75-83C0-EA840FEC2B73}" destId="{8E04F320-7AD6-4306-9A59-7B79F22F77F8}" srcOrd="1" destOrd="0" presId="urn:microsoft.com/office/officeart/2005/8/layout/hierarchy3"/>
    <dgm:cxn modelId="{8504FD00-899C-4E90-AE28-5A334F0B2BE4}" type="presParOf" srcId="{8E04F320-7AD6-4306-9A59-7B79F22F77F8}" destId="{564D92DE-BD47-4635-9065-C4F9769B5766}" srcOrd="0" destOrd="0" presId="urn:microsoft.com/office/officeart/2005/8/layout/hierarchy3"/>
    <dgm:cxn modelId="{5BD5C1DD-259A-48BB-A56A-3277ABFB8704}" type="presParOf" srcId="{564D92DE-BD47-4635-9065-C4F9769B5766}" destId="{CCA822EB-21B1-453E-944B-6EDAD006575E}" srcOrd="0" destOrd="0" presId="urn:microsoft.com/office/officeart/2005/8/layout/hierarchy3"/>
    <dgm:cxn modelId="{985F5BA5-343C-48BC-8602-1B0729886AA2}" type="presParOf" srcId="{564D92DE-BD47-4635-9065-C4F9769B5766}" destId="{55EA1703-2995-4202-90DB-C1234EC18B72}" srcOrd="1" destOrd="0" presId="urn:microsoft.com/office/officeart/2005/8/layout/hierarchy3"/>
    <dgm:cxn modelId="{B2DB6F9C-C133-4FA5-9E41-E1366D057323}" type="presParOf" srcId="{8E04F320-7AD6-4306-9A59-7B79F22F77F8}" destId="{2191303E-AF6D-4BBD-9117-AB421B41DC71}" srcOrd="1" destOrd="0" presId="urn:microsoft.com/office/officeart/2005/8/layout/hierarchy3"/>
    <dgm:cxn modelId="{B077DA2C-F844-479E-AB5A-AEE98975E8E2}" type="presParOf" srcId="{2191303E-AF6D-4BBD-9117-AB421B41DC71}" destId="{15F218FC-B9DB-42FC-AA37-FDA22315EB4D}" srcOrd="0" destOrd="0" presId="urn:microsoft.com/office/officeart/2005/8/layout/hierarchy3"/>
    <dgm:cxn modelId="{0BB785A2-00E7-4ECA-995F-46FEB7671592}" type="presParOf" srcId="{2191303E-AF6D-4BBD-9117-AB421B41DC71}" destId="{AA8E1486-E98C-4D6E-9E58-7FEB495BC1F5}" srcOrd="1" destOrd="0" presId="urn:microsoft.com/office/officeart/2005/8/layout/hierarchy3"/>
    <dgm:cxn modelId="{C229BC9E-03DC-4961-B21E-BC7707384C81}" type="presParOf" srcId="{2191303E-AF6D-4BBD-9117-AB421B41DC71}" destId="{EE7E25F9-0975-44D6-9DC6-1A071425F7E4}" srcOrd="2" destOrd="0" presId="urn:microsoft.com/office/officeart/2005/8/layout/hierarchy3"/>
    <dgm:cxn modelId="{ADD4B6DA-86A1-492F-AEFE-BD3CDA01CCB8}" type="presParOf" srcId="{2191303E-AF6D-4BBD-9117-AB421B41DC71}" destId="{0C1A5997-8637-4466-B734-05032DC10C05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C2D3090-4D75-4D71-84F3-E8B2D1AEC135}">
      <dsp:nvSpPr>
        <dsp:cNvPr id="0" name=""/>
        <dsp:cNvSpPr/>
      </dsp:nvSpPr>
      <dsp:spPr>
        <a:xfrm>
          <a:off x="438193" y="673"/>
          <a:ext cx="3330494" cy="1260090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rnd" cmpd="sng" algn="ctr">
          <a:solidFill>
            <a:schemeClr val="accent5">
              <a:shade val="50000"/>
            </a:schemeClr>
          </a:solidFill>
          <a:prstDash val="solid"/>
        </a:ln>
        <a:effectLst/>
      </dsp:spPr>
      <dsp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  <dsp:txBody>
        <a:bodyPr spcFirstLastPara="0" vert="horz" wrap="square" lIns="85725" tIns="57150" rIns="85725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Domácnosti</a:t>
          </a:r>
          <a:endParaRPr lang="cs-CZ" sz="4500" kern="1200" dirty="0"/>
        </a:p>
      </dsp:txBody>
      <dsp:txXfrm>
        <a:off x="438193" y="673"/>
        <a:ext cx="3330494" cy="1260090"/>
      </dsp:txXfrm>
    </dsp:sp>
    <dsp:sp modelId="{C23E83DE-BEF6-4ED9-A988-B93254238DB8}">
      <dsp:nvSpPr>
        <dsp:cNvPr id="0" name=""/>
        <dsp:cNvSpPr/>
      </dsp:nvSpPr>
      <dsp:spPr>
        <a:xfrm>
          <a:off x="771243" y="1260763"/>
          <a:ext cx="333049" cy="9450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45067"/>
              </a:lnTo>
              <a:lnTo>
                <a:pt x="333049" y="945067"/>
              </a:lnTo>
            </a:path>
          </a:pathLst>
        </a:custGeom>
        <a:noFill/>
        <a:ln w="2540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811D9D-0D32-46BC-9A5A-B1E3A2CA0E89}">
      <dsp:nvSpPr>
        <dsp:cNvPr id="0" name=""/>
        <dsp:cNvSpPr/>
      </dsp:nvSpPr>
      <dsp:spPr>
        <a:xfrm>
          <a:off x="1104292" y="1575786"/>
          <a:ext cx="2016144" cy="12600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nabízí</a:t>
          </a:r>
        </a:p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práci</a:t>
          </a:r>
          <a:endParaRPr lang="cs-CZ" sz="3400" kern="1200" dirty="0"/>
        </a:p>
      </dsp:txBody>
      <dsp:txXfrm>
        <a:off x="1104292" y="1575786"/>
        <a:ext cx="2016144" cy="1260090"/>
      </dsp:txXfrm>
    </dsp:sp>
    <dsp:sp modelId="{00EC5732-C53B-4FC2-A335-7156A37AC6C2}">
      <dsp:nvSpPr>
        <dsp:cNvPr id="0" name=""/>
        <dsp:cNvSpPr/>
      </dsp:nvSpPr>
      <dsp:spPr>
        <a:xfrm>
          <a:off x="771243" y="1260763"/>
          <a:ext cx="333049" cy="25201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0181"/>
              </a:lnTo>
              <a:lnTo>
                <a:pt x="333049" y="2520181"/>
              </a:lnTo>
            </a:path>
          </a:pathLst>
        </a:custGeom>
        <a:noFill/>
        <a:ln w="2540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7C98D2-3056-405D-A7E2-A5FD6F4154F1}">
      <dsp:nvSpPr>
        <dsp:cNvPr id="0" name=""/>
        <dsp:cNvSpPr/>
      </dsp:nvSpPr>
      <dsp:spPr>
        <a:xfrm>
          <a:off x="1104292" y="3150899"/>
          <a:ext cx="2016144" cy="12600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kupují</a:t>
          </a:r>
        </a:p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zboží</a:t>
          </a:r>
          <a:endParaRPr lang="cs-CZ" sz="3400" kern="1200" dirty="0"/>
        </a:p>
      </dsp:txBody>
      <dsp:txXfrm>
        <a:off x="1104292" y="3150899"/>
        <a:ext cx="2016144" cy="1260090"/>
      </dsp:txXfrm>
    </dsp:sp>
    <dsp:sp modelId="{CCA822EB-21B1-453E-944B-6EDAD006575E}">
      <dsp:nvSpPr>
        <dsp:cNvPr id="0" name=""/>
        <dsp:cNvSpPr/>
      </dsp:nvSpPr>
      <dsp:spPr>
        <a:xfrm>
          <a:off x="4398733" y="673"/>
          <a:ext cx="3240272" cy="1260090"/>
        </a:xfrm>
        <a:prstGeom prst="roundRect">
          <a:avLst>
            <a:gd name="adj" fmla="val 10000"/>
          </a:avLst>
        </a:prstGeom>
        <a:solidFill>
          <a:schemeClr val="accent5"/>
        </a:solidFill>
        <a:ln w="25400" cap="rnd" cmpd="sng" algn="ctr">
          <a:solidFill>
            <a:schemeClr val="accent5">
              <a:shade val="50000"/>
            </a:schemeClr>
          </a:solidFill>
          <a:prstDash val="solid"/>
        </a:ln>
        <a:effectLst/>
      </dsp:spPr>
      <dsp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  <dsp:txBody>
        <a:bodyPr spcFirstLastPara="0" vert="horz" wrap="square" lIns="85725" tIns="57150" rIns="85725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Podniky</a:t>
          </a:r>
          <a:endParaRPr lang="cs-CZ" sz="4500" kern="1200" dirty="0"/>
        </a:p>
      </dsp:txBody>
      <dsp:txXfrm>
        <a:off x="4398733" y="673"/>
        <a:ext cx="3240272" cy="1260090"/>
      </dsp:txXfrm>
    </dsp:sp>
    <dsp:sp modelId="{15F218FC-B9DB-42FC-AA37-FDA22315EB4D}">
      <dsp:nvSpPr>
        <dsp:cNvPr id="0" name=""/>
        <dsp:cNvSpPr/>
      </dsp:nvSpPr>
      <dsp:spPr>
        <a:xfrm>
          <a:off x="4722761" y="1260763"/>
          <a:ext cx="324027" cy="9450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45067"/>
              </a:lnTo>
              <a:lnTo>
                <a:pt x="324027" y="945067"/>
              </a:lnTo>
            </a:path>
          </a:pathLst>
        </a:custGeom>
        <a:noFill/>
        <a:ln w="2540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8E1486-E98C-4D6E-9E58-7FEB495BC1F5}">
      <dsp:nvSpPr>
        <dsp:cNvPr id="0" name=""/>
        <dsp:cNvSpPr/>
      </dsp:nvSpPr>
      <dsp:spPr>
        <a:xfrm>
          <a:off x="5046788" y="1575786"/>
          <a:ext cx="2016144" cy="12600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nabízí</a:t>
          </a:r>
        </a:p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zboží</a:t>
          </a:r>
          <a:endParaRPr lang="cs-CZ" sz="3400" kern="1200" dirty="0"/>
        </a:p>
      </dsp:txBody>
      <dsp:txXfrm>
        <a:off x="5046788" y="1575786"/>
        <a:ext cx="2016144" cy="1260090"/>
      </dsp:txXfrm>
    </dsp:sp>
    <dsp:sp modelId="{EE7E25F9-0975-44D6-9DC6-1A071425F7E4}">
      <dsp:nvSpPr>
        <dsp:cNvPr id="0" name=""/>
        <dsp:cNvSpPr/>
      </dsp:nvSpPr>
      <dsp:spPr>
        <a:xfrm>
          <a:off x="4722761" y="1260763"/>
          <a:ext cx="324027" cy="25201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0181"/>
              </a:lnTo>
              <a:lnTo>
                <a:pt x="324027" y="2520181"/>
              </a:lnTo>
            </a:path>
          </a:pathLst>
        </a:custGeom>
        <a:noFill/>
        <a:ln w="2540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1A5997-8637-4466-B734-05032DC10C05}">
      <dsp:nvSpPr>
        <dsp:cNvPr id="0" name=""/>
        <dsp:cNvSpPr/>
      </dsp:nvSpPr>
      <dsp:spPr>
        <a:xfrm>
          <a:off x="5046788" y="3150899"/>
          <a:ext cx="2016144" cy="12600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kupují</a:t>
          </a:r>
        </a:p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práci</a:t>
          </a:r>
          <a:endParaRPr lang="cs-CZ" sz="3400" kern="1200" dirty="0"/>
        </a:p>
      </dsp:txBody>
      <dsp:txXfrm>
        <a:off x="5046788" y="3150899"/>
        <a:ext cx="2016144" cy="12600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7" name="Rectangle 6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6" name="Rectangle 15"/>
            <p:cNvSpPr/>
            <p:nvPr userDrawn="1"/>
          </p:nvSpPr>
          <p:spPr>
            <a:xfrm>
              <a:off x="0" y="5184648"/>
              <a:ext cx="9144000" cy="1673352"/>
            </a:xfrm>
            <a:prstGeom prst="rect">
              <a:avLst/>
            </a:prstGeom>
            <a:gradFill flip="none" rotWithShape="1">
              <a:gsLst>
                <a:gs pos="39000">
                  <a:schemeClr val="accent5">
                    <a:alpha val="40000"/>
                  </a:schemeClr>
                </a:gs>
                <a:gs pos="0">
                  <a:schemeClr val="accent5">
                    <a:alpha val="90000"/>
                  </a:schemeClr>
                </a:gs>
                <a:gs pos="100000">
                  <a:schemeClr val="accent3">
                    <a:alpha val="4000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0" y="5257800"/>
              <a:ext cx="9144000" cy="1600200"/>
            </a:xfrm>
            <a:prstGeom prst="rect">
              <a:avLst/>
            </a:prstGeom>
            <a:gradFill flip="none" rotWithShape="1">
              <a:gsLst>
                <a:gs pos="39000">
                  <a:schemeClr val="accent5">
                    <a:alpha val="25000"/>
                  </a:schemeClr>
                </a:gs>
                <a:gs pos="100000">
                  <a:schemeClr val="accent3">
                    <a:alpha val="2500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3352801"/>
              <a:ext cx="9144000" cy="1827567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620000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1" name="Straight Connector 10"/>
            <p:cNvCxnSpPr/>
            <p:nvPr/>
          </p:nvCxnSpPr>
          <p:spPr>
            <a:xfrm>
              <a:off x="0" y="5181600"/>
              <a:ext cx="9144000" cy="1588"/>
            </a:xfrm>
            <a:prstGeom prst="line">
              <a:avLst/>
            </a:prstGeom>
            <a:ln w="28575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455676" y="3373031"/>
            <a:ext cx="8229600" cy="2043684"/>
          </a:xfrm>
          <a:noFill/>
        </p:spPr>
        <p:txBody>
          <a:bodyPr anchor="b" anchorCtr="0">
            <a:normAutofit/>
          </a:bodyPr>
          <a:lstStyle>
            <a:lvl1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7000" kern="10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Subtitle 12"/>
          <p:cNvSpPr>
            <a:spLocks noGrp="1"/>
          </p:cNvSpPr>
          <p:nvPr>
            <p:ph type="subTitle" idx="1"/>
          </p:nvPr>
        </p:nvSpPr>
        <p:spPr>
          <a:xfrm>
            <a:off x="566801" y="5429252"/>
            <a:ext cx="8129524" cy="757517"/>
          </a:xfrm>
        </p:spPr>
        <p:txBody>
          <a:bodyPr/>
          <a:lstStyle>
            <a:lvl1pPr marL="0" indent="0" algn="l">
              <a:buNone/>
              <a:defRPr sz="1600" kern="100" cap="all" spc="1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077200" cy="107542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D48C-D995-48CC-BDAF-69B26A72229B}" type="datetimeFigureOut">
              <a:rPr lang="cs-CZ" smtClean="0"/>
              <a:pPr/>
              <a:t>7.9.2014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E09C1-FE58-4751-BDE5-9A26F478D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7" name="Rectangle 6"/>
            <p:cNvPicPr>
              <a:picLocks noChangeAspect="1"/>
            </p:cNvPicPr>
            <p:nvPr/>
          </p:nvPicPr>
          <p:blipFill>
            <a:blip r:embed="rId2" cstate="print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" name="Rectangle 8"/>
            <p:cNvSpPr/>
            <p:nvPr userDrawn="1"/>
          </p:nvSpPr>
          <p:spPr>
            <a:xfrm>
              <a:off x="0" y="342900"/>
              <a:ext cx="9144000" cy="6172200"/>
            </a:xfrm>
            <a:prstGeom prst="rect">
              <a:avLst/>
            </a:prstGeom>
            <a:gradFill flip="none" rotWithShape="1">
              <a:gsLst>
                <a:gs pos="39000">
                  <a:schemeClr val="accent5">
                    <a:alpha val="40000"/>
                  </a:schemeClr>
                </a:gs>
                <a:gs pos="0">
                  <a:schemeClr val="accent5">
                    <a:alpha val="90000"/>
                  </a:schemeClr>
                </a:gs>
                <a:gs pos="100000">
                  <a:schemeClr val="accent3">
                    <a:alpha val="4000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0" y="457200"/>
              <a:ext cx="9144000" cy="5943600"/>
            </a:xfrm>
            <a:prstGeom prst="rect">
              <a:avLst/>
            </a:prstGeom>
            <a:gradFill flip="none" rotWithShape="1">
              <a:gsLst>
                <a:gs pos="39000">
                  <a:schemeClr val="accent5">
                    <a:alpha val="25000"/>
                  </a:schemeClr>
                </a:gs>
                <a:gs pos="100000">
                  <a:schemeClr val="accent3">
                    <a:alpha val="2500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1" name="Straight Connector 10"/>
            <p:cNvCxnSpPr/>
            <p:nvPr/>
          </p:nvCxnSpPr>
          <p:spPr>
            <a:xfrm>
              <a:off x="0" y="341312"/>
              <a:ext cx="9144000" cy="1588"/>
            </a:xfrm>
            <a:prstGeom prst="line">
              <a:avLst/>
            </a:prstGeom>
            <a:ln w="28575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0" y="6505575"/>
              <a:ext cx="9144000" cy="1588"/>
            </a:xfrm>
            <a:prstGeom prst="line">
              <a:avLst/>
            </a:prstGeom>
            <a:ln w="28575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2" y="3962402"/>
            <a:ext cx="8153399" cy="1371599"/>
          </a:xfrm>
        </p:spPr>
        <p:txBody>
          <a:bodyPr anchor="b" anchorCtr="0"/>
          <a:lstStyle>
            <a:lvl1pPr algn="l">
              <a:defRPr sz="4000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557276" y="5438776"/>
            <a:ext cx="8129524" cy="904875"/>
          </a:xfrm>
        </p:spPr>
        <p:txBody>
          <a:bodyPr anchor="t" anchorCtr="0"/>
          <a:lstStyle>
            <a:lvl1pPr marL="0" indent="0">
              <a:buNone/>
              <a:defRPr sz="1400" cap="all" spc="1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533400" y="1600201"/>
            <a:ext cx="39624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39624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D48C-D995-48CC-BDAF-69B26A72229B}" type="datetimeFigureOut">
              <a:rPr lang="cs-CZ" smtClean="0"/>
              <a:pPr/>
              <a:t>7.9.2014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E09C1-FE58-4751-BDE5-9A26F478D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533400" y="1600201"/>
            <a:ext cx="3963988" cy="5746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533400" y="2174877"/>
            <a:ext cx="3963988" cy="38449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7" y="1600201"/>
            <a:ext cx="3965574" cy="5746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3965574" cy="38449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D48C-D995-48CC-BDAF-69B26A72229B}" type="datetimeFigureOut">
              <a:rPr lang="cs-CZ" smtClean="0"/>
              <a:pPr/>
              <a:t>7.9.2014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E09C1-FE58-4751-BDE5-9A26F478D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D48C-D995-48CC-BDAF-69B26A72229B}" type="datetimeFigureOut">
              <a:rPr lang="cs-CZ" smtClean="0"/>
              <a:pPr/>
              <a:t>7.9.2014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E09C1-FE58-4751-BDE5-9A26F478D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2932114" cy="968375"/>
          </a:xfrm>
        </p:spPr>
        <p:txBody>
          <a:bodyPr anchor="b"/>
          <a:lstStyle>
            <a:lvl1pPr algn="l">
              <a:defRPr sz="2000" b="1">
                <a:latin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457200"/>
            <a:ext cx="5035550" cy="5562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33400" y="1435101"/>
            <a:ext cx="2932114" cy="45847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D48C-D995-48CC-BDAF-69B26A72229B}" type="datetimeFigureOut">
              <a:rPr lang="cs-CZ" smtClean="0"/>
              <a:pPr/>
              <a:t>7.9.2014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E09C1-FE58-4751-BDE5-9A26F478D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>
                <a:latin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6524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D48C-D995-48CC-BDAF-69B26A72229B}" type="datetimeFigureOut">
              <a:rPr lang="cs-CZ" smtClean="0"/>
              <a:pPr/>
              <a:t>7.9.2014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E09C1-FE58-4751-BDE5-9A26F478D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Rectangle 18"/>
          <p:cNvPicPr>
            <a:picLocks noChangeAspect="1"/>
          </p:cNvPicPr>
          <p:nvPr/>
        </p:nvPicPr>
        <p:blipFill>
          <a:blip r:embed="rId11" cstate="print">
            <a:duotone>
              <a:schemeClr val="accent3"/>
              <a:srgbClr val="FFFFFF"/>
            </a:duotone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" name="Group 19"/>
          <p:cNvGrpSpPr/>
          <p:nvPr/>
        </p:nvGrpSpPr>
        <p:grpSpPr>
          <a:xfrm>
            <a:off x="304800" y="0"/>
            <a:ext cx="8534400" cy="6860650"/>
            <a:chOff x="304800" y="0"/>
            <a:chExt cx="8534400" cy="6860650"/>
          </a:xfrm>
        </p:grpSpPr>
        <p:sp>
          <p:nvSpPr>
            <p:cNvPr id="21" name="Rectangle 20"/>
            <p:cNvSpPr/>
            <p:nvPr userDrawn="1"/>
          </p:nvSpPr>
          <p:spPr>
            <a:xfrm>
              <a:off x="457200" y="0"/>
              <a:ext cx="8229600" cy="64770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0800000" scaled="1"/>
              <a:tileRect/>
            </a:gra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 userDrawn="1"/>
          </p:nvSpPr>
          <p:spPr>
            <a:xfrm flipH="1">
              <a:off x="457200" y="381000"/>
              <a:ext cx="8229600" cy="64770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0800000" scaled="1"/>
              <a:tileRect/>
            </a:gra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8686800" y="0"/>
              <a:ext cx="152400" cy="6477000"/>
            </a:xfrm>
            <a:prstGeom prst="rect">
              <a:avLst/>
            </a:prstGeom>
            <a:solidFill>
              <a:schemeClr val="accent5"/>
            </a:soli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/>
            <p:cNvSpPr/>
            <p:nvPr userDrawn="1"/>
          </p:nvSpPr>
          <p:spPr>
            <a:xfrm>
              <a:off x="304800" y="383650"/>
              <a:ext cx="152400" cy="6477000"/>
            </a:xfrm>
            <a:prstGeom prst="rect">
              <a:avLst/>
            </a:prstGeom>
            <a:solidFill>
              <a:schemeClr val="accent5"/>
            </a:soli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/>
            <p:cNvSpPr/>
            <p:nvPr userDrawn="1"/>
          </p:nvSpPr>
          <p:spPr>
            <a:xfrm>
              <a:off x="457200" y="6477000"/>
              <a:ext cx="8382000" cy="76200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65000">
                  <a:schemeClr val="bg1"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0800000" scaled="1"/>
            </a:gra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/>
            <p:cNvSpPr/>
            <p:nvPr userDrawn="1"/>
          </p:nvSpPr>
          <p:spPr>
            <a:xfrm flipH="1">
              <a:off x="304800" y="310738"/>
              <a:ext cx="8382000" cy="76200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65000">
                  <a:schemeClr val="bg1"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0800000" scaled="1"/>
            </a:gra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077200" cy="1075426"/>
          </a:xfrm>
          <a:prstGeom prst="rect">
            <a:avLst/>
          </a:prstGeom>
        </p:spPr>
        <p:txBody>
          <a:bodyPr vert="horz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1600203"/>
            <a:ext cx="8077200" cy="441241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3400" y="6104626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000">
                <a:solidFill>
                  <a:schemeClr val="tx2"/>
                </a:solidFill>
                <a:latin typeface="+mj-lt"/>
              </a:defRPr>
            </a:lvl1pPr>
          </a:lstStyle>
          <a:p>
            <a:fld id="{0F3ED48C-D995-48CC-BDAF-69B26A72229B}" type="datetimeFigureOut">
              <a:rPr lang="cs-CZ" smtClean="0"/>
              <a:pPr/>
              <a:t>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04626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000">
                <a:solidFill>
                  <a:schemeClr val="tx2"/>
                </a:solidFill>
                <a:latin typeface="+mj-lt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77000" y="6104626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000">
                <a:solidFill>
                  <a:schemeClr val="tx2"/>
                </a:solidFill>
                <a:latin typeface="+mj-lt"/>
              </a:defRPr>
            </a:lvl1pPr>
          </a:lstStyle>
          <a:p>
            <a:fld id="{957E09C1-FE58-4751-BDE5-9A26F478DB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txStyles>
    <p:titleStyle>
      <a:lvl1pPr algn="l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Font typeface="Arial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Font typeface="Arial"/>
        <a:buChar char="–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Font typeface="Arial"/>
        <a:buChar char="–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Font typeface="Arial"/>
        <a:buChar char="»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 Rounded MT Bold" panose="020F0704030504030204" pitchFamily="34" charset="0"/>
              </a:rPr>
              <a:t>Obchod, trh</a:t>
            </a:r>
            <a:endParaRPr lang="cs-CZ" dirty="0">
              <a:latin typeface="Arial Rounded MT Bold" panose="020F0704030504030204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Arial Rounded MT Bold" panose="020F0704030504030204" pitchFamily="34" charset="0"/>
              </a:rPr>
              <a:t>Základy hospodaření</a:t>
            </a:r>
            <a:endParaRPr lang="cs-CZ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3881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78486296"/>
              </p:ext>
            </p:extLst>
          </p:nvPr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společnost, Výchova k občanství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VY_32_INOVACE_19_4Ov_Obchod, trh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Michaela Janošťáková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18. květen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19. květen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slouží k prezentaci učiva na dané téma. Zaměřuje se na základní popis fungování trhu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 obchodu a na funkci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vývoj peněz. 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8974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 smtClean="0">
                <a:latin typeface="+mn-lt"/>
              </a:rPr>
              <a:t>Trh</a:t>
            </a:r>
            <a:endParaRPr lang="cs-CZ" sz="66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600203"/>
            <a:ext cx="8077200" cy="499714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původně místo, kde se prodávalo a nakupovalo zboží</a:t>
            </a:r>
          </a:p>
          <a:p>
            <a:r>
              <a:rPr lang="cs-CZ" sz="3600" dirty="0" smtClean="0"/>
              <a:t>dnes je to spíše systém, tržní transakce probíhají prostřednictvím moderní techniky</a:t>
            </a:r>
          </a:p>
          <a:p>
            <a:r>
              <a:rPr lang="cs-CZ" sz="3600" dirty="0" smtClean="0"/>
              <a:t>trh umí vyřešit základní otázky ekonomiky – co, jak a pro koho vyrábět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6632"/>
            <a:ext cx="2085840" cy="1772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3858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 smtClean="0">
                <a:latin typeface="+mn-lt"/>
              </a:rPr>
              <a:t>Na trh vstupují:</a:t>
            </a:r>
            <a:endParaRPr lang="cs-CZ" sz="6600" b="1" dirty="0"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90356432"/>
              </p:ext>
            </p:extLst>
          </p:nvPr>
        </p:nvGraphicFramePr>
        <p:xfrm>
          <a:off x="533400" y="1600200"/>
          <a:ext cx="8077200" cy="4411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2976"/>
            <a:ext cx="1247764" cy="1048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12976"/>
            <a:ext cx="1268338" cy="104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09590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699792" y="1844824"/>
            <a:ext cx="3384376" cy="1368152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077200" cy="107542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>
                <a:solidFill>
                  <a:srgbClr val="284E6A"/>
                </a:solidFill>
                <a:latin typeface="Segoe Condensed"/>
              </a:rPr>
              <a:t>Na trh vstupují: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3400" y="1600203"/>
            <a:ext cx="8077200" cy="5069157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  <a:r>
              <a:rPr lang="cs-CZ" sz="4800" dirty="0" smtClean="0">
                <a:solidFill>
                  <a:schemeClr val="bg1"/>
                </a:solidFill>
              </a:rPr>
              <a:t>Stát</a:t>
            </a:r>
          </a:p>
          <a:p>
            <a:pPr marL="0" indent="0">
              <a:buNone/>
            </a:pPr>
            <a:endParaRPr lang="cs-CZ" sz="4400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snaží </a:t>
            </a:r>
            <a:r>
              <a:rPr lang="cs-CZ" sz="3600" dirty="0">
                <a:solidFill>
                  <a:schemeClr val="accent5">
                    <a:lumMod val="75000"/>
                  </a:schemeClr>
                </a:solidFill>
              </a:rPr>
              <a:t>se odstranit některé negativní jevy na trhu, např. kartel (dohoda o cenách mezi 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firmami)</a:t>
            </a:r>
            <a:endParaRPr lang="cs-CZ" sz="3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prodává např. cenné papíry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600" dirty="0">
                <a:solidFill>
                  <a:schemeClr val="accent5">
                    <a:lumMod val="75000"/>
                  </a:schemeClr>
                </a:solidFill>
              </a:rPr>
              <a:t>k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upuje prostřednictvím státních zakázek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9F9F9"/>
              </a:clrFrom>
              <a:clrTo>
                <a:srgbClr val="F9F9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35362"/>
            <a:ext cx="1628378" cy="1253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6524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 smtClean="0">
                <a:latin typeface="+mn-lt"/>
              </a:rPr>
              <a:t>Trh určují:</a:t>
            </a:r>
            <a:endParaRPr lang="cs-CZ" sz="66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600203"/>
            <a:ext cx="8077200" cy="5141165"/>
          </a:xfrm>
        </p:spPr>
        <p:txBody>
          <a:bodyPr/>
          <a:lstStyle/>
          <a:p>
            <a:r>
              <a:rPr lang="cs-CZ" sz="3600" b="1" dirty="0" smtClean="0"/>
              <a:t>Nabídka</a:t>
            </a:r>
            <a:r>
              <a:rPr lang="cs-CZ" dirty="0" smtClean="0"/>
              <a:t> </a:t>
            </a:r>
            <a:r>
              <a:rPr lang="cs-CZ" sz="3600" dirty="0" smtClean="0"/>
              <a:t>- zboží, které výrobci dodávají na trh při určité ceně</a:t>
            </a:r>
          </a:p>
          <a:p>
            <a:r>
              <a:rPr lang="cs-CZ" sz="3600" b="1" dirty="0" smtClean="0"/>
              <a:t>Poptávka</a:t>
            </a:r>
            <a:r>
              <a:rPr lang="cs-CZ" sz="3600" dirty="0" smtClean="0"/>
              <a:t> – zboží, které jsou kupující ochotni koupit za určitou cenu</a:t>
            </a:r>
          </a:p>
          <a:p>
            <a:r>
              <a:rPr lang="cs-CZ" sz="3600" dirty="0" smtClean="0"/>
              <a:t>poptávka ovlivňuje nabídku</a:t>
            </a:r>
          </a:p>
          <a:p>
            <a:r>
              <a:rPr lang="cs-CZ" sz="3600" dirty="0" smtClean="0"/>
              <a:t>vyšší poptávka        nabídka roste</a:t>
            </a:r>
          </a:p>
          <a:p>
            <a:r>
              <a:rPr lang="cs-CZ" sz="3600" dirty="0" smtClean="0"/>
              <a:t>nižší poptávka         nabídka klesá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4067944" y="5478791"/>
            <a:ext cx="720080" cy="216024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067944" y="6093296"/>
            <a:ext cx="720080" cy="216024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557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 smtClean="0">
                <a:latin typeface="+mn-lt"/>
              </a:rPr>
              <a:t>Tržní cena</a:t>
            </a:r>
            <a:endParaRPr lang="cs-CZ" sz="66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cena ovlivňovaná vztahem nabídky a poptávky: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 smtClean="0"/>
              <a:t>čím vyšší nabídka, tím nižší cena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 smtClean="0"/>
              <a:t>čím nižší nabídka, tím vyšší cena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dokážete vysvětlit, proč tomu tak je?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25144"/>
            <a:ext cx="2058843" cy="1873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2631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 smtClean="0">
                <a:latin typeface="+mn-lt"/>
              </a:rPr>
              <a:t>Konkurence</a:t>
            </a:r>
            <a:endParaRPr lang="cs-CZ" sz="66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600203"/>
            <a:ext cx="8077200" cy="485313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významně ovlivňuje cenu zboží</a:t>
            </a:r>
          </a:p>
          <a:p>
            <a:r>
              <a:rPr lang="cs-CZ" sz="3600" b="1" dirty="0" smtClean="0"/>
              <a:t>cenová</a:t>
            </a:r>
            <a:r>
              <a:rPr lang="cs-CZ" sz="3600" dirty="0" smtClean="0"/>
              <a:t> – snížení ceny vede ke zvýšení prodeje</a:t>
            </a:r>
          </a:p>
          <a:p>
            <a:r>
              <a:rPr lang="cs-CZ" sz="3600" b="1" dirty="0" smtClean="0"/>
              <a:t>necenová</a:t>
            </a:r>
            <a:r>
              <a:rPr lang="cs-CZ" sz="3600" dirty="0" smtClean="0"/>
              <a:t> – další prostředky vedoucí ke zvýšení prodeje – znáte nějaké? </a:t>
            </a:r>
          </a:p>
          <a:p>
            <a:r>
              <a:rPr lang="cs-CZ" sz="3600" dirty="0" smtClean="0"/>
              <a:t>reklama, letáky, servis, delší záruka…</a:t>
            </a:r>
          </a:p>
          <a:p>
            <a:endParaRPr lang="cs-CZ" sz="3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746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 smtClean="0">
                <a:latin typeface="+mn-lt"/>
              </a:rPr>
              <a:t>Obchod</a:t>
            </a:r>
            <a:endParaRPr lang="cs-CZ" sz="66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600203"/>
            <a:ext cx="8077200" cy="506915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směna zboží nebo služeb za peníze (barterový obchod)</a:t>
            </a:r>
          </a:p>
          <a:p>
            <a:r>
              <a:rPr lang="cs-CZ" sz="3600" dirty="0" smtClean="0"/>
              <a:t>cílem je zisk</a:t>
            </a:r>
          </a:p>
          <a:p>
            <a:r>
              <a:rPr lang="cs-CZ" sz="3600" dirty="0" smtClean="0"/>
              <a:t>v minulosti docházelo ke směně zboží za zboží (směnný obchod)</a:t>
            </a:r>
          </a:p>
          <a:p>
            <a:r>
              <a:rPr lang="cs-CZ" sz="3600" dirty="0" smtClean="0"/>
              <a:t>později se při obchodování platilo cennými předměty (např. kovy, plátnem)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53310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284E6A"/>
                </a:solidFill>
                <a:latin typeface="Segoe Condensed"/>
              </a:rPr>
              <a:t>Obchodníci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600203"/>
            <a:ext cx="8077200" cy="5141165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zprostředkovatelé obchodu</a:t>
            </a:r>
          </a:p>
          <a:p>
            <a:r>
              <a:rPr lang="cs-CZ" sz="3600" dirty="0" smtClean="0"/>
              <a:t>používají triky za účelem co nejvyššího prodeje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/>
              <a:t>znáte nějaké triky obchodníků?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/>
              <a:t>letáky do domu, slevové akce, odměny za nákup </a:t>
            </a:r>
            <a:r>
              <a:rPr lang="cs-CZ" sz="3200" dirty="0" err="1" smtClean="0"/>
              <a:t>urč</a:t>
            </a:r>
            <a:r>
              <a:rPr lang="cs-CZ" sz="3200" dirty="0" smtClean="0"/>
              <a:t>. hodnoty, akce 2+1, rozmístění zboží – zákl. potraviny na opačném konci od vchodu, dražší zboží na úrovni očí, levnější níž, regály u pokladen, velké vozíky, ochutnávky…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72816"/>
            <a:ext cx="1988418" cy="1888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99390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 smtClean="0">
                <a:latin typeface="+mn-lt"/>
              </a:rPr>
              <a:t>Peníze</a:t>
            </a:r>
            <a:endParaRPr lang="cs-CZ" sz="66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všeobecný prostředek směny, platidlo</a:t>
            </a:r>
          </a:p>
          <a:p>
            <a:r>
              <a:rPr lang="cs-CZ" sz="3600" u="sng" dirty="0"/>
              <a:t>další funkce peněz</a:t>
            </a:r>
            <a:r>
              <a:rPr lang="cs-CZ" sz="3600" dirty="0"/>
              <a:t>:</a:t>
            </a:r>
          </a:p>
          <a:p>
            <a:r>
              <a:rPr lang="cs-CZ" sz="3600" dirty="0"/>
              <a:t>určují cenu, hodnotu zboží</a:t>
            </a:r>
          </a:p>
          <a:p>
            <a:r>
              <a:rPr lang="cs-CZ" sz="3600" dirty="0"/>
              <a:t>uchovávají hodnotu</a:t>
            </a:r>
          </a:p>
          <a:p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35713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>
                <a:latin typeface="+mn-lt"/>
              </a:rPr>
              <a:t>Peníze</a:t>
            </a:r>
            <a:endParaRPr lang="cs-CZ" sz="66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>
                <a:solidFill>
                  <a:srgbClr val="284E6A"/>
                </a:solidFill>
              </a:rPr>
              <a:t>druhy peněz: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 smtClean="0">
                <a:solidFill>
                  <a:srgbClr val="284E6A"/>
                </a:solidFill>
              </a:rPr>
              <a:t>Hotovostní – mince</a:t>
            </a:r>
            <a:r>
              <a:rPr lang="cs-CZ" sz="3600" smtClean="0">
                <a:solidFill>
                  <a:srgbClr val="284E6A"/>
                </a:solidFill>
              </a:rPr>
              <a:t>, bankovky</a:t>
            </a:r>
            <a:endParaRPr lang="cs-CZ" sz="3600" dirty="0">
              <a:solidFill>
                <a:srgbClr val="284E6A"/>
              </a:solidFill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>
                <a:solidFill>
                  <a:srgbClr val="284E6A"/>
                </a:solidFill>
              </a:rPr>
              <a:t>bezhotovostní – vklady u bank, lze je kdykoli přeměnit v hotovostní, mají stejnou hodnotu </a:t>
            </a:r>
            <a:endParaRPr lang="cs-CZ" sz="4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21088"/>
            <a:ext cx="1757170" cy="1911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2123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600" b="1" dirty="0">
                <a:solidFill>
                  <a:srgbClr val="284E6A"/>
                </a:solidFill>
                <a:latin typeface="Segoe Condensed"/>
              </a:rPr>
              <a:t>Peníze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Arial" panose="020B0604020202020204" pitchFamily="34" charset="0"/>
              <a:buChar char="•"/>
            </a:pPr>
            <a:r>
              <a:rPr lang="cs-CZ" sz="3600" dirty="0" smtClean="0">
                <a:solidFill>
                  <a:srgbClr val="284E6A"/>
                </a:solidFill>
              </a:rPr>
              <a:t>vývoj peněz jako platidla: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3600" dirty="0" smtClean="0">
                <a:solidFill>
                  <a:srgbClr val="284E6A"/>
                </a:solidFill>
              </a:rPr>
              <a:t>komoditní </a:t>
            </a:r>
            <a:r>
              <a:rPr lang="cs-CZ" sz="3600" dirty="0">
                <a:solidFill>
                  <a:srgbClr val="284E6A"/>
                </a:solidFill>
              </a:rPr>
              <a:t>– všeobecně ceněné věci – obilí, </a:t>
            </a:r>
            <a:r>
              <a:rPr lang="cs-CZ" sz="3600" dirty="0" smtClean="0">
                <a:solidFill>
                  <a:srgbClr val="284E6A"/>
                </a:solidFill>
              </a:rPr>
              <a:t>mušle, plátno</a:t>
            </a:r>
            <a:endParaRPr lang="cs-CZ" sz="3600" dirty="0">
              <a:solidFill>
                <a:srgbClr val="284E6A"/>
              </a:solidFill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3600" dirty="0">
                <a:solidFill>
                  <a:srgbClr val="284E6A"/>
                </a:solidFill>
              </a:rPr>
              <a:t>zlato, stříbro v jakékoli formě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3600" dirty="0">
                <a:solidFill>
                  <a:srgbClr val="284E6A"/>
                </a:solidFill>
              </a:rPr>
              <a:t>mince z drahých kovů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cs-CZ" sz="3600" dirty="0">
                <a:solidFill>
                  <a:srgbClr val="284E6A"/>
                </a:solidFill>
              </a:rPr>
              <a:t>bankovky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31207"/>
            <a:ext cx="1556370" cy="1556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8250" y="4668934"/>
            <a:ext cx="1755998" cy="1615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3967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+mn-lt"/>
              </a:rPr>
              <a:t>Shrnutí – </a:t>
            </a:r>
            <a:r>
              <a:rPr lang="cs-CZ" sz="4400" b="1" dirty="0" smtClean="0">
                <a:latin typeface="+mn-lt"/>
              </a:rPr>
              <a:t>doplňte věty:</a:t>
            </a:r>
            <a:endParaRPr lang="cs-CZ" sz="44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600203"/>
            <a:ext cx="8077200" cy="47811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Trh je …</a:t>
            </a:r>
          </a:p>
          <a:p>
            <a:r>
              <a:rPr lang="cs-CZ" sz="3600" dirty="0" smtClean="0"/>
              <a:t>Trh ovlivňuje ekonomiku tím, že …</a:t>
            </a:r>
          </a:p>
          <a:p>
            <a:r>
              <a:rPr lang="cs-CZ" sz="3600" dirty="0" smtClean="0"/>
              <a:t>Na trh vstupují 3 subjekty: ...</a:t>
            </a:r>
          </a:p>
          <a:p>
            <a:r>
              <a:rPr lang="cs-CZ" sz="3600" dirty="0" smtClean="0"/>
              <a:t>Nabídka je …</a:t>
            </a:r>
          </a:p>
          <a:p>
            <a:r>
              <a:rPr lang="cs-CZ" sz="3600" dirty="0" smtClean="0"/>
              <a:t>Poptávka je …</a:t>
            </a:r>
          </a:p>
          <a:p>
            <a:r>
              <a:rPr lang="cs-CZ" sz="3600" dirty="0" smtClean="0"/>
              <a:t>Čím vyšší nabídka,  tím …. cena.</a:t>
            </a:r>
          </a:p>
          <a:p>
            <a:r>
              <a:rPr lang="cs-CZ" sz="3600" dirty="0" smtClean="0"/>
              <a:t>Čím vyšší poptávka, tím …. cena.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685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+mn-lt"/>
              </a:rPr>
              <a:t>Shrnutí – </a:t>
            </a:r>
            <a:r>
              <a:rPr lang="cs-CZ" sz="4400" b="1" dirty="0" smtClean="0">
                <a:latin typeface="+mn-lt"/>
              </a:rPr>
              <a:t>doplňte věty:</a:t>
            </a:r>
            <a:endParaRPr lang="cs-CZ" sz="44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>
                <a:solidFill>
                  <a:srgbClr val="284E6A"/>
                </a:solidFill>
              </a:rPr>
              <a:t>Konkurence ovlivňuje cenu </a:t>
            </a:r>
            <a:r>
              <a:rPr lang="cs-CZ" sz="3600" dirty="0" smtClean="0">
                <a:solidFill>
                  <a:srgbClr val="284E6A"/>
                </a:solidFill>
              </a:rPr>
              <a:t>zboží: čím větší konkurence, tím …. cena.</a:t>
            </a:r>
            <a:endParaRPr lang="cs-CZ" sz="3600" dirty="0">
              <a:solidFill>
                <a:srgbClr val="284E6A"/>
              </a:solidFill>
            </a:endParaRPr>
          </a:p>
          <a:p>
            <a:pPr lvl="0"/>
            <a:r>
              <a:rPr lang="cs-CZ" sz="3600" dirty="0">
                <a:solidFill>
                  <a:srgbClr val="284E6A"/>
                </a:solidFill>
              </a:rPr>
              <a:t>Barter je …</a:t>
            </a:r>
          </a:p>
          <a:p>
            <a:r>
              <a:rPr lang="cs-CZ" sz="3600" dirty="0" smtClean="0"/>
              <a:t>Peníze </a:t>
            </a:r>
            <a:r>
              <a:rPr lang="cs-CZ" sz="3600" dirty="0"/>
              <a:t>slouží jako …</a:t>
            </a:r>
          </a:p>
          <a:p>
            <a:r>
              <a:rPr lang="cs-CZ" sz="3600" dirty="0" smtClean="0"/>
              <a:t>Komoditní peníze jsou …</a:t>
            </a:r>
          </a:p>
          <a:p>
            <a:r>
              <a:rPr lang="cs-CZ" sz="3600" dirty="0" smtClean="0"/>
              <a:t>Bezhotovostní peníze jsou …</a:t>
            </a:r>
          </a:p>
        </p:txBody>
      </p:sp>
    </p:spTree>
    <p:extLst>
      <p:ext uri="{BB962C8B-B14F-4D97-AF65-F5344CB8AC3E}">
        <p14:creationId xmlns:p14="http://schemas.microsoft.com/office/powerpoint/2010/main" xmlns="" val="373685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>
                <a:solidFill>
                  <a:srgbClr val="284E6A"/>
                </a:solidFill>
                <a:latin typeface="Segoe Condensed"/>
              </a:rPr>
              <a:t>Shrnutí – </a:t>
            </a:r>
            <a:r>
              <a:rPr lang="cs-CZ" sz="4400" b="1" dirty="0" smtClean="0">
                <a:solidFill>
                  <a:srgbClr val="284E6A"/>
                </a:solidFill>
                <a:latin typeface="Segoe Condensed"/>
              </a:rPr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sz="3200" dirty="0">
                <a:solidFill>
                  <a:srgbClr val="284E6A"/>
                </a:solidFill>
              </a:rPr>
              <a:t>Trh </a:t>
            </a:r>
            <a:r>
              <a:rPr lang="cs-CZ" sz="3200" dirty="0" smtClean="0">
                <a:solidFill>
                  <a:srgbClr val="284E6A"/>
                </a:solidFill>
              </a:rPr>
              <a:t>je </a:t>
            </a:r>
            <a:r>
              <a:rPr lang="cs-CZ" sz="3200" u="sng" dirty="0" smtClean="0">
                <a:solidFill>
                  <a:srgbClr val="284E6A"/>
                </a:solidFill>
              </a:rPr>
              <a:t>systém prodeje a nákupu zboží</a:t>
            </a:r>
            <a:r>
              <a:rPr lang="cs-CZ" sz="3200" dirty="0" smtClean="0">
                <a:solidFill>
                  <a:srgbClr val="284E6A"/>
                </a:solidFill>
              </a:rPr>
              <a:t>.</a:t>
            </a:r>
            <a:endParaRPr lang="cs-CZ" sz="3200" dirty="0">
              <a:solidFill>
                <a:srgbClr val="284E6A"/>
              </a:solidFill>
            </a:endParaRPr>
          </a:p>
          <a:p>
            <a:pPr lvl="0"/>
            <a:r>
              <a:rPr lang="cs-CZ" sz="3200" dirty="0">
                <a:solidFill>
                  <a:srgbClr val="284E6A"/>
                </a:solidFill>
              </a:rPr>
              <a:t>Trh ovlivňuje ekonomiku tím, </a:t>
            </a:r>
            <a:r>
              <a:rPr lang="cs-CZ" sz="3200" dirty="0" smtClean="0">
                <a:solidFill>
                  <a:srgbClr val="284E6A"/>
                </a:solidFill>
              </a:rPr>
              <a:t>že </a:t>
            </a:r>
            <a:r>
              <a:rPr lang="cs-CZ" sz="3200" u="sng" dirty="0" smtClean="0">
                <a:solidFill>
                  <a:srgbClr val="284E6A"/>
                </a:solidFill>
              </a:rPr>
              <a:t>určuje, co, jak a pro koho se bude vyrábět</a:t>
            </a:r>
            <a:r>
              <a:rPr lang="cs-CZ" sz="3200" dirty="0" smtClean="0">
                <a:solidFill>
                  <a:srgbClr val="284E6A"/>
                </a:solidFill>
              </a:rPr>
              <a:t>.</a:t>
            </a:r>
            <a:endParaRPr lang="cs-CZ" sz="3200" dirty="0">
              <a:solidFill>
                <a:srgbClr val="284E6A"/>
              </a:solidFill>
            </a:endParaRPr>
          </a:p>
          <a:p>
            <a:pPr lvl="0"/>
            <a:r>
              <a:rPr lang="cs-CZ" sz="3200" dirty="0">
                <a:solidFill>
                  <a:srgbClr val="284E6A"/>
                </a:solidFill>
              </a:rPr>
              <a:t>Na trh vstupují 3 subjekty: </a:t>
            </a:r>
            <a:r>
              <a:rPr lang="cs-CZ" sz="3200" u="sng" dirty="0" smtClean="0">
                <a:solidFill>
                  <a:srgbClr val="284E6A"/>
                </a:solidFill>
              </a:rPr>
              <a:t>domácnosti, podniky, stát</a:t>
            </a:r>
            <a:endParaRPr lang="cs-CZ" sz="3200" u="sng" dirty="0">
              <a:solidFill>
                <a:srgbClr val="284E6A"/>
              </a:solidFill>
            </a:endParaRPr>
          </a:p>
          <a:p>
            <a:pPr lvl="0"/>
            <a:r>
              <a:rPr lang="cs-CZ" sz="3200" dirty="0">
                <a:solidFill>
                  <a:srgbClr val="284E6A"/>
                </a:solidFill>
              </a:rPr>
              <a:t>Nabídka </a:t>
            </a:r>
            <a:r>
              <a:rPr lang="cs-CZ" sz="3200" dirty="0" smtClean="0">
                <a:solidFill>
                  <a:srgbClr val="284E6A"/>
                </a:solidFill>
              </a:rPr>
              <a:t>je </a:t>
            </a:r>
            <a:r>
              <a:rPr lang="cs-CZ" sz="3200" u="sng" dirty="0" smtClean="0">
                <a:solidFill>
                  <a:srgbClr val="284E6A"/>
                </a:solidFill>
              </a:rPr>
              <a:t>zboží, které obchodníci nabízí za </a:t>
            </a:r>
            <a:r>
              <a:rPr lang="cs-CZ" sz="3200" u="sng" dirty="0" err="1" smtClean="0">
                <a:solidFill>
                  <a:srgbClr val="284E6A"/>
                </a:solidFill>
              </a:rPr>
              <a:t>urč</a:t>
            </a:r>
            <a:r>
              <a:rPr lang="cs-CZ" sz="3200" u="sng" dirty="0" smtClean="0">
                <a:solidFill>
                  <a:srgbClr val="284E6A"/>
                </a:solidFill>
              </a:rPr>
              <a:t>. cenu.</a:t>
            </a:r>
            <a:endParaRPr lang="cs-CZ" sz="3200" u="sng" dirty="0">
              <a:solidFill>
                <a:srgbClr val="284E6A"/>
              </a:solidFill>
            </a:endParaRPr>
          </a:p>
          <a:p>
            <a:pPr lvl="0"/>
            <a:r>
              <a:rPr lang="cs-CZ" sz="3200" dirty="0">
                <a:solidFill>
                  <a:srgbClr val="284E6A"/>
                </a:solidFill>
              </a:rPr>
              <a:t>Poptávka </a:t>
            </a:r>
            <a:r>
              <a:rPr lang="cs-CZ" sz="3200" dirty="0" smtClean="0">
                <a:solidFill>
                  <a:srgbClr val="284E6A"/>
                </a:solidFill>
              </a:rPr>
              <a:t>je </a:t>
            </a:r>
            <a:r>
              <a:rPr lang="cs-CZ" sz="3200" u="sng" dirty="0" smtClean="0">
                <a:solidFill>
                  <a:srgbClr val="284E6A"/>
                </a:solidFill>
              </a:rPr>
              <a:t>zboží, které jsou zákazníci ochotni za </a:t>
            </a:r>
            <a:r>
              <a:rPr lang="cs-CZ" sz="3200" u="sng" dirty="0" err="1" smtClean="0">
                <a:solidFill>
                  <a:srgbClr val="284E6A"/>
                </a:solidFill>
              </a:rPr>
              <a:t>urč</a:t>
            </a:r>
            <a:r>
              <a:rPr lang="cs-CZ" sz="3200" u="sng" dirty="0" smtClean="0">
                <a:solidFill>
                  <a:srgbClr val="284E6A"/>
                </a:solidFill>
              </a:rPr>
              <a:t>. cenu nakoupit.</a:t>
            </a:r>
            <a:endParaRPr lang="cs-CZ" sz="3200" u="sng" dirty="0">
              <a:solidFill>
                <a:srgbClr val="284E6A"/>
              </a:solidFill>
            </a:endParaRPr>
          </a:p>
          <a:p>
            <a:pPr lvl="0"/>
            <a:r>
              <a:rPr lang="cs-CZ" sz="3200" dirty="0">
                <a:solidFill>
                  <a:srgbClr val="284E6A"/>
                </a:solidFill>
              </a:rPr>
              <a:t>Čím vyšší nabídka,  </a:t>
            </a:r>
            <a:r>
              <a:rPr lang="cs-CZ" sz="3200" dirty="0" smtClean="0">
                <a:solidFill>
                  <a:srgbClr val="284E6A"/>
                </a:solidFill>
              </a:rPr>
              <a:t>tím </a:t>
            </a:r>
            <a:r>
              <a:rPr lang="cs-CZ" sz="3200" u="sng" dirty="0" smtClean="0">
                <a:solidFill>
                  <a:srgbClr val="284E6A"/>
                </a:solidFill>
              </a:rPr>
              <a:t>nižší</a:t>
            </a:r>
            <a:r>
              <a:rPr lang="cs-CZ" sz="3200" dirty="0" smtClean="0">
                <a:solidFill>
                  <a:srgbClr val="284E6A"/>
                </a:solidFill>
              </a:rPr>
              <a:t> </a:t>
            </a:r>
            <a:r>
              <a:rPr lang="cs-CZ" sz="3200" dirty="0">
                <a:solidFill>
                  <a:srgbClr val="284E6A"/>
                </a:solidFill>
              </a:rPr>
              <a:t>cena.</a:t>
            </a:r>
          </a:p>
          <a:p>
            <a:pPr lvl="0"/>
            <a:r>
              <a:rPr lang="cs-CZ" sz="3200" dirty="0">
                <a:solidFill>
                  <a:srgbClr val="284E6A"/>
                </a:solidFill>
              </a:rPr>
              <a:t>Čím vyšší poptávka, tím </a:t>
            </a:r>
            <a:r>
              <a:rPr lang="cs-CZ" sz="3200" u="sng" dirty="0" smtClean="0">
                <a:solidFill>
                  <a:srgbClr val="284E6A"/>
                </a:solidFill>
              </a:rPr>
              <a:t>vyšší</a:t>
            </a:r>
            <a:r>
              <a:rPr lang="cs-CZ" sz="3200" dirty="0" smtClean="0">
                <a:solidFill>
                  <a:srgbClr val="284E6A"/>
                </a:solidFill>
              </a:rPr>
              <a:t> </a:t>
            </a:r>
            <a:r>
              <a:rPr lang="cs-CZ" sz="3200" dirty="0">
                <a:solidFill>
                  <a:srgbClr val="284E6A"/>
                </a:solidFill>
              </a:rPr>
              <a:t>cena.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517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>
                <a:solidFill>
                  <a:srgbClr val="284E6A"/>
                </a:solidFill>
                <a:latin typeface="Segoe Condensed"/>
              </a:rPr>
              <a:t>Shrnutí – </a:t>
            </a:r>
            <a:r>
              <a:rPr lang="cs-CZ" sz="4400" b="1" dirty="0">
                <a:solidFill>
                  <a:srgbClr val="284E6A"/>
                </a:solidFill>
                <a:latin typeface="Segoe Condensed"/>
              </a:rPr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600203"/>
            <a:ext cx="8077200" cy="4637109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3200" dirty="0">
                <a:solidFill>
                  <a:srgbClr val="284E6A"/>
                </a:solidFill>
              </a:rPr>
              <a:t>Konkurence ovlivňuje cenu zboží: čím větší konkurence, tím </a:t>
            </a:r>
            <a:r>
              <a:rPr lang="cs-CZ" sz="3200" u="sng" dirty="0" smtClean="0">
                <a:solidFill>
                  <a:srgbClr val="284E6A"/>
                </a:solidFill>
              </a:rPr>
              <a:t>nižší</a:t>
            </a:r>
            <a:r>
              <a:rPr lang="cs-CZ" sz="3200" dirty="0" smtClean="0">
                <a:solidFill>
                  <a:srgbClr val="284E6A"/>
                </a:solidFill>
              </a:rPr>
              <a:t> </a:t>
            </a:r>
            <a:r>
              <a:rPr lang="cs-CZ" sz="3200" dirty="0">
                <a:solidFill>
                  <a:srgbClr val="284E6A"/>
                </a:solidFill>
              </a:rPr>
              <a:t>cena.</a:t>
            </a:r>
          </a:p>
          <a:p>
            <a:pPr lvl="0"/>
            <a:r>
              <a:rPr lang="cs-CZ" sz="3200" dirty="0" smtClean="0">
                <a:solidFill>
                  <a:srgbClr val="284E6A"/>
                </a:solidFill>
              </a:rPr>
              <a:t>Barter </a:t>
            </a:r>
            <a:r>
              <a:rPr lang="cs-CZ" sz="3200" dirty="0">
                <a:solidFill>
                  <a:srgbClr val="284E6A"/>
                </a:solidFill>
              </a:rPr>
              <a:t>je </a:t>
            </a:r>
            <a:r>
              <a:rPr lang="cs-CZ" sz="3200" u="sng" dirty="0" smtClean="0">
                <a:solidFill>
                  <a:srgbClr val="284E6A"/>
                </a:solidFill>
              </a:rPr>
              <a:t>směna zboží za peníze</a:t>
            </a:r>
            <a:r>
              <a:rPr lang="cs-CZ" sz="3200" dirty="0" smtClean="0">
                <a:solidFill>
                  <a:srgbClr val="284E6A"/>
                </a:solidFill>
              </a:rPr>
              <a:t>.</a:t>
            </a:r>
            <a:endParaRPr lang="cs-CZ" sz="3200" dirty="0">
              <a:solidFill>
                <a:srgbClr val="284E6A"/>
              </a:solidFill>
            </a:endParaRPr>
          </a:p>
          <a:p>
            <a:pPr lvl="0"/>
            <a:r>
              <a:rPr lang="cs-CZ" sz="3200" dirty="0">
                <a:solidFill>
                  <a:srgbClr val="284E6A"/>
                </a:solidFill>
              </a:rPr>
              <a:t>Peníze slouží jako </a:t>
            </a:r>
            <a:r>
              <a:rPr lang="cs-CZ" sz="3200" u="sng" dirty="0" smtClean="0">
                <a:solidFill>
                  <a:srgbClr val="284E6A"/>
                </a:solidFill>
              </a:rPr>
              <a:t>prostředek směny, určují a uchovávají hodnotu.</a:t>
            </a:r>
            <a:endParaRPr lang="cs-CZ" sz="3200" u="sng" dirty="0">
              <a:solidFill>
                <a:srgbClr val="284E6A"/>
              </a:solidFill>
            </a:endParaRPr>
          </a:p>
          <a:p>
            <a:pPr lvl="0"/>
            <a:r>
              <a:rPr lang="cs-CZ" sz="3200" dirty="0">
                <a:solidFill>
                  <a:srgbClr val="284E6A"/>
                </a:solidFill>
              </a:rPr>
              <a:t>Komoditní peníze jsou </a:t>
            </a:r>
            <a:r>
              <a:rPr lang="cs-CZ" sz="3200" u="sng" dirty="0" smtClean="0">
                <a:solidFill>
                  <a:srgbClr val="284E6A"/>
                </a:solidFill>
              </a:rPr>
              <a:t>věci všeobecně uznávané jako cenné.</a:t>
            </a:r>
            <a:endParaRPr lang="cs-CZ" sz="3200" u="sng" dirty="0">
              <a:solidFill>
                <a:srgbClr val="284E6A"/>
              </a:solidFill>
            </a:endParaRPr>
          </a:p>
          <a:p>
            <a:pPr lvl="0"/>
            <a:r>
              <a:rPr lang="cs-CZ" sz="3200" dirty="0">
                <a:solidFill>
                  <a:srgbClr val="284E6A"/>
                </a:solidFill>
              </a:rPr>
              <a:t>Bezhotovostní peníze jsou </a:t>
            </a:r>
            <a:r>
              <a:rPr lang="cs-CZ" sz="3200" u="sng" dirty="0" smtClean="0">
                <a:solidFill>
                  <a:srgbClr val="284E6A"/>
                </a:solidFill>
              </a:rPr>
              <a:t>peníze, které máme v bance, při placení používáme např. platební kartu.</a:t>
            </a:r>
            <a:endParaRPr lang="cs-CZ" sz="3200" u="sng" dirty="0">
              <a:solidFill>
                <a:srgbClr val="284E6A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164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latin typeface="+mn-lt"/>
              </a:rPr>
              <a:t>Citace a zdroje:</a:t>
            </a:r>
            <a:endParaRPr lang="cs-CZ" sz="4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Mgr. Michaela Janošťáková.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/>
              <a:t>Obrázky: kliparty </a:t>
            </a:r>
            <a:r>
              <a:rPr lang="cs-CZ" u="sng" dirty="0" smtClean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2"/>
              </a:rPr>
              <a:t>http</a:t>
            </a:r>
            <a:r>
              <a:rPr lang="cs-CZ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2"/>
              </a:rPr>
              <a:t>://www.clker.com</a:t>
            </a:r>
            <a:r>
              <a:rPr lang="cs-CZ" dirty="0">
                <a:latin typeface="Calibri"/>
                <a:ea typeface="Calibri"/>
                <a:cs typeface="Times New Roman"/>
              </a:rPr>
              <a:t> (public </a:t>
            </a:r>
            <a:r>
              <a:rPr lang="cs-CZ" dirty="0" err="1">
                <a:latin typeface="Calibri"/>
                <a:ea typeface="Calibri"/>
                <a:cs typeface="Times New Roman"/>
              </a:rPr>
              <a:t>domain</a:t>
            </a:r>
            <a:r>
              <a:rPr lang="cs-CZ" dirty="0">
                <a:latin typeface="Calibri"/>
                <a:ea typeface="Calibri"/>
                <a:cs typeface="Times New Roman"/>
              </a:rPr>
              <a:t>)</a:t>
            </a:r>
            <a:endParaRPr lang="cs-CZ" sz="2400" dirty="0">
              <a:latin typeface="Calibri"/>
              <a:ea typeface="Calibri"/>
              <a:cs typeface="Times New Roman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446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usiness Plan">
      <a:dk1>
        <a:sysClr val="windowText" lastClr="000000"/>
      </a:dk1>
      <a:lt1>
        <a:sysClr val="window" lastClr="FFFFFF"/>
      </a:lt1>
      <a:dk2>
        <a:srgbClr val="284E6A"/>
      </a:dk2>
      <a:lt2>
        <a:srgbClr val="EFE3C4"/>
      </a:lt2>
      <a:accent1>
        <a:srgbClr val="646F4D"/>
      </a:accent1>
      <a:accent2>
        <a:srgbClr val="934721"/>
      </a:accent2>
      <a:accent3>
        <a:srgbClr val="A46721"/>
      </a:accent3>
      <a:accent4>
        <a:srgbClr val="655E6D"/>
      </a:accent4>
      <a:accent5>
        <a:srgbClr val="3A5F7B"/>
      </a:accent5>
      <a:accent6>
        <a:srgbClr val="665E45"/>
      </a:accent6>
      <a:hlink>
        <a:srgbClr val="64A2C8"/>
      </a:hlink>
      <a:folHlink>
        <a:srgbClr val="9BA967"/>
      </a:folHlink>
    </a:clrScheme>
    <a:fontScheme name="School Presentation">
      <a:majorFont>
        <a:latin typeface="Bookman Old Style"/>
        <a:ea typeface=""/>
        <a:cs typeface=""/>
      </a:majorFont>
      <a:minorFont>
        <a:latin typeface="Segoe Condense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TS010081922</Template>
  <TotalTime>252</TotalTime>
  <Words>700</Words>
  <Application>Microsoft Office PowerPoint</Application>
  <PresentationFormat>Předvádění na obrazovce (4:3)</PresentationFormat>
  <Paragraphs>117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Obchod, trh</vt:lpstr>
      <vt:lpstr>Snímek 2</vt:lpstr>
      <vt:lpstr>Trh</vt:lpstr>
      <vt:lpstr>Na trh vstupují:</vt:lpstr>
      <vt:lpstr>Na trh vstupují:</vt:lpstr>
      <vt:lpstr>Trh určují:</vt:lpstr>
      <vt:lpstr>Tržní cena</vt:lpstr>
      <vt:lpstr>Konkurence</vt:lpstr>
      <vt:lpstr>Obchod</vt:lpstr>
      <vt:lpstr>Obchodníci</vt:lpstr>
      <vt:lpstr>Peníze</vt:lpstr>
      <vt:lpstr>Peníze</vt:lpstr>
      <vt:lpstr>Peníze</vt:lpstr>
      <vt:lpstr>Shrnutí – doplňte věty:</vt:lpstr>
      <vt:lpstr>Shrnutí – doplňte věty:</vt:lpstr>
      <vt:lpstr>Shrnutí – řešení:</vt:lpstr>
      <vt:lpstr>Shrnutí – řešení:</vt:lpstr>
      <vt:lpstr>Citace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Obchod, trh</dc:title>
  <dc:creator>Administrator</dc:creator>
  <cp:lastModifiedBy>Míša</cp:lastModifiedBy>
  <cp:revision>18</cp:revision>
  <dcterms:created xsi:type="dcterms:W3CDTF">2014-05-16T17:05:10Z</dcterms:created>
  <dcterms:modified xsi:type="dcterms:W3CDTF">2014-09-07T05:55:01Z</dcterms:modified>
</cp:coreProperties>
</file>