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olný tvar 6"/>
          <p:cNvSpPr>
            <a:spLocks noEditPoints="1"/>
          </p:cNvSpPr>
          <p:nvPr/>
        </p:nvSpPr>
        <p:spPr bwMode="auto">
          <a:xfrm>
            <a:off x="-3573" y="285750"/>
            <a:ext cx="9145191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dirty="0">
              <a:solidFill>
                <a:schemeClr val="lt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3448" y="1828800"/>
            <a:ext cx="7317105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cs-CZ" noProof="0" smtClean="0"/>
              <a:t>Kliknutím lze upravit styl.</a:t>
            </a:r>
            <a:endParaRPr lang="cs-CZ" noProof="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13449" y="5029200"/>
            <a:ext cx="5887983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noProof="0" smtClean="0"/>
              <a:t>Kliknutím lze upravit styl předlohy.</a:t>
            </a:r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6B1F-3B8F-445D-8266-805AA21BADBB}" type="datetimeFigureOut">
              <a:rPr lang="cs-CZ" smtClean="0"/>
              <a:t>22.6.2014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5E7A-B82F-4A21-A7DD-C9D24C4FB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449" y="3429001"/>
            <a:ext cx="7317105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cs-CZ" noProof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0100" y="685802"/>
            <a:ext cx="5891331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6B1F-3B8F-445D-8266-805AA21BADBB}" type="datetimeFigureOut">
              <a:rPr lang="cs-CZ" smtClean="0"/>
              <a:t>22.6.2014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5E7A-B82F-4A21-A7DD-C9D24C4FB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25200" y="1828800"/>
            <a:ext cx="3532470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98083" y="1828800"/>
            <a:ext cx="3532470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6B1F-3B8F-445D-8266-805AA21BADBB}" type="datetimeFigureOut">
              <a:rPr lang="cs-CZ" smtClean="0"/>
              <a:t>22.6.2014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5E7A-B82F-4A21-A7DD-C9D24C4FB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449" y="274638"/>
            <a:ext cx="7317105" cy="1325562"/>
          </a:xfrm>
        </p:spPr>
        <p:txBody>
          <a:bodyPr/>
          <a:lstStyle>
            <a:lvl1pPr>
              <a:defRPr/>
            </a:lvl1pPr>
          </a:lstStyle>
          <a:p>
            <a:r>
              <a:rPr lang="cs-CZ" noProof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3448" y="1828800"/>
            <a:ext cx="353279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913448" y="2743201"/>
            <a:ext cx="353279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97764" y="1828800"/>
            <a:ext cx="353279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97764" y="2743201"/>
            <a:ext cx="353279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6B1F-3B8F-445D-8266-805AA21BADBB}" type="datetimeFigureOut">
              <a:rPr lang="cs-CZ" smtClean="0"/>
              <a:t>22.6.2014</a:t>
            </a:fld>
            <a:endParaRPr lang="cs-CZ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5E7A-B82F-4A21-A7DD-C9D24C4FB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6B1F-3B8F-445D-8266-805AA21BADBB}" type="datetimeFigureOut">
              <a:rPr lang="cs-CZ" smtClean="0"/>
              <a:t>22.6.2014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5E7A-B82F-4A21-A7DD-C9D24C4FB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6B1F-3B8F-445D-8266-805AA21BADBB}" type="datetimeFigureOut">
              <a:rPr lang="cs-CZ" smtClean="0"/>
              <a:t>22.6.2014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5E7A-B82F-4A21-A7DD-C9D24C4FB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3886022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3294" y="685800"/>
            <a:ext cx="2915409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cs-CZ" noProof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00506" y="685800"/>
            <a:ext cx="4230202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13294" y="4876800"/>
            <a:ext cx="2915409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6B1F-3B8F-445D-8266-805AA21BADBB}" type="datetimeFigureOut">
              <a:rPr lang="cs-CZ" smtClean="0"/>
              <a:t>22.6.2014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5E7A-B82F-4A21-A7DD-C9D24C4FB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3886022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3294" y="685800"/>
            <a:ext cx="2915409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cs-CZ" noProof="0" smtClean="0"/>
              <a:t>Kliknutím lze upravit styl.</a:t>
            </a:r>
            <a:endParaRPr lang="cs-CZ" noProof="0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4400506" y="685800"/>
            <a:ext cx="4230202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noProof="0" smtClean="0"/>
              <a:t>Kliknutím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13294" y="4876800"/>
            <a:ext cx="2915409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6B1F-3B8F-445D-8266-805AA21BADBB}" type="datetimeFigureOut">
              <a:rPr lang="cs-CZ" smtClean="0"/>
              <a:t>22.6.2014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5E7A-B82F-4A21-A7DD-C9D24C4FB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6B1F-3B8F-445D-8266-805AA21BADBB}" type="datetimeFigureOut">
              <a:rPr lang="cs-CZ" smtClean="0"/>
              <a:t>22.6.2014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5E7A-B82F-4A21-A7DD-C9D24C4FB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685800"/>
            <a:ext cx="1601153" cy="5486400"/>
          </a:xfrm>
        </p:spPr>
        <p:txBody>
          <a:bodyPr vert="eaVert"/>
          <a:lstStyle/>
          <a:p>
            <a:r>
              <a:rPr lang="cs-CZ" noProof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3448" y="685800"/>
            <a:ext cx="5563552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6B1F-3B8F-445D-8266-805AA21BADBB}" type="datetimeFigureOut">
              <a:rPr lang="cs-CZ" smtClean="0"/>
              <a:t>22.6.2014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5E7A-B82F-4A21-A7DD-C9D24C4FB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913449" y="274638"/>
            <a:ext cx="7317105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noProof="0" dirty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3449" y="1828800"/>
            <a:ext cx="7317105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115452" y="6448427"/>
            <a:ext cx="1047467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CEB6B1F-3B8F-445D-8266-805AA21BADBB}" type="datetimeFigureOut">
              <a:rPr lang="cs-CZ" smtClean="0"/>
              <a:t>22.6.2014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906863" y="6448427"/>
            <a:ext cx="497992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373079" y="6448427"/>
            <a:ext cx="857474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8AA5E7A-B82F-4A21-A7DD-C9D24C4FB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itace.dumy.cz/?do=obrazek-submit" TargetMode="External"/><Relationship Id="rId2" Type="http://schemas.openxmlformats.org/officeDocument/2006/relationships/hyperlink" Target="http://www.clker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</a:rPr>
              <a:t>GLOBALIZACE</a:t>
            </a:r>
            <a:endParaRPr lang="cs-CZ" sz="6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04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7531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oup 2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362671"/>
              </p:ext>
            </p:extLst>
          </p:nvPr>
        </p:nvGraphicFramePr>
        <p:xfrm>
          <a:off x="1333500" y="1628775"/>
          <a:ext cx="6767513" cy="4520251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Bohdalov</a:t>
                      </a:r>
                      <a:endParaRPr kumimoji="0" lang="cs-CZ" alt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alt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společnost, Výchova k občanství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VY_32_INOVACE_20_4Ov_Globalizace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Michaela Janošťáková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17. červen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19. červen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Materiál je prezentace na téma globalizace, soustřeďuje se na globální problémy.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526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b="1" dirty="0" smtClean="0">
                <a:solidFill>
                  <a:schemeClr val="accent1">
                    <a:lumMod val="50000"/>
                  </a:schemeClr>
                </a:solidFill>
              </a:rPr>
              <a:t>Globalizace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globální = celosvětový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propojování světa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sbližování ekonomik a kultur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přirozený proces vývoje společnosti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933056"/>
            <a:ext cx="28575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569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52928" cy="994122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chemeClr val="accent1">
                    <a:lumMod val="50000"/>
                  </a:schemeClr>
                </a:solidFill>
              </a:rPr>
              <a:t>Globalizace V MINULOSTI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3449" y="1556792"/>
            <a:ext cx="7317105" cy="4615408"/>
          </a:xfrm>
        </p:spPr>
        <p:txBody>
          <a:bodyPr>
            <a:normAutofit fontScale="92500" lnSpcReduction="10000"/>
          </a:bodyPr>
          <a:lstStyle/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šíření křesťanství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zámořské objevy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kolonizace evropskými státy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rozvoj obchodu mezi USA a Evropou po 1. světové válce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rozvoj dopravy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společné řešení válečných konfliktů a poválečných situací ve 20. století</a:t>
            </a:r>
            <a:endParaRPr lang="cs-CZ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19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449" y="274638"/>
            <a:ext cx="7317105" cy="922114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>
                <a:solidFill>
                  <a:schemeClr val="accent1">
                    <a:lumMod val="50000"/>
                  </a:schemeClr>
                </a:solidFill>
              </a:rPr>
              <a:t>Globalizace </a:t>
            </a:r>
            <a:r>
              <a:rPr lang="cs-CZ" sz="4800" b="1" dirty="0" smtClean="0">
                <a:solidFill>
                  <a:schemeClr val="accent1">
                    <a:lumMod val="50000"/>
                  </a:schemeClr>
                </a:solidFill>
              </a:rPr>
              <a:t>dnes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3449" y="1484784"/>
            <a:ext cx="7690999" cy="4687416"/>
          </a:xfrm>
        </p:spPr>
        <p:txBody>
          <a:bodyPr>
            <a:normAutofit lnSpcReduction="10000"/>
          </a:bodyPr>
          <a:lstStyle/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obchodování ve světovém měřítku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migrace obyvatelstva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prolínání kultur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nová média usnadňující celosvětovou komunikaci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využívání informačních technologií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cestování</a:t>
            </a:r>
            <a:endParaRPr lang="cs-CZ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09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449" y="274638"/>
            <a:ext cx="7317105" cy="994122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accent1">
                    <a:lumMod val="50000"/>
                  </a:schemeClr>
                </a:solidFill>
              </a:rPr>
              <a:t>Globální problémy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3449" y="1484784"/>
            <a:ext cx="7317105" cy="504056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sz="36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SOCIÁLNÍ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přelidnění, hustota obyvatelstva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nedostatek potravy a pitné vody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civilizační choroby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šíření chorob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xenofobie, rasismus, nacionalismus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89040"/>
            <a:ext cx="2304256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38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449" y="274638"/>
            <a:ext cx="7317105" cy="994122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>
                <a:solidFill>
                  <a:schemeClr val="accent1">
                    <a:lumMod val="50000"/>
                  </a:schemeClr>
                </a:solidFill>
              </a:rPr>
              <a:t>Globální problémy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7" y="1340768"/>
            <a:ext cx="7776864" cy="4831432"/>
          </a:xfrm>
        </p:spPr>
        <p:txBody>
          <a:bodyPr/>
          <a:lstStyle/>
          <a:p>
            <a:r>
              <a:rPr lang="cs-CZ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organizovaný </a:t>
            </a:r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zločin, zbrojení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obchod s drogami</a:t>
            </a:r>
            <a:endParaRPr lang="cs-CZ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terorismus, náboženský radikalismus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přistěhovalectví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nezaměstnanost, dětská práce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stírání kulturních rozdílů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76873"/>
            <a:ext cx="2304256" cy="2452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586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077072"/>
            <a:ext cx="1916410" cy="1513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258954" cy="994122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>
                <a:solidFill>
                  <a:schemeClr val="accent1">
                    <a:lumMod val="50000"/>
                  </a:schemeClr>
                </a:solidFill>
              </a:rPr>
              <a:t>Globální problémy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3449" y="1556792"/>
            <a:ext cx="7317105" cy="4615408"/>
          </a:xfrm>
        </p:spPr>
        <p:txBody>
          <a:bodyPr/>
          <a:lstStyle/>
          <a:p>
            <a:pPr marL="45720" indent="0">
              <a:buNone/>
            </a:pPr>
            <a:r>
              <a:rPr lang="cs-CZ" sz="36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EKONOMICKÉ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kontrola trhu nadnárodními společnostmi (</a:t>
            </a:r>
            <a:r>
              <a:rPr lang="cs-CZ" sz="3600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Neslé</a:t>
            </a:r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3600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Unilever</a:t>
            </a:r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3600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Coca-cola</a:t>
            </a:r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…)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přesun výroby do Asie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kopírování zboží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nelegální obchod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331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24744"/>
            <a:ext cx="3570186" cy="4504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449" y="274638"/>
            <a:ext cx="7317105" cy="994122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>
                <a:solidFill>
                  <a:schemeClr val="accent1">
                    <a:lumMod val="50000"/>
                  </a:schemeClr>
                </a:solidFill>
              </a:rPr>
              <a:t>Globální problémy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3449" y="1484784"/>
            <a:ext cx="7317105" cy="4687416"/>
          </a:xfrm>
        </p:spPr>
        <p:txBody>
          <a:bodyPr/>
          <a:lstStyle/>
          <a:p>
            <a:pPr marL="45720" indent="0">
              <a:buNone/>
            </a:pPr>
            <a:r>
              <a:rPr lang="cs-CZ" sz="36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EKOLOGICKÉ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ubývající prostor pro živočichy a rostliny, jejich vymírání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odpady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znečištění vody, půdy, vzduchu, oběžné dráhy Země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eroze půdy, rozšiřování pouští</a:t>
            </a:r>
          </a:p>
          <a:p>
            <a:endParaRPr lang="cs-CZ" sz="36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6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292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449" y="274638"/>
            <a:ext cx="7317105" cy="994122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>
                <a:solidFill>
                  <a:schemeClr val="accent1">
                    <a:lumMod val="50000"/>
                  </a:schemeClr>
                </a:solidFill>
              </a:rPr>
              <a:t>Globální problémy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3449" y="1340768"/>
            <a:ext cx="7317105" cy="4831432"/>
          </a:xfrm>
        </p:spPr>
        <p:txBody>
          <a:bodyPr/>
          <a:lstStyle/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produkce skleníkových plynů, skleníkový efekt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změna klimatu, oteplování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ozónová díra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vyčerpávání nerostných surovin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kácení deštných lesů</a:t>
            </a:r>
          </a:p>
          <a:p>
            <a:endParaRPr lang="cs-CZ" sz="36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644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449" y="274638"/>
            <a:ext cx="7317105" cy="922114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accent1">
                    <a:lumMod val="50000"/>
                  </a:schemeClr>
                </a:solidFill>
              </a:rPr>
              <a:t>ekologická stopa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3449" y="1412776"/>
            <a:ext cx="7317105" cy="475942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jednotka vyjadřující kolik metrů čtverečních potřebuje člověk pro svůj život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zahrnuje získávání potravy, dopravu, vyprodukované odpady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jednotkou je globální hektar na osobu</a:t>
            </a:r>
            <a:endParaRPr lang="cs-CZ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73152">
            <a:off x="438716" y="290407"/>
            <a:ext cx="977662" cy="1240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090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4" y="548680"/>
            <a:ext cx="8739644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7899" y="5301208"/>
            <a:ext cx="8496944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dirty="0" smtClean="0">
                <a:solidFill>
                  <a:schemeClr val="tx2"/>
                </a:solidFill>
              </a:rPr>
              <a:t>červená barva – největší </a:t>
            </a:r>
            <a:r>
              <a:rPr lang="cs-CZ" sz="2400" dirty="0" err="1" smtClean="0">
                <a:solidFill>
                  <a:schemeClr val="tx2"/>
                </a:solidFill>
              </a:rPr>
              <a:t>ekol</a:t>
            </a:r>
            <a:r>
              <a:rPr lang="cs-CZ" sz="2400" dirty="0" smtClean="0">
                <a:solidFill>
                  <a:schemeClr val="tx2"/>
                </a:solidFill>
              </a:rPr>
              <a:t>. stopa(5,4 – 10,7 </a:t>
            </a:r>
            <a:r>
              <a:rPr lang="cs-CZ" sz="2400" dirty="0" err="1" smtClean="0">
                <a:solidFill>
                  <a:schemeClr val="tx2"/>
                </a:solidFill>
              </a:rPr>
              <a:t>gha</a:t>
            </a:r>
            <a:r>
              <a:rPr lang="cs-CZ" sz="2400" dirty="0" smtClean="0">
                <a:solidFill>
                  <a:schemeClr val="tx2"/>
                </a:solidFill>
              </a:rPr>
              <a:t>) – lidé překračují únosnou hranici</a:t>
            </a:r>
          </a:p>
          <a:p>
            <a:pPr>
              <a:lnSpc>
                <a:spcPct val="90000"/>
              </a:lnSpc>
            </a:pPr>
            <a:r>
              <a:rPr lang="cs-CZ" sz="2400" dirty="0">
                <a:solidFill>
                  <a:schemeClr val="tx2"/>
                </a:solidFill>
              </a:rPr>
              <a:t>(</a:t>
            </a:r>
            <a:r>
              <a:rPr lang="cs-CZ" sz="2400" dirty="0" smtClean="0">
                <a:solidFill>
                  <a:schemeClr val="tx2"/>
                </a:solidFill>
              </a:rPr>
              <a:t>údaje z roku 2007)</a:t>
            </a:r>
            <a:endParaRPr lang="cs-CZ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78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449" y="274638"/>
            <a:ext cx="7317105" cy="994122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udržitelný rozvoj</a:t>
            </a:r>
            <a:endParaRPr lang="cs-CZ" sz="4800" b="1" dirty="0">
              <a:solidFill>
                <a:schemeClr val="accent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412776"/>
            <a:ext cx="8064895" cy="532859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takový rozvoj, kdy je zachován životní standard obyvatel současných, ale zároveň i obyvatel budoucích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nevylučuje rozvoj, ale myslí na Zemi</a:t>
            </a:r>
          </a:p>
          <a:p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třeba se soustředit na: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obnovitelné i neobnovitelné zdroje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odpady</a:t>
            </a:r>
            <a:endParaRPr lang="cs-CZ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16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449" y="274638"/>
            <a:ext cx="7317105" cy="85010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zopakujte si: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297394"/>
              </p:ext>
            </p:extLst>
          </p:nvPr>
        </p:nvGraphicFramePr>
        <p:xfrm>
          <a:off x="468311" y="1196975"/>
          <a:ext cx="4175696" cy="489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1962"/>
                <a:gridCol w="521962"/>
                <a:gridCol w="521962"/>
                <a:gridCol w="521962"/>
                <a:gridCol w="521962"/>
                <a:gridCol w="521962"/>
                <a:gridCol w="521962"/>
                <a:gridCol w="521962"/>
              </a:tblGrid>
              <a:tr h="612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076056" y="1196752"/>
            <a:ext cx="36004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000" dirty="0" smtClean="0"/>
              <a:t>globální = …světový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napodobenina</a:t>
            </a:r>
            <a:endParaRPr lang="cs-CZ" sz="2000" dirty="0" smtClean="0"/>
          </a:p>
          <a:p>
            <a:pPr>
              <a:lnSpc>
                <a:spcPct val="200000"/>
              </a:lnSpc>
            </a:pPr>
            <a:r>
              <a:rPr lang="cs-CZ" sz="2000" dirty="0" smtClean="0"/>
              <a:t>ekologická ….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oblast, kde se stírají rozdíly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její rozvoj urychlil globalizaci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pohyb obyvatelstva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podnebí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znehodnocování půdy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07787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0966336"/>
              </p:ext>
            </p:extLst>
          </p:nvPr>
        </p:nvGraphicFramePr>
        <p:xfrm>
          <a:off x="468311" y="1196975"/>
          <a:ext cx="4175696" cy="489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1962"/>
                <a:gridCol w="521962"/>
                <a:gridCol w="521962"/>
                <a:gridCol w="521962"/>
                <a:gridCol w="521962"/>
                <a:gridCol w="521962"/>
                <a:gridCol w="521962"/>
                <a:gridCol w="521962"/>
              </a:tblGrid>
              <a:tr h="612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40"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076056" y="1196752"/>
            <a:ext cx="36004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000" dirty="0" smtClean="0"/>
              <a:t>globální = …světový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napodobenina</a:t>
            </a:r>
            <a:endParaRPr lang="cs-CZ" sz="2000" dirty="0" smtClean="0"/>
          </a:p>
          <a:p>
            <a:pPr>
              <a:lnSpc>
                <a:spcPct val="200000"/>
              </a:lnSpc>
            </a:pPr>
            <a:r>
              <a:rPr lang="cs-CZ" sz="2000" dirty="0" smtClean="0"/>
              <a:t>ekologická ….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oblast, kde se stírají rozdíly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její rozvoj urychlil globalizaci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pohyb obyvatelstva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podnebí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znehodnocování půdy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32656"/>
            <a:ext cx="6624736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ZOPAKUJTE SI – ŘEŠENÍ: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83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449" y="274638"/>
            <a:ext cx="7317105" cy="850106"/>
          </a:xfrm>
        </p:spPr>
        <p:txBody>
          <a:bodyPr/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Citace a zdroje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3449" y="1484784"/>
            <a:ext cx="7317105" cy="468741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Autorem materiálu a všech jeho částí, není-li uvedeno jinak, je Mgr. Michaela Janošťáková.</a:t>
            </a:r>
          </a:p>
          <a:p>
            <a:pPr marL="45720" indent="0">
              <a:buNone/>
            </a:pPr>
            <a:r>
              <a:rPr lang="cs-CZ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Zdroj: Wikipedie</a:t>
            </a:r>
          </a:p>
          <a:p>
            <a:pPr marL="45720" indent="0">
              <a:buNone/>
            </a:pPr>
            <a:r>
              <a:rPr lang="cs-CZ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Obrázky:</a:t>
            </a:r>
          </a:p>
          <a:p>
            <a:r>
              <a:rPr lang="cs-CZ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kliparty </a:t>
            </a:r>
            <a:r>
              <a:rPr lang="cs-CZ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http://www.clker.com</a:t>
            </a:r>
            <a:r>
              <a:rPr lang="cs-CZ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cs-CZ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public </a:t>
            </a:r>
            <a:r>
              <a:rPr lang="cs-CZ" sz="2000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domain</a:t>
            </a:r>
            <a:endParaRPr lang="cs-CZ" sz="20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obr. na snímku 12: GROMAT</a:t>
            </a:r>
            <a:r>
              <a:rPr lang="cs-CZ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cs-CZ" sz="2000" i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commons</a:t>
            </a:r>
            <a:r>
              <a:rPr lang="cs-CZ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wikimedia.org</a:t>
            </a:r>
            <a:r>
              <a:rPr lang="cs-CZ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[online]. [cit. 18.6.2014</a:t>
            </a:r>
            <a:r>
              <a:rPr lang="cs-CZ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].</a:t>
            </a:r>
            <a:r>
              <a:rPr lang="cs-CZ" sz="20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tooltip="Click to Continue &gt; by PirritSuggestor"/>
              </a:rPr>
              <a:t>Dostupný</a:t>
            </a:r>
            <a:r>
              <a:rPr lang="cs-CZ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na WWW: http://commons.wikimedia.org/wiki/File:%C3%96kologischer_Fu%C3%9Fabdruck.png</a:t>
            </a:r>
          </a:p>
        </p:txBody>
      </p:sp>
    </p:spTree>
    <p:extLst>
      <p:ext uri="{BB962C8B-B14F-4D97-AF65-F5344CB8AC3E}">
        <p14:creationId xmlns:p14="http://schemas.microsoft.com/office/powerpoint/2010/main" val="77138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inental_World_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TS102804891</Template>
  <TotalTime>199</TotalTime>
  <Words>470</Words>
  <Application>Microsoft Office PowerPoint</Application>
  <PresentationFormat>Předvádění na obrazovce (4:3)</PresentationFormat>
  <Paragraphs>155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Continental_World_16x9</vt:lpstr>
      <vt:lpstr>GLOBALIZACE</vt:lpstr>
      <vt:lpstr>Prezentace aplikace PowerPoint</vt:lpstr>
      <vt:lpstr>Globalizace</vt:lpstr>
      <vt:lpstr>Globalizace V MINULOSTI</vt:lpstr>
      <vt:lpstr>Globalizace dnes</vt:lpstr>
      <vt:lpstr>Globální problémy</vt:lpstr>
      <vt:lpstr>Globální problémy</vt:lpstr>
      <vt:lpstr>Globální problémy</vt:lpstr>
      <vt:lpstr>Globální problémy</vt:lpstr>
      <vt:lpstr>Globální problémy</vt:lpstr>
      <vt:lpstr>ekologická stopa</vt:lpstr>
      <vt:lpstr>Prezentace aplikace PowerPoint</vt:lpstr>
      <vt:lpstr>udržitelný rozvoj</vt:lpstr>
      <vt:lpstr>zopakujte si:</vt:lpstr>
      <vt:lpstr>Prezentace aplikace PowerPoint</vt:lpstr>
      <vt:lpstr>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GLOBALIZACE</dc:title>
  <dc:creator>Administrator</dc:creator>
  <cp:lastModifiedBy>Administrator</cp:lastModifiedBy>
  <cp:revision>15</cp:revision>
  <dcterms:created xsi:type="dcterms:W3CDTF">2014-06-17T21:07:11Z</dcterms:created>
  <dcterms:modified xsi:type="dcterms:W3CDTF">2014-06-22T20:11:17Z</dcterms:modified>
</cp:coreProperties>
</file>