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A1190-FF9E-479C-BBE1-E0AECE1B7337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60608-D361-42FE-8903-392BD12472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3A0FB-ABDE-4B0B-8760-FD18342DC626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02FBCF-3556-4C07-A1CE-F9C7D3BD3B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CA8481-64D4-4813-8CBA-3599C2AB905A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198443-E679-4FDE-AF78-6150DECF7A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FD7378-18FB-4035-B811-E12B7F4F6351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1673F7-952A-4439-A2BB-E25952CFC0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62F77-FBE0-4579-96D3-D3339E42C01D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B8763-2581-4D86-84AF-FC1BEE2E6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CE35F-A63A-40DA-B632-8BA5AEA2719C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D43B1-FD09-4D19-BBA3-3D1D138DC8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9C03A-6876-499E-A2BE-4118FD217DBC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56F23-8505-41C0-921A-87202D603F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E66CAA-14E0-468E-804F-EFBF24C78D21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6E478-368A-4178-89F2-8D1C9F58F3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4B677-A9E9-4292-A9AA-CB42D8818EC7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4D1E4-12C9-482D-9A6B-6BE368B652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94C0C-D542-460A-BF44-5778A2A557D7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3E080-CE18-4EC7-A24E-9CE0B2F2E5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23D0-CD5C-4025-965A-FD8774F761F4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C7846-C373-4E9E-A285-BEC22A7C26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D5BC22E-CB8D-4157-BB64-EF6B4C0C3E6B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99994E6-E322-479C-B7C3-C0BD8ED3C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VY_32_INOVACE_261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Geologické vědy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 – Geologické vědy. Žákům je objasněn pojem geologie v širším i užším slova smyslu</a:t>
                      </a:r>
                      <a:r>
                        <a:rPr lang="cs-CZ" sz="1400" b="1" baseline="0" dirty="0" smtClean="0"/>
                        <a:t> a seznámí se s dalšími </a:t>
                      </a:r>
                      <a:r>
                        <a:rPr lang="cs-CZ" sz="1400" b="1" baseline="0" dirty="0" err="1" smtClean="0"/>
                        <a:t>geol</a:t>
                      </a:r>
                      <a:r>
                        <a:rPr lang="cs-CZ" sz="1400" b="1" baseline="0" dirty="0" smtClean="0"/>
                        <a:t>. vědami – mineralogie, petrografie, paleontologie, geochemie a geofyzika.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16. 9. 2012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19. 9. 2012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8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288" y="2205038"/>
            <a:ext cx="8229600" cy="11430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8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Geologické vědy</a:t>
            </a:r>
            <a:endParaRPr lang="cs-CZ" sz="88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u="sng" smtClean="0"/>
              <a:t>Geologie: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	GEOS + LOGOS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          Země               věda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= souhrnné označení skupiny oborů označovaných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</a:t>
            </a:r>
            <a:r>
              <a:rPr lang="cs-CZ" sz="2800" b="1" dirty="0" smtClean="0"/>
              <a:t>  jako </a:t>
            </a:r>
            <a:r>
              <a:rPr lang="cs-CZ" sz="2800" b="1" u="sng" dirty="0" smtClean="0"/>
              <a:t>geologické vědy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zkoumá složení, stavbu a historický vývoj Země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zabývá se pochody probíhajícími uvnitř i na povrchu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vyhodnocuje jevy určitého prostoru v určité době</a:t>
            </a:r>
            <a:endParaRPr lang="cs-CZ" sz="2800" b="1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692275" y="1700213"/>
            <a:ext cx="358775" cy="43338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348038" y="1733550"/>
            <a:ext cx="360362" cy="4333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36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3" y="115888"/>
            <a:ext cx="3671887" cy="286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TextovéPole 3"/>
          <p:cNvSpPr txBox="1">
            <a:spLocks noChangeArrowheads="1"/>
          </p:cNvSpPr>
          <p:nvPr/>
        </p:nvSpPr>
        <p:spPr bwMode="auto">
          <a:xfrm>
            <a:off x="8172450" y="2781300"/>
            <a:ext cx="863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u="sng" smtClean="0"/>
              <a:t>rozdělení geologických věd: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arenR"/>
            </a:pPr>
            <a:r>
              <a:rPr lang="cs-CZ" sz="2800" b="1" smtClean="0"/>
              <a:t>mineralogie</a:t>
            </a:r>
          </a:p>
          <a:p>
            <a:pPr marL="514350" indent="-514350">
              <a:buFont typeface="Calibri" pitchFamily="34" charset="0"/>
              <a:buAutoNum type="arabicParenR"/>
            </a:pPr>
            <a:r>
              <a:rPr lang="cs-CZ" sz="2800" b="1" smtClean="0"/>
              <a:t>petrologie</a:t>
            </a:r>
          </a:p>
          <a:p>
            <a:pPr marL="514350" indent="-514350">
              <a:buFont typeface="Calibri" pitchFamily="34" charset="0"/>
              <a:buAutoNum type="arabicParenR"/>
            </a:pPr>
            <a:r>
              <a:rPr lang="cs-CZ" sz="2800" b="1" smtClean="0"/>
              <a:t>geologie</a:t>
            </a:r>
          </a:p>
          <a:p>
            <a:pPr marL="514350" indent="-514350">
              <a:buFont typeface="Calibri" pitchFamily="34" charset="0"/>
              <a:buAutoNum type="arabicParenR"/>
            </a:pPr>
            <a:r>
              <a:rPr lang="cs-CZ" sz="2800" b="1" smtClean="0"/>
              <a:t>paleontologie</a:t>
            </a:r>
          </a:p>
          <a:p>
            <a:pPr marL="514350" indent="-514350">
              <a:buFont typeface="Calibri" pitchFamily="34" charset="0"/>
              <a:buAutoNum type="arabicParenR"/>
            </a:pPr>
            <a:r>
              <a:rPr lang="cs-CZ" sz="2800" b="1" smtClean="0"/>
              <a:t>geochemie</a:t>
            </a:r>
          </a:p>
          <a:p>
            <a:pPr marL="514350" indent="-514350">
              <a:buFont typeface="Calibri" pitchFamily="34" charset="0"/>
              <a:buAutoNum type="arabicParenR"/>
            </a:pPr>
            <a:r>
              <a:rPr lang="cs-CZ" sz="2800" b="1" smtClean="0"/>
              <a:t>geofyzika</a:t>
            </a:r>
          </a:p>
          <a:p>
            <a:pPr marL="514350" indent="-514350">
              <a:buFont typeface="Calibri" pitchFamily="34" charset="0"/>
              <a:buAutoNum type="arabicParenR"/>
            </a:pPr>
            <a:r>
              <a:rPr lang="cs-CZ" sz="2800" b="1" smtClean="0"/>
              <a:t>hydrogeolog</a:t>
            </a:r>
            <a:r>
              <a:rPr lang="cs-CZ" sz="2800" b="1" smtClean="0">
                <a:latin typeface="Arial" charset="0"/>
              </a:rPr>
              <a:t>i</a:t>
            </a:r>
            <a:r>
              <a:rPr lang="cs-CZ" sz="2800" b="1" smtClean="0"/>
              <a:t>e</a:t>
            </a:r>
          </a:p>
          <a:p>
            <a:pPr marL="514350" indent="-514350">
              <a:buFont typeface="Calibri" pitchFamily="34" charset="0"/>
              <a:buAutoNum type="arabicParenR"/>
            </a:pPr>
            <a:r>
              <a:rPr lang="cs-CZ" sz="2800" b="1" smtClean="0"/>
              <a:t>inženýrská geologie</a:t>
            </a:r>
          </a:p>
          <a:p>
            <a:pPr marL="514350" indent="-514350">
              <a:buFont typeface="Calibri" pitchFamily="34" charset="0"/>
              <a:buAutoNum type="arabicParenR"/>
            </a:pPr>
            <a:endParaRPr lang="cs-CZ" sz="2800" b="1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87313"/>
            <a:ext cx="1944687" cy="2478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7524750" y="2565400"/>
            <a:ext cx="10080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2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63938" y="1196975"/>
            <a:ext cx="2736850" cy="205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TextovéPole 7"/>
          <p:cNvSpPr txBox="1">
            <a:spLocks noChangeArrowheads="1"/>
          </p:cNvSpPr>
          <p:nvPr/>
        </p:nvSpPr>
        <p:spPr bwMode="auto">
          <a:xfrm>
            <a:off x="6300788" y="2852738"/>
            <a:ext cx="863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3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4813" y="3500438"/>
            <a:ext cx="3286125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TextovéPole 9"/>
          <p:cNvSpPr txBox="1">
            <a:spLocks noChangeArrowheads="1"/>
          </p:cNvSpPr>
          <p:nvPr/>
        </p:nvSpPr>
        <p:spPr bwMode="auto">
          <a:xfrm>
            <a:off x="7667625" y="5445125"/>
            <a:ext cx="8651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u="sng" smtClean="0"/>
              <a:t>mineralogie: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= nauka o </a:t>
            </a:r>
            <a:r>
              <a:rPr lang="cs-CZ" b="1" dirty="0" smtClean="0"/>
              <a:t>minerálech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(nerostech)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zkoumá </a:t>
            </a:r>
            <a:r>
              <a:rPr lang="cs-CZ" b="1" dirty="0"/>
              <a:t>jejich vnitřní stavbu, vzhled, fyzikální a chemické vlastnosti, jejich vznik a přeměny v přírodě a možností technického </a:t>
            </a:r>
            <a:r>
              <a:rPr lang="cs-CZ" b="1" dirty="0" smtClean="0"/>
              <a:t>využití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z latiny „</a:t>
            </a:r>
            <a:r>
              <a:rPr lang="cs-CZ" b="1" dirty="0" err="1" smtClean="0"/>
              <a:t>minera</a:t>
            </a:r>
            <a:r>
              <a:rPr lang="cs-CZ" b="1" dirty="0" smtClean="0"/>
              <a:t>“= ruda</a:t>
            </a:r>
            <a:endParaRPr lang="cs-CZ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			obr. 5</a:t>
            </a:r>
            <a:endParaRPr lang="cs-CZ" sz="2000" dirty="0"/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6463" y="1484313"/>
            <a:ext cx="4076700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u="sng" smtClean="0"/>
              <a:t>petrologie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= nauka o horninách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zabývá se jejich popisem, minerálním a chemickým složením, způsobem jejich vzniku, vlastnostmi, výskytem a využitím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z latiny „</a:t>
            </a:r>
            <a:r>
              <a:rPr lang="cs-CZ" b="1" dirty="0" err="1" smtClean="0"/>
              <a:t>petra</a:t>
            </a:r>
            <a:r>
              <a:rPr lang="cs-CZ" b="1" dirty="0" smtClean="0"/>
              <a:t>“ = skála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			obr. 6</a:t>
            </a:r>
            <a:endParaRPr lang="cs-CZ" sz="2000" dirty="0"/>
          </a:p>
        </p:txBody>
      </p:sp>
      <p:pic>
        <p:nvPicPr>
          <p:cNvPr id="1843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8350" y="2349500"/>
            <a:ext cx="4103688" cy="327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u="sng" smtClean="0"/>
              <a:t>geologie</a:t>
            </a:r>
            <a:r>
              <a:rPr lang="cs-CZ" sz="3200" b="1" smtClean="0"/>
              <a:t> (užším slova smyslu)</a:t>
            </a:r>
            <a:endParaRPr lang="cs-CZ" sz="3200" b="1" u="sng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b="1" smtClean="0"/>
              <a:t>= nauka zabývající se geologickými procesy, které probíhají jak uvnitř, tak i na povrchu Země, a to v jednotlivých obdobích vývoje Země</a:t>
            </a:r>
          </a:p>
        </p:txBody>
      </p:sp>
      <p:sp>
        <p:nvSpPr>
          <p:cNvPr id="19459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			obr. 7</a:t>
            </a:r>
          </a:p>
        </p:txBody>
      </p:sp>
      <p:pic>
        <p:nvPicPr>
          <p:cNvPr id="1946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2276475"/>
            <a:ext cx="4530725" cy="339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u="sng" smtClean="0"/>
              <a:t>paleontologie: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330700" cy="4525963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= nauka o životě v minulých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geologických obdobích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studuje vývoj života na Zemi za základě fosilních pozůstatků (zkamenělin)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z latiny „</a:t>
            </a:r>
            <a:r>
              <a:rPr lang="cs-CZ" b="1" dirty="0" err="1" smtClean="0"/>
              <a:t>paleo</a:t>
            </a:r>
            <a:r>
              <a:rPr lang="cs-CZ" b="1" dirty="0" smtClean="0"/>
              <a:t>“ = minulý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			obr. 8</a:t>
            </a:r>
            <a:endParaRPr lang="cs-CZ" sz="2000" dirty="0"/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222250"/>
            <a:ext cx="3902075" cy="5472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endParaRPr lang="cs-CZ" sz="3200" b="1" u="sng" dirty="0"/>
          </a:p>
        </p:txBody>
      </p:sp>
      <p:sp>
        <p:nvSpPr>
          <p:cNvPr id="21506" name="Zástupný symbol pro text 3"/>
          <p:cNvSpPr>
            <a:spLocks noGrp="1"/>
          </p:cNvSpPr>
          <p:nvPr>
            <p:ph type="body" idx="1"/>
          </p:nvPr>
        </p:nvSpPr>
        <p:spPr>
          <a:xfrm>
            <a:off x="468313" y="620713"/>
            <a:ext cx="4040187" cy="639762"/>
          </a:xfrm>
        </p:spPr>
        <p:txBody>
          <a:bodyPr/>
          <a:lstStyle/>
          <a:p>
            <a:r>
              <a:rPr lang="cs-CZ" sz="3200" u="sng" smtClean="0"/>
              <a:t>geochemie:</a:t>
            </a:r>
            <a:endParaRPr lang="cs-CZ" sz="32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1341438"/>
            <a:ext cx="4040188" cy="478472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= nauka o chemickém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</a:t>
            </a:r>
            <a:r>
              <a:rPr lang="cs-CZ" sz="2800" b="1" dirty="0" smtClean="0"/>
              <a:t>  složení Země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zkoumá rozmístění a chování chemických </a:t>
            </a:r>
            <a:r>
              <a:rPr lang="cs-CZ" sz="2800" b="1" dirty="0"/>
              <a:t>prvků v horninách a minerálech, a vytváří teorie a modely vzniku zemských sfér, ložisek nerostných surovin, hornin</a:t>
            </a:r>
          </a:p>
        </p:txBody>
      </p:sp>
      <p:sp>
        <p:nvSpPr>
          <p:cNvPr id="21508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3438" y="620713"/>
            <a:ext cx="4041775" cy="639762"/>
          </a:xfrm>
        </p:spPr>
        <p:txBody>
          <a:bodyPr/>
          <a:lstStyle/>
          <a:p>
            <a:r>
              <a:rPr lang="cs-CZ" sz="3200" u="sng" smtClean="0"/>
              <a:t>geofyzika:</a:t>
            </a:r>
            <a:endParaRPr lang="cs-CZ" sz="3200" smtClean="0"/>
          </a:p>
        </p:txBody>
      </p:sp>
      <p:sp>
        <p:nvSpPr>
          <p:cNvPr id="21509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84313"/>
            <a:ext cx="4041775" cy="46418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b="1" smtClean="0"/>
              <a:t>= nauka o fyzikálních</a:t>
            </a:r>
          </a:p>
          <a:p>
            <a:pPr marL="0" indent="0">
              <a:buFont typeface="Arial" charset="0"/>
              <a:buNone/>
            </a:pPr>
            <a:r>
              <a:rPr lang="cs-CZ" sz="2800" b="1" smtClean="0"/>
              <a:t>   vlastnostech hornin a</a:t>
            </a:r>
          </a:p>
          <a:p>
            <a:pPr marL="0" indent="0">
              <a:buFont typeface="Arial" charset="0"/>
              <a:buNone/>
            </a:pPr>
            <a:r>
              <a:rPr lang="cs-CZ" sz="2800" b="1" smtClean="0"/>
              <a:t>   geologických tělesech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2530" name="Zástupný symbol pro text 4"/>
          <p:cNvSpPr>
            <a:spLocks noGrp="1"/>
          </p:cNvSpPr>
          <p:nvPr>
            <p:ph type="body" idx="1"/>
          </p:nvPr>
        </p:nvSpPr>
        <p:spPr>
          <a:xfrm>
            <a:off x="468313" y="620713"/>
            <a:ext cx="4040187" cy="639762"/>
          </a:xfrm>
        </p:spPr>
        <p:txBody>
          <a:bodyPr/>
          <a:lstStyle/>
          <a:p>
            <a:r>
              <a:rPr lang="cs-CZ" sz="3200" u="sng" smtClean="0"/>
              <a:t>hydrogeologie: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1484313"/>
            <a:ext cx="4040188" cy="464185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= nauka o koloběhu vody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</a:t>
            </a:r>
            <a:r>
              <a:rPr lang="cs-CZ" sz="2800" b="1" dirty="0" smtClean="0"/>
              <a:t>  v zemské kůře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zabývá se vyhledáváním zdrojů pitné vody a její ochranou</a:t>
            </a:r>
            <a:endParaRPr lang="cs-CZ" sz="2800" b="1" dirty="0"/>
          </a:p>
        </p:txBody>
      </p:sp>
      <p:sp>
        <p:nvSpPr>
          <p:cNvPr id="22532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3438" y="620713"/>
            <a:ext cx="4041775" cy="639762"/>
          </a:xfrm>
        </p:spPr>
        <p:txBody>
          <a:bodyPr/>
          <a:lstStyle/>
          <a:p>
            <a:r>
              <a:rPr lang="cs-CZ" sz="3200" u="sng" smtClean="0"/>
              <a:t>inženýrská geologie: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1484313"/>
            <a:ext cx="4041775" cy="4641850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= aplikace geologických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</a:t>
            </a:r>
            <a:r>
              <a:rPr lang="cs-CZ" sz="2800" b="1" dirty="0" smtClean="0"/>
              <a:t>  </a:t>
            </a:r>
            <a:r>
              <a:rPr lang="cs-CZ" sz="2800" b="1" dirty="0"/>
              <a:t>věd k </a:t>
            </a:r>
            <a:r>
              <a:rPr lang="cs-CZ" sz="2800" b="1" dirty="0" smtClean="0"/>
              <a:t>inženýrským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</a:t>
            </a:r>
            <a:r>
              <a:rPr lang="cs-CZ" sz="2800" b="1" dirty="0" smtClean="0"/>
              <a:t>  pracím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 zkoumá geologické </a:t>
            </a:r>
            <a:r>
              <a:rPr lang="cs-CZ" sz="2800" b="1" dirty="0"/>
              <a:t>faktory, které ovlivňují danou </a:t>
            </a:r>
            <a:r>
              <a:rPr lang="cs-CZ" sz="2800" b="1" dirty="0" smtClean="0"/>
              <a:t>lokalitu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podávají návrhy na  </a:t>
            </a:r>
            <a:r>
              <a:rPr lang="cs-CZ" sz="2800" b="1" dirty="0"/>
              <a:t>konstrukci, provedení a údržbu inženýrských </a:t>
            </a:r>
            <a:r>
              <a:rPr lang="cs-CZ" sz="2800" b="1" dirty="0" smtClean="0"/>
              <a:t>prací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u="sng" smtClean="0"/>
              <a:t>práce geologa v terénu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</p:txBody>
      </p:sp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6263" y="3398838"/>
            <a:ext cx="1920875" cy="252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97138" y="1339850"/>
            <a:ext cx="4530725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84888" y="3716338"/>
            <a:ext cx="280987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6" descr="C:\Documents and Settings\verka\Local Settings\Temporary Internet Files\Content.IE5\54MKAENS\MC90033408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4213" y="1341438"/>
            <a:ext cx="1812925" cy="182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7" descr="C:\Documents and Settings\verka\Local Settings\Temporary Internet Files\Content.IE5\C2NNBK5X\MC90033263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89775" y="414338"/>
            <a:ext cx="1833563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0" name="TextovéPole 3"/>
          <p:cNvSpPr txBox="1">
            <a:spLocks noChangeArrowheads="1"/>
          </p:cNvSpPr>
          <p:nvPr/>
        </p:nvSpPr>
        <p:spPr bwMode="auto">
          <a:xfrm>
            <a:off x="2627313" y="5589588"/>
            <a:ext cx="8651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9</a:t>
            </a:r>
          </a:p>
        </p:txBody>
      </p:sp>
      <p:sp>
        <p:nvSpPr>
          <p:cNvPr id="23561" name="TextovéPole 4"/>
          <p:cNvSpPr txBox="1">
            <a:spLocks noChangeArrowheads="1"/>
          </p:cNvSpPr>
          <p:nvPr/>
        </p:nvSpPr>
        <p:spPr bwMode="auto">
          <a:xfrm>
            <a:off x="7089775" y="3162300"/>
            <a:ext cx="11541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10</a:t>
            </a:r>
          </a:p>
        </p:txBody>
      </p:sp>
      <p:sp>
        <p:nvSpPr>
          <p:cNvPr id="23562" name="TextovéPole 6"/>
          <p:cNvSpPr txBox="1">
            <a:spLocks noChangeArrowheads="1"/>
          </p:cNvSpPr>
          <p:nvPr/>
        </p:nvSpPr>
        <p:spPr bwMode="auto">
          <a:xfrm>
            <a:off x="5148263" y="5589588"/>
            <a:ext cx="936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517525" y="188913"/>
            <a:ext cx="3298825" cy="936625"/>
          </a:xfrm>
        </p:spPr>
        <p:txBody>
          <a:bodyPr/>
          <a:lstStyle/>
          <a:p>
            <a:pPr algn="l"/>
            <a:r>
              <a:rPr lang="cs-CZ" sz="3200" b="1" u="sng" smtClean="0"/>
              <a:t>přiřaď k sobě: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b="1" smtClean="0"/>
              <a:t>geos</a:t>
            </a:r>
          </a:p>
          <a:p>
            <a:pPr marL="0" indent="0">
              <a:buFont typeface="Arial" charset="0"/>
              <a:buNone/>
            </a:pPr>
            <a:r>
              <a:rPr lang="cs-CZ" b="1" smtClean="0"/>
              <a:t>mineralogie</a:t>
            </a:r>
          </a:p>
          <a:p>
            <a:pPr marL="0" indent="0">
              <a:buFont typeface="Arial" charset="0"/>
              <a:buNone/>
            </a:pPr>
            <a:r>
              <a:rPr lang="cs-CZ" b="1" smtClean="0"/>
              <a:t>petrologie</a:t>
            </a:r>
          </a:p>
          <a:p>
            <a:pPr marL="0" indent="0">
              <a:buFont typeface="Arial" charset="0"/>
              <a:buNone/>
            </a:pPr>
            <a:r>
              <a:rPr lang="cs-CZ" b="1" smtClean="0"/>
              <a:t>geologie</a:t>
            </a:r>
          </a:p>
          <a:p>
            <a:pPr marL="0" indent="0">
              <a:buFont typeface="Arial" charset="0"/>
              <a:buNone/>
            </a:pPr>
            <a:r>
              <a:rPr lang="cs-CZ" b="1" smtClean="0"/>
              <a:t>paleontologie</a:t>
            </a:r>
          </a:p>
          <a:p>
            <a:pPr marL="0" indent="0">
              <a:buFont typeface="Arial" charset="0"/>
              <a:buNone/>
            </a:pPr>
            <a:r>
              <a:rPr lang="cs-CZ" b="1" smtClean="0"/>
              <a:t>geochemie</a:t>
            </a:r>
          </a:p>
          <a:p>
            <a:pPr marL="0" indent="0">
              <a:buFont typeface="Arial" charset="0"/>
              <a:buNone/>
            </a:pPr>
            <a:r>
              <a:rPr lang="cs-CZ" b="1" smtClean="0"/>
              <a:t>geofyzika</a:t>
            </a:r>
          </a:p>
          <a:p>
            <a:pPr marL="0" indent="0">
              <a:buFont typeface="Arial" charset="0"/>
              <a:buNone/>
            </a:pPr>
            <a:r>
              <a:rPr lang="cs-CZ" b="1" smtClean="0"/>
              <a:t>hydrogeologie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750" y="5395913"/>
            <a:ext cx="2519363" cy="4333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80" name="Picture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0538" y="2420938"/>
            <a:ext cx="25415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7525" y="1844675"/>
            <a:ext cx="25415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3238" y="1268413"/>
            <a:ext cx="25415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Picture 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0538" y="3644900"/>
            <a:ext cx="25415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4" name="Picture 1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0538" y="3008313"/>
            <a:ext cx="25415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5" name="Picture 1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6250" y="4221163"/>
            <a:ext cx="25415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6" name="Picture 1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6250" y="4797425"/>
            <a:ext cx="25415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7" name="TextovéPole 6"/>
          <p:cNvSpPr txBox="1">
            <a:spLocks noChangeArrowheads="1"/>
          </p:cNvSpPr>
          <p:nvPr/>
        </p:nvSpPr>
        <p:spPr bwMode="auto">
          <a:xfrm>
            <a:off x="4519613" y="536575"/>
            <a:ext cx="3652837" cy="54451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chemické složení</a:t>
            </a:r>
          </a:p>
        </p:txBody>
      </p:sp>
      <p:sp>
        <p:nvSpPr>
          <p:cNvPr id="24588" name="TextovéPole 7"/>
          <p:cNvSpPr txBox="1">
            <a:spLocks noChangeArrowheads="1"/>
          </p:cNvSpPr>
          <p:nvPr/>
        </p:nvSpPr>
        <p:spPr bwMode="auto">
          <a:xfrm>
            <a:off x="4519613" y="1303338"/>
            <a:ext cx="4084637" cy="523875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koloběh vody v zem. kůře</a:t>
            </a:r>
          </a:p>
        </p:txBody>
      </p:sp>
      <p:sp>
        <p:nvSpPr>
          <p:cNvPr id="24589" name="TextovéPole 8"/>
          <p:cNvSpPr txBox="1">
            <a:spLocks noChangeArrowheads="1"/>
          </p:cNvSpPr>
          <p:nvPr/>
        </p:nvSpPr>
        <p:spPr bwMode="auto">
          <a:xfrm>
            <a:off x="4519613" y="2014538"/>
            <a:ext cx="1347787" cy="522287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nerosty</a:t>
            </a:r>
          </a:p>
        </p:txBody>
      </p:sp>
      <p:sp>
        <p:nvSpPr>
          <p:cNvPr id="24590" name="TextovéPole 9"/>
          <p:cNvSpPr txBox="1">
            <a:spLocks noChangeArrowheads="1"/>
          </p:cNvSpPr>
          <p:nvPr/>
        </p:nvSpPr>
        <p:spPr bwMode="auto">
          <a:xfrm>
            <a:off x="4510088" y="2746375"/>
            <a:ext cx="1152525" cy="522288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Země</a:t>
            </a:r>
          </a:p>
        </p:txBody>
      </p:sp>
      <p:sp>
        <p:nvSpPr>
          <p:cNvPr id="24591" name="TextovéPole 10"/>
          <p:cNvSpPr txBox="1">
            <a:spLocks noChangeArrowheads="1"/>
          </p:cNvSpPr>
          <p:nvPr/>
        </p:nvSpPr>
        <p:spPr bwMode="auto">
          <a:xfrm>
            <a:off x="4486275" y="3454400"/>
            <a:ext cx="4105275" cy="522288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fyzikální vlastnosti hornin</a:t>
            </a:r>
          </a:p>
        </p:txBody>
      </p:sp>
      <p:sp>
        <p:nvSpPr>
          <p:cNvPr id="24592" name="TextovéPole 11"/>
          <p:cNvSpPr txBox="1">
            <a:spLocks noChangeArrowheads="1"/>
          </p:cNvSpPr>
          <p:nvPr/>
        </p:nvSpPr>
        <p:spPr bwMode="auto">
          <a:xfrm>
            <a:off x="4519613" y="4154488"/>
            <a:ext cx="1512887" cy="523875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horniny</a:t>
            </a:r>
          </a:p>
        </p:txBody>
      </p:sp>
      <p:sp>
        <p:nvSpPr>
          <p:cNvPr id="24593" name="TextovéPole 12"/>
          <p:cNvSpPr txBox="1">
            <a:spLocks noChangeArrowheads="1"/>
          </p:cNvSpPr>
          <p:nvPr/>
        </p:nvSpPr>
        <p:spPr bwMode="auto">
          <a:xfrm>
            <a:off x="4510088" y="4868863"/>
            <a:ext cx="2366962" cy="544512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zkameněliny</a:t>
            </a:r>
          </a:p>
        </p:txBody>
      </p:sp>
      <p:sp>
        <p:nvSpPr>
          <p:cNvPr id="24594" name="TextovéPole 13"/>
          <p:cNvSpPr txBox="1">
            <a:spLocks noChangeArrowheads="1"/>
          </p:cNvSpPr>
          <p:nvPr/>
        </p:nvSpPr>
        <p:spPr bwMode="auto">
          <a:xfrm>
            <a:off x="4519613" y="5567363"/>
            <a:ext cx="3051175" cy="522287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geologické procesy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algn="l"/>
            <a:r>
              <a:rPr lang="cs-CZ" sz="3200" b="1" smtClean="0"/>
              <a:t>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obr. 1: </a:t>
            </a:r>
            <a:r>
              <a:rPr lang="cs-CZ" sz="2000" dirty="0"/>
              <a:t>KEMP, </a:t>
            </a:r>
            <a:r>
              <a:rPr lang="cs-CZ" sz="2000" dirty="0" err="1"/>
              <a:t>Jeremy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16.9.2012]. </a:t>
            </a:r>
            <a:r>
              <a:rPr lang="cs-CZ" sz="2000" dirty="0"/>
              <a:t>Dostupný na WWW: http://cs.wikipedia.org/wiki/Soubor:Pr%C5%AF%C5%99ez_Zem%C3%AD.png 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obr. 2: LUNA04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16.9.2012]. </a:t>
            </a:r>
            <a:r>
              <a:rPr lang="cs-CZ" sz="2000" dirty="0"/>
              <a:t>Dostupný na WWW: http://cs.wikipedia.org/wiki/Soubor:Manganocalcite.jpg 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obr. 3: </a:t>
            </a:r>
            <a:r>
              <a:rPr lang="cs-CZ" sz="2000" dirty="0"/>
              <a:t>BENNÖHR, Hartmut </a:t>
            </a:r>
            <a:r>
              <a:rPr lang="cs-CZ" sz="2000" dirty="0" err="1"/>
              <a:t>Josi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16.9.2012]. </a:t>
            </a:r>
            <a:r>
              <a:rPr lang="cs-CZ" sz="2000" dirty="0"/>
              <a:t>Dostupný na WWW: http://cs.wikipedia.org/wiki/Soubor:Helgoland_Felswand_22017.JPG 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obr. 4: </a:t>
            </a:r>
            <a:r>
              <a:rPr lang="cs-CZ" sz="2000" dirty="0"/>
              <a:t>POULSEN, </a:t>
            </a:r>
            <a:r>
              <a:rPr lang="cs-CZ" sz="2000" dirty="0" err="1"/>
              <a:t>Kirsten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16.9.2012]. </a:t>
            </a:r>
            <a:r>
              <a:rPr lang="cs-CZ" sz="2000" dirty="0"/>
              <a:t>Dostupný na WWW: http://cs.wikipedia.org/wiki/Soubor:Fossil_fish_Fur_Museum.jpg 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obr. </a:t>
            </a:r>
            <a:r>
              <a:rPr lang="cs-CZ" sz="2000" dirty="0"/>
              <a:t>5: DESCOUENS, </a:t>
            </a:r>
            <a:r>
              <a:rPr lang="cs-CZ" sz="2000" dirty="0" err="1"/>
              <a:t>Didier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16.9.2012]. </a:t>
            </a:r>
            <a:r>
              <a:rPr lang="cs-CZ" sz="2000" dirty="0"/>
              <a:t>Dostupný na WWW: http://cs.wikipedia.org/wiki/Soubor:Quartz_oisan.jpg 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obr. 6 </a:t>
            </a:r>
            <a:r>
              <a:rPr lang="pt-BR" sz="2000" dirty="0"/>
              <a:t>ZIMBRES, Eurico. </a:t>
            </a:r>
            <a:r>
              <a:rPr lang="pt-BR" sz="2000" i="1" dirty="0"/>
              <a:t>Wikipedia.cz</a:t>
            </a:r>
            <a:r>
              <a:rPr lang="pt-BR" sz="2000" dirty="0"/>
              <a:t> [online]. [cit. </a:t>
            </a:r>
            <a:r>
              <a:rPr lang="pt-BR" sz="2000" dirty="0" smtClean="0"/>
              <a:t>1</a:t>
            </a:r>
            <a:r>
              <a:rPr lang="cs-CZ" sz="2000" dirty="0" smtClean="0"/>
              <a:t>6</a:t>
            </a:r>
            <a:r>
              <a:rPr lang="pt-BR" sz="2000" dirty="0" smtClean="0"/>
              <a:t>.</a:t>
            </a:r>
            <a:r>
              <a:rPr lang="cs-CZ" sz="2000" dirty="0" smtClean="0"/>
              <a:t>9</a:t>
            </a:r>
            <a:r>
              <a:rPr lang="pt-BR" sz="2000" dirty="0" smtClean="0"/>
              <a:t>.201</a:t>
            </a:r>
            <a:r>
              <a:rPr lang="cs-CZ" sz="2000" dirty="0" smtClean="0"/>
              <a:t>2</a:t>
            </a:r>
            <a:r>
              <a:rPr lang="pt-BR" sz="2000" dirty="0" smtClean="0"/>
              <a:t>]. </a:t>
            </a:r>
            <a:r>
              <a:rPr lang="pt-BR" sz="2000" dirty="0"/>
              <a:t>Dostupný na WWW: http://cs.wikipedia.org/wiki/Soubor:Augen-gneiss-2.jpg 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obr. </a:t>
            </a:r>
            <a:r>
              <a:rPr lang="cs-CZ" sz="2000" dirty="0"/>
              <a:t>7: WILSON44691.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16.9.2012]. </a:t>
            </a:r>
            <a:r>
              <a:rPr lang="cs-CZ" sz="2000" dirty="0"/>
              <a:t>Dostupný na WWW: http://cs.wikipedia.org/wiki/Soubor:Rainbow_Basin.JPG 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obr. </a:t>
            </a:r>
            <a:r>
              <a:rPr lang="cs-CZ" sz="2000" dirty="0"/>
              <a:t>8: AUTOR NEUVEDEN.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16.9.2012]. </a:t>
            </a:r>
            <a:r>
              <a:rPr lang="cs-CZ" sz="2000" dirty="0"/>
              <a:t>Dostupný na WWW: http://cs.wikipedia.org/wiki/Soubor:Paleontologist_chipping.jpg 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obr. </a:t>
            </a:r>
            <a:r>
              <a:rPr lang="cs-CZ" sz="2000" dirty="0"/>
              <a:t>9: AUTOR NEUVEDEN. </a:t>
            </a:r>
            <a:r>
              <a:rPr lang="cs-CZ" sz="2000" i="1" dirty="0"/>
              <a:t>gpprague.cz</a:t>
            </a:r>
            <a:r>
              <a:rPr lang="cs-CZ" sz="2000" dirty="0"/>
              <a:t> [online]. [cit. </a:t>
            </a:r>
            <a:r>
              <a:rPr lang="cs-CZ" sz="2000" dirty="0" smtClean="0"/>
              <a:t>16.6.2012]. </a:t>
            </a:r>
            <a:r>
              <a:rPr lang="cs-CZ" sz="2000" dirty="0"/>
              <a:t>Dostupný na WWW: http://gpprague.cz/eshop/images/geolog_kladivkom.jpg 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obr. 10: </a:t>
            </a:r>
            <a:r>
              <a:rPr lang="pt-BR" sz="2000" dirty="0"/>
              <a:t>AUTOR NEUVEDEN. </a:t>
            </a:r>
            <a:r>
              <a:rPr lang="pt-BR" sz="2000" i="1" dirty="0"/>
              <a:t>www.gweb.cz</a:t>
            </a:r>
            <a:r>
              <a:rPr lang="pt-BR" sz="2000" dirty="0"/>
              <a:t> [online]. [cit. </a:t>
            </a:r>
            <a:r>
              <a:rPr lang="pt-BR" sz="2000" dirty="0" smtClean="0"/>
              <a:t>1</a:t>
            </a:r>
            <a:r>
              <a:rPr lang="cs-CZ" sz="2000" dirty="0" smtClean="0"/>
              <a:t>6</a:t>
            </a:r>
            <a:r>
              <a:rPr lang="pt-BR" sz="2000" dirty="0" smtClean="0"/>
              <a:t>.</a:t>
            </a:r>
            <a:r>
              <a:rPr lang="cs-CZ" sz="2000" dirty="0" smtClean="0"/>
              <a:t>9</a:t>
            </a:r>
            <a:r>
              <a:rPr lang="pt-BR" sz="2000" dirty="0" smtClean="0"/>
              <a:t>.201</a:t>
            </a:r>
            <a:r>
              <a:rPr lang="cs-CZ" sz="2000" dirty="0" smtClean="0"/>
              <a:t>2</a:t>
            </a:r>
            <a:r>
              <a:rPr lang="pt-BR" sz="2000" dirty="0" smtClean="0"/>
              <a:t>]. </a:t>
            </a:r>
            <a:r>
              <a:rPr lang="pt-BR" sz="2000" dirty="0"/>
              <a:t>Dostupný na WWW: http://www.gweb.cz/soubory/clanky/geologie/mapy/gmslov.jpg 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obr. 11: </a:t>
            </a:r>
            <a:r>
              <a:rPr lang="pt-BR" sz="2000" dirty="0"/>
              <a:t>AUTOR NEUVEDEN. </a:t>
            </a:r>
            <a:r>
              <a:rPr lang="pt-BR" sz="2000" i="1" dirty="0"/>
              <a:t>www.topgeo-shop.cz</a:t>
            </a:r>
            <a:r>
              <a:rPr lang="pt-BR" sz="2000" dirty="0"/>
              <a:t> [online]. [cit. </a:t>
            </a:r>
            <a:r>
              <a:rPr lang="pt-BR" sz="2000" dirty="0" smtClean="0"/>
              <a:t>1</a:t>
            </a:r>
            <a:r>
              <a:rPr lang="cs-CZ" sz="2000" dirty="0" smtClean="0"/>
              <a:t>6</a:t>
            </a:r>
            <a:r>
              <a:rPr lang="pt-BR" sz="2000" dirty="0" smtClean="0"/>
              <a:t>.</a:t>
            </a:r>
            <a:r>
              <a:rPr lang="cs-CZ" sz="2000" dirty="0" smtClean="0"/>
              <a:t>9</a:t>
            </a:r>
            <a:r>
              <a:rPr lang="pt-BR" sz="2000" dirty="0" smtClean="0"/>
              <a:t>.20</a:t>
            </a:r>
            <a:r>
              <a:rPr lang="cs-CZ" sz="2000" dirty="0" smtClean="0"/>
              <a:t>2</a:t>
            </a:r>
            <a:r>
              <a:rPr lang="pt-BR" sz="2000" dirty="0" smtClean="0"/>
              <a:t>3</a:t>
            </a:r>
            <a:r>
              <a:rPr lang="pt-BR" sz="2000" dirty="0"/>
              <a:t>]. Dostupný na WWW: http://www.topgeo.de/bilder/geologischer_gefuegekompass_8856.jpg 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/>
              <a:t>ostatní </a:t>
            </a:r>
            <a:r>
              <a:rPr lang="cs-CZ" sz="2000" smtClean="0"/>
              <a:t>obrázky: </a:t>
            </a:r>
            <a:r>
              <a:rPr lang="cs-CZ" sz="2000"/>
              <a:t>www.office.microsoft.com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534</Words>
  <Application>Microsoft Office PowerPoint</Application>
  <PresentationFormat>On-screen Show (4:3)</PresentationFormat>
  <Paragraphs>158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Calibri</vt:lpstr>
      <vt:lpstr>Arial</vt:lpstr>
      <vt:lpstr>Times New Roman</vt:lpstr>
      <vt:lpstr>Motiv systému Office</vt:lpstr>
      <vt:lpstr>Snímek 1</vt:lpstr>
      <vt:lpstr>Geologické vědy</vt:lpstr>
      <vt:lpstr>Geologie:</vt:lpstr>
      <vt:lpstr>rozdělení geologických věd:</vt:lpstr>
      <vt:lpstr>mineralogie:</vt:lpstr>
      <vt:lpstr>petrologie</vt:lpstr>
      <vt:lpstr>geologie (užším slova smyslu)</vt:lpstr>
      <vt:lpstr>paleontologie:</vt:lpstr>
      <vt:lpstr>Snímek 9</vt:lpstr>
      <vt:lpstr>Snímek 10</vt:lpstr>
      <vt:lpstr>práce geologa v terénu</vt:lpstr>
      <vt:lpstr>přiřaď k sobě:</vt:lpstr>
      <vt:lpstr>zdroje: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43</cp:revision>
  <dcterms:created xsi:type="dcterms:W3CDTF">2012-10-04T17:02:39Z</dcterms:created>
  <dcterms:modified xsi:type="dcterms:W3CDTF">2014-09-08T17:06:50Z</dcterms:modified>
</cp:coreProperties>
</file>