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6" r:id="rId2"/>
    <p:sldId id="256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7" r:id="rId11"/>
    <p:sldId id="268" r:id="rId12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99" autoAdjust="0"/>
    <p:restoredTop sz="94660"/>
  </p:normalViewPr>
  <p:slideViewPr>
    <p:cSldViewPr>
      <p:cViewPr varScale="1">
        <p:scale>
          <a:sx n="40" d="100"/>
          <a:sy n="4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0712E2-C8B7-4914-B71A-5F276726FA0F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9004B21-2A63-411E-9D68-D683CF94F1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B1F930-3725-444D-B974-B887D27301E0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BBE121F-218E-4D4B-9727-A6BBF677D1C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FA61D45-48E5-4F1C-9A8C-E1F84A566A8B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F1B8751-5E9C-4233-9DAB-69C00031B68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0C93B8-FC65-4FB7-A9A0-EB25D71B0A3F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19E9BE6-6B66-4586-8F93-28A42378177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4BE5E83-8D58-41A2-B75D-F7F6D82F61D1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12F46E2-5A07-4CE9-AA61-2D32C44AF00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99FD57A-ECE3-4672-9985-7B90FD1970C1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5BFF176-9375-41AE-9D1C-2FA6D546C32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814924E-08E4-42F1-BEBB-731862516541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CB8C1C3-A15B-463D-890B-679855BF5043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0FE5408-214C-4EF0-8D2B-08030DEB0603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CE0C17B-3310-428D-A751-90ED29A2B28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635162-28C2-486F-8C71-8F1FD78AB0E0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FE9FB8-8747-422B-B4E2-226B4EA689B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92EB098-F437-4B7A-8760-0AD99CB501B1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1124CD6-0479-4F28-B21A-D42DBFC43736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9815FF4-8532-4AEF-A93E-938E6B695925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892E90D-D2B7-4F68-9603-38D33BEB63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FD9EE19F-84F7-4BC8-9063-28AC5242E2FE}" type="datetimeFigureOut">
              <a:rPr lang="cs-CZ"/>
              <a:pPr>
                <a:defRPr/>
              </a:pPr>
              <a:t>8.9.2014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5428BB1B-D15F-4F8B-8503-A8CED9E5B6D4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png"/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1.png"/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png"/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png"/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313" name="Obrázek 8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835150" y="166688"/>
            <a:ext cx="5741988" cy="1395412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539750" y="1692275"/>
          <a:ext cx="8064500" cy="4919663"/>
        </p:xfrm>
        <a:graphic>
          <a:graphicData uri="http://schemas.openxmlformats.org/drawingml/2006/table">
            <a:tbl>
              <a:tblPr firstRow="1" bandRow="1">
                <a:tableStyleId>{69CF1AB2-1976-4502-BF36-3FF5EA218861}</a:tableStyleId>
              </a:tblPr>
              <a:tblGrid>
                <a:gridCol w="2376264"/>
                <a:gridCol w="5688632"/>
              </a:tblGrid>
              <a:tr h="365760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Název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ZŠ Háj ve Slezsku – Modernizujeme školu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Číslo projektu: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CZ.1.07/1.4.00/21.3459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r>
                        <a:rPr lang="cs-CZ" sz="1400" b="1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Oblast podpory:</a:t>
                      </a:r>
                      <a:endParaRPr lang="cs-CZ" sz="14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Zlepšení podmínek pro vzdělávání na základních školách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Vzdělávání pro konkurenceschopnost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č. výzvy 21, prior.  osa 7.1.  Počáteční vzdělávání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34288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Výuková oblast: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Člověk a příroda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Číslo materiálu: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VY_32_ INOVACE_ 262</a:t>
                      </a:r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Ročník: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9.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Sada: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Přírodopis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Druh: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Výklad učiva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Autor: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Mgr. Květoslava Latoňová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Název: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Krystalové soustavy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Anotace: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Prezentace</a:t>
                      </a:r>
                      <a:r>
                        <a:rPr lang="cs-CZ" sz="1400" b="1" baseline="0" dirty="0" smtClean="0"/>
                        <a:t> slouží k výkladu nového učiva. Žáci jsou stručně seznámeni se stavbou jednotlivých krystalových mřížek a modely krystalů.</a:t>
                      </a:r>
                      <a:endParaRPr lang="cs-CZ" sz="1400" b="1" dirty="0" smtClean="0"/>
                    </a:p>
                    <a:p>
                      <a:endParaRPr lang="cs-CZ" sz="1400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vytvoření:</a:t>
                      </a:r>
                      <a:endParaRPr lang="cs-CZ" sz="140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11. 10. 2012</a:t>
                      </a:r>
                      <a:endParaRPr lang="cs-CZ" sz="1400" b="1" dirty="0"/>
                    </a:p>
                  </a:txBody>
                  <a:tcPr/>
                </a:tc>
              </a:tr>
              <a:tr h="281001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0"/>
                        </a:spcAft>
                      </a:pPr>
                      <a:r>
                        <a:rPr lang="cs-CZ" sz="1400" b="1" dirty="0">
                          <a:effectLst/>
                          <a:latin typeface="Calibri"/>
                          <a:ea typeface="Calibri"/>
                          <a:cs typeface="Times New Roman"/>
                        </a:rPr>
                        <a:t>Datum ověření:</a:t>
                      </a:r>
                      <a:endParaRPr lang="cs-CZ" sz="1400" dirty="0"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r>
                        <a:rPr lang="cs-CZ" sz="1400" b="1" dirty="0" smtClean="0"/>
                        <a:t>12. 10. </a:t>
                      </a:r>
                      <a:r>
                        <a:rPr lang="cs-CZ" sz="1400" b="1" smtClean="0"/>
                        <a:t>2012</a:t>
                      </a:r>
                      <a:endParaRPr lang="cs-CZ" sz="1400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13358" name="Picture 2" descr="logo průhledné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812088" y="5934075"/>
            <a:ext cx="784225" cy="6921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13" y="549275"/>
            <a:ext cx="8229600" cy="2303463"/>
          </a:xfrm>
        </p:spPr>
        <p:txBody>
          <a:bodyPr rtlCol="0">
            <a:noAutofit/>
          </a:bodyPr>
          <a:lstStyle/>
          <a:p>
            <a:pPr algn="l" fontAlgn="auto">
              <a:spcAft>
                <a:spcPts val="0"/>
              </a:spcAft>
              <a:defRPr/>
            </a:pPr>
            <a:r>
              <a:rPr lang="cs-CZ" sz="8800" b="1" dirty="0">
                <a:solidFill>
                  <a:schemeClr val="bg2">
                    <a:lumMod val="25000"/>
                  </a:schemeClr>
                </a:solidFill>
              </a:rPr>
              <a:t>Krystalové </a:t>
            </a:r>
            <a:r>
              <a:rPr lang="cs-CZ" sz="8800" b="1" dirty="0" smtClean="0">
                <a:solidFill>
                  <a:schemeClr val="bg2">
                    <a:lumMod val="25000"/>
                  </a:schemeClr>
                </a:solidFill>
              </a:rPr>
              <a:t>soustavy</a:t>
            </a:r>
            <a:endParaRPr lang="cs-CZ" sz="5400" dirty="0">
              <a:solidFill>
                <a:schemeClr val="bg2">
                  <a:lumMod val="25000"/>
                </a:schemeClr>
              </a:solidFill>
            </a:endParaRPr>
          </a:p>
        </p:txBody>
      </p:sp>
      <p:pic>
        <p:nvPicPr>
          <p:cNvPr id="14338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940300" y="2492375"/>
            <a:ext cx="3433763" cy="3457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9" name="TextovéPole 4"/>
          <p:cNvSpPr txBox="1">
            <a:spLocks noChangeArrowheads="1"/>
          </p:cNvSpPr>
          <p:nvPr/>
        </p:nvSpPr>
        <p:spPr bwMode="auto">
          <a:xfrm>
            <a:off x="3803650" y="5549900"/>
            <a:ext cx="935038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obr. 1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krychlová</a:t>
            </a:r>
            <a:r>
              <a:rPr lang="cs-CZ" smtClean="0"/>
              <a:t> (kubická)</a:t>
            </a:r>
          </a:p>
        </p:txBody>
      </p:sp>
      <p:sp>
        <p:nvSpPr>
          <p:cNvPr id="15362" name="Zástupný symbol pro obsah 3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mtClean="0"/>
              <a:t>3 osy </a:t>
            </a:r>
          </a:p>
          <a:p>
            <a:r>
              <a:rPr lang="cs-CZ" smtClean="0"/>
              <a:t>kolmé</a:t>
            </a:r>
          </a:p>
          <a:p>
            <a:r>
              <a:rPr lang="cs-CZ" smtClean="0"/>
              <a:t>stejná délka os</a:t>
            </a:r>
          </a:p>
          <a:p>
            <a:r>
              <a:rPr lang="cs-CZ" smtClean="0"/>
              <a:t>např. zlato, diamant, galenit, měď, fluorit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2"/>
          </p:nvPr>
        </p:nvSpPr>
        <p:spPr/>
        <p:txBody>
          <a:bodyPr rtlCol="0">
            <a:normAutofit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dirty="0" smtClean="0"/>
          </a:p>
          <a:p>
            <a:pPr marL="2743200" lvl="6" indent="0">
              <a:buFont typeface="Arial" pitchFamily="34" charset="0"/>
              <a:buNone/>
              <a:defRPr/>
            </a:pPr>
            <a:endParaRPr lang="cs-CZ" dirty="0" smtClean="0"/>
          </a:p>
          <a:p>
            <a:pPr marL="2743200" lvl="6" indent="0">
              <a:buFont typeface="Arial" pitchFamily="34" charset="0"/>
              <a:buNone/>
              <a:defRPr/>
            </a:pPr>
            <a:endParaRPr lang="cs-CZ" sz="2000" dirty="0" smtClean="0"/>
          </a:p>
          <a:p>
            <a:pPr marL="2743200" lvl="6" indent="0">
              <a:buFont typeface="Arial" pitchFamily="34" charset="0"/>
              <a:buNone/>
              <a:defRPr/>
            </a:pPr>
            <a:r>
              <a:rPr lang="cs-CZ" sz="2000" dirty="0" smtClean="0"/>
              <a:t>obr. 2</a:t>
            </a:r>
            <a:endParaRPr lang="cs-CZ" sz="2000" dirty="0"/>
          </a:p>
        </p:txBody>
      </p:sp>
      <p:pic>
        <p:nvPicPr>
          <p:cNvPr id="1536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16500" y="1333500"/>
            <a:ext cx="2416175" cy="2379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5365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95738" y="4076700"/>
            <a:ext cx="2520950" cy="240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6" name="TextovéPole 5"/>
          <p:cNvSpPr txBox="1">
            <a:spLocks noChangeArrowheads="1"/>
          </p:cNvSpPr>
          <p:nvPr/>
        </p:nvSpPr>
        <p:spPr bwMode="auto">
          <a:xfrm>
            <a:off x="6516688" y="5589588"/>
            <a:ext cx="19431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obr. 3</a:t>
            </a:r>
          </a:p>
          <a:p>
            <a:r>
              <a:rPr lang="cs-CZ" sz="2000">
                <a:latin typeface="Calibri" pitchFamily="34" charset="0"/>
              </a:rPr>
              <a:t>sůl kamenná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čtverečná</a:t>
            </a:r>
            <a:r>
              <a:rPr lang="cs-CZ" smtClean="0"/>
              <a:t> (tetragonální)</a:t>
            </a:r>
          </a:p>
        </p:txBody>
      </p:sp>
      <p:sp>
        <p:nvSpPr>
          <p:cNvPr id="16386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mtClean="0"/>
              <a:t>3 osy </a:t>
            </a:r>
          </a:p>
          <a:p>
            <a:r>
              <a:rPr lang="cs-CZ" smtClean="0"/>
              <a:t>kolmé</a:t>
            </a:r>
          </a:p>
          <a:p>
            <a:r>
              <a:rPr lang="cs-CZ" smtClean="0"/>
              <a:t>stejná délka os a</a:t>
            </a:r>
            <a:r>
              <a:rPr lang="cs-CZ" baseline="-25000" smtClean="0"/>
              <a:t>1</a:t>
            </a:r>
            <a:r>
              <a:rPr lang="cs-CZ" smtClean="0"/>
              <a:t> = a</a:t>
            </a:r>
            <a:r>
              <a:rPr lang="cs-CZ" baseline="-25000" smtClean="0"/>
              <a:t>2</a:t>
            </a:r>
            <a:endParaRPr lang="cs-CZ" smtClean="0"/>
          </a:p>
          <a:p>
            <a:r>
              <a:rPr lang="cs-CZ" smtClean="0"/>
              <a:t>průřez čtverec</a:t>
            </a:r>
          </a:p>
          <a:p>
            <a:r>
              <a:rPr lang="cs-CZ" smtClean="0"/>
              <a:t>např. chalkopyrit, kasiterit</a:t>
            </a:r>
          </a:p>
        </p:txBody>
      </p:sp>
      <p:sp>
        <p:nvSpPr>
          <p:cNvPr id="16387" name="Zástupný symbol pro obsah 3"/>
          <p:cNvSpPr>
            <a:spLocks noGrp="1"/>
          </p:cNvSpPr>
          <p:nvPr>
            <p:ph sz="half" idx="2"/>
          </p:nvPr>
        </p:nvSpPr>
        <p:spPr>
          <a:xfrm>
            <a:off x="4643438" y="1600200"/>
            <a:ext cx="4043362" cy="4525963"/>
          </a:xfrm>
        </p:spPr>
        <p:txBody>
          <a:bodyPr/>
          <a:lstStyle/>
          <a:p>
            <a:endParaRPr lang="cs-CZ" smtClean="0"/>
          </a:p>
        </p:txBody>
      </p:sp>
      <p:pic>
        <p:nvPicPr>
          <p:cNvPr id="1638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84888" y="1176338"/>
            <a:ext cx="2444750" cy="2946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9" name="TextovéPole 6"/>
          <p:cNvSpPr txBox="1">
            <a:spLocks noChangeArrowheads="1"/>
          </p:cNvSpPr>
          <p:nvPr/>
        </p:nvSpPr>
        <p:spPr bwMode="auto">
          <a:xfrm>
            <a:off x="7843838" y="4162425"/>
            <a:ext cx="10080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obr. 4</a:t>
            </a:r>
          </a:p>
        </p:txBody>
      </p:sp>
      <p:pic>
        <p:nvPicPr>
          <p:cNvPr id="16390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140200" y="2862263"/>
            <a:ext cx="2141538" cy="31162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91" name="TextovéPole 7"/>
          <p:cNvSpPr txBox="1">
            <a:spLocks noChangeArrowheads="1"/>
          </p:cNvSpPr>
          <p:nvPr/>
        </p:nvSpPr>
        <p:spPr bwMode="auto">
          <a:xfrm>
            <a:off x="6281738" y="5589588"/>
            <a:ext cx="1222375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obr. 5</a:t>
            </a:r>
          </a:p>
          <a:p>
            <a:r>
              <a:rPr lang="cs-CZ" sz="2000">
                <a:latin typeface="Calibri" pitchFamily="34" charset="0"/>
              </a:rPr>
              <a:t>cínovec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kosočtverečná</a:t>
            </a:r>
            <a:r>
              <a:rPr lang="cs-CZ" smtClean="0"/>
              <a:t> (ortorombická)</a:t>
            </a:r>
          </a:p>
        </p:txBody>
      </p:sp>
      <p:sp>
        <p:nvSpPr>
          <p:cNvPr id="17410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mtClean="0"/>
              <a:t>3 osy</a:t>
            </a:r>
          </a:p>
          <a:p>
            <a:r>
              <a:rPr lang="cs-CZ" smtClean="0"/>
              <a:t>kolmé</a:t>
            </a:r>
          </a:p>
          <a:p>
            <a:r>
              <a:rPr lang="cs-CZ" smtClean="0"/>
              <a:t>různá délka os</a:t>
            </a:r>
          </a:p>
          <a:p>
            <a:r>
              <a:rPr lang="cs-CZ" smtClean="0"/>
              <a:t>průřez kosočtverec</a:t>
            </a:r>
          </a:p>
          <a:p>
            <a:r>
              <a:rPr lang="cs-CZ" smtClean="0"/>
              <a:t>např. síra, amonit, aragonit, olivín</a:t>
            </a:r>
          </a:p>
          <a:p>
            <a:endParaRPr lang="cs-CZ" smtClean="0"/>
          </a:p>
        </p:txBody>
      </p:sp>
      <p:sp>
        <p:nvSpPr>
          <p:cNvPr id="17411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741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9700" y="1196975"/>
            <a:ext cx="2736850" cy="3190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3" name="TextovéPole 5"/>
          <p:cNvSpPr txBox="1">
            <a:spLocks noChangeArrowheads="1"/>
          </p:cNvSpPr>
          <p:nvPr/>
        </p:nvSpPr>
        <p:spPr bwMode="auto">
          <a:xfrm>
            <a:off x="8027988" y="4005263"/>
            <a:ext cx="9366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obr. 6</a:t>
            </a:r>
          </a:p>
        </p:txBody>
      </p:sp>
      <p:pic>
        <p:nvPicPr>
          <p:cNvPr id="17414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779838" y="3716338"/>
            <a:ext cx="2184400" cy="26812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5" name="TextovéPole 6"/>
          <p:cNvSpPr txBox="1">
            <a:spLocks noChangeArrowheads="1"/>
          </p:cNvSpPr>
          <p:nvPr/>
        </p:nvSpPr>
        <p:spPr bwMode="auto">
          <a:xfrm>
            <a:off x="6084888" y="5876925"/>
            <a:ext cx="8636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obr.7</a:t>
            </a:r>
          </a:p>
          <a:p>
            <a:r>
              <a:rPr lang="cs-CZ" sz="2000">
                <a:latin typeface="Calibri" pitchFamily="34" charset="0"/>
              </a:rPr>
              <a:t>síra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jednoklonná</a:t>
            </a:r>
            <a:r>
              <a:rPr lang="cs-CZ" smtClean="0"/>
              <a:t> (monoklinická)</a:t>
            </a:r>
          </a:p>
        </p:txBody>
      </p:sp>
      <p:sp>
        <p:nvSpPr>
          <p:cNvPr id="18434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mtClean="0"/>
              <a:t>3 osy</a:t>
            </a:r>
          </a:p>
          <a:p>
            <a:r>
              <a:rPr lang="cs-CZ" smtClean="0"/>
              <a:t>různě dlouhé</a:t>
            </a:r>
          </a:p>
          <a:p>
            <a:r>
              <a:rPr lang="cs-CZ" smtClean="0"/>
              <a:t>2 kolmé</a:t>
            </a:r>
          </a:p>
          <a:p>
            <a:r>
              <a:rPr lang="cs-CZ" smtClean="0"/>
              <a:t>třetí „ukloněná“</a:t>
            </a:r>
          </a:p>
          <a:p>
            <a:r>
              <a:rPr lang="cs-CZ" smtClean="0"/>
              <a:t>např. sádrovec, augit, amfibol, muskovit, biotit, ortoklas</a:t>
            </a:r>
          </a:p>
        </p:txBody>
      </p:sp>
      <p:pic>
        <p:nvPicPr>
          <p:cNvPr id="18435" name="Picture 2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/>
          <a:srcRect/>
          <a:stretch>
            <a:fillRect/>
          </a:stretch>
        </p:blipFill>
        <p:spPr>
          <a:xfrm>
            <a:off x="5795963" y="1196975"/>
            <a:ext cx="2289175" cy="3168650"/>
          </a:xfrm>
        </p:spPr>
      </p:pic>
      <p:sp>
        <p:nvSpPr>
          <p:cNvPr id="18436" name="TextovéPole 5"/>
          <p:cNvSpPr txBox="1">
            <a:spLocks noChangeArrowheads="1"/>
          </p:cNvSpPr>
          <p:nvPr/>
        </p:nvSpPr>
        <p:spPr bwMode="auto">
          <a:xfrm>
            <a:off x="8172450" y="4005263"/>
            <a:ext cx="7921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obr. 8</a:t>
            </a:r>
          </a:p>
        </p:txBody>
      </p:sp>
      <p:pic>
        <p:nvPicPr>
          <p:cNvPr id="18437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4211638" y="3284538"/>
            <a:ext cx="1800225" cy="32956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8" name="TextovéPole 6"/>
          <p:cNvSpPr txBox="1">
            <a:spLocks noChangeArrowheads="1"/>
          </p:cNvSpPr>
          <p:nvPr/>
        </p:nvSpPr>
        <p:spPr bwMode="auto">
          <a:xfrm>
            <a:off x="6156325" y="5949950"/>
            <a:ext cx="1368425" cy="706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obr. 9</a:t>
            </a:r>
          </a:p>
          <a:p>
            <a:r>
              <a:rPr lang="cs-CZ" sz="2000">
                <a:latin typeface="Calibri" pitchFamily="34" charset="0"/>
              </a:rPr>
              <a:t>sádrovec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trojklonná</a:t>
            </a:r>
            <a:r>
              <a:rPr lang="cs-CZ" smtClean="0">
                <a:latin typeface="Arial" charset="0"/>
              </a:rPr>
              <a:t> </a:t>
            </a:r>
            <a:r>
              <a:rPr lang="cs-CZ" smtClean="0"/>
              <a:t>(triklinická)</a:t>
            </a:r>
          </a:p>
        </p:txBody>
      </p:sp>
      <p:sp>
        <p:nvSpPr>
          <p:cNvPr id="19458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mtClean="0"/>
              <a:t>3 osy</a:t>
            </a:r>
          </a:p>
          <a:p>
            <a:r>
              <a:rPr lang="cs-CZ" smtClean="0"/>
              <a:t>různě dlouhé</a:t>
            </a:r>
          </a:p>
          <a:p>
            <a:r>
              <a:rPr lang="cs-CZ" smtClean="0"/>
              <a:t>žádná kolmá</a:t>
            </a:r>
          </a:p>
          <a:p>
            <a:r>
              <a:rPr lang="cs-CZ" smtClean="0"/>
              <a:t>např. modrá </a:t>
            </a:r>
            <a:r>
              <a:rPr lang="cs-CZ" smtClean="0">
                <a:latin typeface="Arial" charset="0"/>
              </a:rPr>
              <a:t>s</a:t>
            </a:r>
            <a:r>
              <a:rPr lang="cs-CZ" smtClean="0"/>
              <a:t>kalice, plagioklasy</a:t>
            </a:r>
          </a:p>
          <a:p>
            <a:endParaRPr lang="cs-CZ" smtClean="0"/>
          </a:p>
        </p:txBody>
      </p:sp>
      <p:sp>
        <p:nvSpPr>
          <p:cNvPr id="19459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1946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435600" y="1196975"/>
            <a:ext cx="2700338" cy="3322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1" name="TextovéPole 5"/>
          <p:cNvSpPr txBox="1">
            <a:spLocks noChangeArrowheads="1"/>
          </p:cNvSpPr>
          <p:nvPr/>
        </p:nvSpPr>
        <p:spPr bwMode="auto">
          <a:xfrm>
            <a:off x="8135938" y="4149725"/>
            <a:ext cx="1008062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obr. 10</a:t>
            </a:r>
          </a:p>
        </p:txBody>
      </p:sp>
      <p:pic>
        <p:nvPicPr>
          <p:cNvPr id="19462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700338" y="3644900"/>
            <a:ext cx="3009900" cy="2663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TextovéPole 6"/>
          <p:cNvSpPr txBox="1">
            <a:spLocks noChangeArrowheads="1"/>
          </p:cNvSpPr>
          <p:nvPr/>
        </p:nvSpPr>
        <p:spPr bwMode="auto">
          <a:xfrm>
            <a:off x="5710238" y="5661025"/>
            <a:ext cx="203041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obr. 11</a:t>
            </a:r>
          </a:p>
          <a:p>
            <a:r>
              <a:rPr lang="cs-CZ" sz="2000">
                <a:latin typeface="Calibri" pitchFamily="34" charset="0"/>
              </a:rPr>
              <a:t>modrá skalice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šesterečná</a:t>
            </a:r>
            <a:r>
              <a:rPr lang="cs-CZ" smtClean="0"/>
              <a:t> (hexagonální)</a:t>
            </a:r>
          </a:p>
        </p:txBody>
      </p:sp>
      <p:sp>
        <p:nvSpPr>
          <p:cNvPr id="20482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mtClean="0"/>
              <a:t>4 osy</a:t>
            </a:r>
          </a:p>
          <a:p>
            <a:r>
              <a:rPr lang="cs-CZ" smtClean="0"/>
              <a:t>3 v jedné rovině</a:t>
            </a:r>
          </a:p>
          <a:p>
            <a:r>
              <a:rPr lang="cs-CZ" smtClean="0"/>
              <a:t>kolmé ke svislé</a:t>
            </a:r>
          </a:p>
          <a:p>
            <a:r>
              <a:rPr lang="cs-CZ" smtClean="0"/>
              <a:t>stejná délka těchto 3 os</a:t>
            </a:r>
          </a:p>
          <a:p>
            <a:r>
              <a:rPr lang="cs-CZ" smtClean="0"/>
              <a:t>např. grafit, rumělka, apatit, kalcit, siderit, dolomit</a:t>
            </a:r>
          </a:p>
          <a:p>
            <a:endParaRPr lang="cs-CZ" smtClean="0"/>
          </a:p>
        </p:txBody>
      </p:sp>
      <p:sp>
        <p:nvSpPr>
          <p:cNvPr id="20483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048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148263" y="1125538"/>
            <a:ext cx="2736850" cy="3346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5" name="TextovéPole 5"/>
          <p:cNvSpPr txBox="1">
            <a:spLocks noChangeArrowheads="1"/>
          </p:cNvSpPr>
          <p:nvPr/>
        </p:nvSpPr>
        <p:spPr bwMode="auto">
          <a:xfrm>
            <a:off x="8027988" y="4005263"/>
            <a:ext cx="936625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obr. 12</a:t>
            </a:r>
          </a:p>
        </p:txBody>
      </p:sp>
      <p:pic>
        <p:nvPicPr>
          <p:cNvPr id="20486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67163" y="3860800"/>
            <a:ext cx="2300287" cy="2709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7" name="TextovéPole 6"/>
          <p:cNvSpPr txBox="1">
            <a:spLocks noChangeArrowheads="1"/>
          </p:cNvSpPr>
          <p:nvPr/>
        </p:nvSpPr>
        <p:spPr bwMode="auto">
          <a:xfrm>
            <a:off x="6302375" y="5373688"/>
            <a:ext cx="1511300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obr. 13</a:t>
            </a:r>
          </a:p>
          <a:p>
            <a:r>
              <a:rPr lang="cs-CZ" sz="2000">
                <a:latin typeface="Calibri" pitchFamily="34" charset="0"/>
              </a:rPr>
              <a:t>apatit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smtClean="0"/>
              <a:t>klencová</a:t>
            </a:r>
            <a:r>
              <a:rPr lang="cs-CZ" smtClean="0"/>
              <a:t> (trigonální)</a:t>
            </a:r>
          </a:p>
        </p:txBody>
      </p:sp>
      <p:sp>
        <p:nvSpPr>
          <p:cNvPr id="21506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cs-CZ" smtClean="0"/>
              <a:t>stejný osní kříž jako šesterečná</a:t>
            </a:r>
          </a:p>
          <a:p>
            <a:r>
              <a:rPr lang="cs-CZ" smtClean="0"/>
              <a:t>poloosy a</a:t>
            </a:r>
            <a:r>
              <a:rPr lang="cs-CZ" baseline="-25000" smtClean="0"/>
              <a:t>1</a:t>
            </a:r>
            <a:r>
              <a:rPr lang="cs-CZ" smtClean="0"/>
              <a:t>, a</a:t>
            </a:r>
            <a:r>
              <a:rPr lang="cs-CZ" baseline="-25000" smtClean="0"/>
              <a:t>2</a:t>
            </a:r>
            <a:r>
              <a:rPr lang="cs-CZ" smtClean="0"/>
              <a:t>, a</a:t>
            </a:r>
            <a:r>
              <a:rPr lang="cs-CZ" baseline="-25000" smtClean="0"/>
              <a:t>3</a:t>
            </a:r>
            <a:r>
              <a:rPr lang="cs-CZ" smtClean="0"/>
              <a:t> svírají úhel 120°</a:t>
            </a:r>
          </a:p>
          <a:p>
            <a:r>
              <a:rPr lang="cs-CZ" smtClean="0"/>
              <a:t>ale jen 3 roviny souměrnosti</a:t>
            </a:r>
          </a:p>
          <a:p>
            <a:r>
              <a:rPr lang="cs-CZ" smtClean="0"/>
              <a:t>např. hematit, kalcit, korund, křemen, turmalí</a:t>
            </a:r>
            <a:r>
              <a:rPr lang="cs-CZ" smtClean="0">
                <a:latin typeface="Arial" charset="0"/>
              </a:rPr>
              <a:t>n</a:t>
            </a:r>
          </a:p>
        </p:txBody>
      </p:sp>
      <p:sp>
        <p:nvSpPr>
          <p:cNvPr id="21507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endParaRPr lang="cs-CZ" smtClean="0"/>
          </a:p>
        </p:txBody>
      </p:sp>
      <p:pic>
        <p:nvPicPr>
          <p:cNvPr id="2150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219700" y="1208088"/>
            <a:ext cx="2736850" cy="3348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9" name="TextovéPole 5"/>
          <p:cNvSpPr txBox="1">
            <a:spLocks noChangeArrowheads="1"/>
          </p:cNvSpPr>
          <p:nvPr/>
        </p:nvSpPr>
        <p:spPr bwMode="auto">
          <a:xfrm>
            <a:off x="7956550" y="4076700"/>
            <a:ext cx="1008063" cy="4000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obr. 14</a:t>
            </a:r>
          </a:p>
        </p:txBody>
      </p:sp>
      <p:pic>
        <p:nvPicPr>
          <p:cNvPr id="21510" name="Picture 3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95738" y="3500438"/>
            <a:ext cx="1885950" cy="28368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11" name="TextovéPole 6"/>
          <p:cNvSpPr txBox="1">
            <a:spLocks noChangeArrowheads="1"/>
          </p:cNvSpPr>
          <p:nvPr/>
        </p:nvSpPr>
        <p:spPr bwMode="auto">
          <a:xfrm>
            <a:off x="5881688" y="5589588"/>
            <a:ext cx="1643062" cy="708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2000">
                <a:latin typeface="Calibri" pitchFamily="34" charset="0"/>
              </a:rPr>
              <a:t>obr. 15</a:t>
            </a:r>
          </a:p>
          <a:p>
            <a:r>
              <a:rPr lang="cs-CZ" sz="2000">
                <a:latin typeface="Calibri" pitchFamily="34" charset="0"/>
              </a:rPr>
              <a:t>křemen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Nadpis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l"/>
            <a:r>
              <a:rPr lang="cs-CZ" sz="3200" b="1" smtClean="0"/>
              <a:t>zdroje: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>
          <a:xfrm>
            <a:off x="457200" y="1412875"/>
            <a:ext cx="8229600" cy="4713288"/>
          </a:xfrm>
        </p:spPr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100" dirty="0" smtClean="0"/>
              <a:t>obr. </a:t>
            </a:r>
            <a:r>
              <a:rPr lang="cs-CZ" sz="2100" dirty="0"/>
              <a:t>1: DESCOUENS, </a:t>
            </a:r>
            <a:r>
              <a:rPr lang="cs-CZ" sz="2100" dirty="0" err="1"/>
              <a:t>Didier</a:t>
            </a:r>
            <a:r>
              <a:rPr lang="cs-CZ" sz="2100" dirty="0"/>
              <a:t>. </a:t>
            </a:r>
            <a:r>
              <a:rPr lang="cs-CZ" sz="2100" i="1" dirty="0"/>
              <a:t>Wikipedia.cz</a:t>
            </a:r>
            <a:r>
              <a:rPr lang="cs-CZ" sz="2100" dirty="0"/>
              <a:t> [online]. [cit. </a:t>
            </a:r>
            <a:r>
              <a:rPr lang="cs-CZ" sz="2100" dirty="0" smtClean="0"/>
              <a:t>11.10.2012]. </a:t>
            </a:r>
            <a:r>
              <a:rPr lang="cs-CZ" sz="2100" dirty="0"/>
              <a:t>Dostupný na WWW: http://cs.wikipedia.org/wiki/Soubor:Quartz_oisan.jpg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100" dirty="0" smtClean="0"/>
              <a:t>obr. 2</a:t>
            </a:r>
            <a:r>
              <a:rPr lang="cs-CZ" sz="2100" dirty="0"/>
              <a:t>: AUTOR NEUVEDEN. </a:t>
            </a:r>
            <a:r>
              <a:rPr lang="cs-CZ" sz="2100" i="1" dirty="0"/>
              <a:t>web.natur.cuni.cz</a:t>
            </a:r>
            <a:r>
              <a:rPr lang="cs-CZ" sz="2100" dirty="0"/>
              <a:t> [online]. [cit. </a:t>
            </a:r>
            <a:r>
              <a:rPr lang="cs-CZ" sz="2100" dirty="0" smtClean="0"/>
              <a:t>11.10.2012]. </a:t>
            </a:r>
            <a:r>
              <a:rPr lang="cs-CZ" sz="2100" dirty="0"/>
              <a:t>Dostupný na WWW: http://web.natur.cuni.cz/ugmnz/mineral/mineral/gifv/s_kub.gif </a:t>
            </a:r>
            <a:endParaRPr lang="cs-CZ" sz="21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100" dirty="0" smtClean="0"/>
              <a:t>obr. </a:t>
            </a:r>
            <a:r>
              <a:rPr lang="cs-CZ" sz="2100" dirty="0"/>
              <a:t>3: AUTOR NEUVEDEN. </a:t>
            </a:r>
            <a:r>
              <a:rPr lang="cs-CZ" sz="2100" i="1" dirty="0"/>
              <a:t>web.natur.cuni.cz</a:t>
            </a:r>
            <a:r>
              <a:rPr lang="cs-CZ" sz="2100" dirty="0"/>
              <a:t> [online]. [cit. </a:t>
            </a:r>
            <a:r>
              <a:rPr lang="cs-CZ" sz="2100" dirty="0" smtClean="0"/>
              <a:t>11.10.2012]. </a:t>
            </a:r>
            <a:r>
              <a:rPr lang="cs-CZ" sz="2100" dirty="0"/>
              <a:t>Dostupný na WWW: http://web.natur.cuni.cz/ugmnz/mineral/mineral/gifv/halit_2.gif </a:t>
            </a:r>
            <a:endParaRPr lang="cs-CZ" sz="21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100" dirty="0" smtClean="0"/>
              <a:t>obr. </a:t>
            </a:r>
            <a:r>
              <a:rPr lang="cs-CZ" sz="2100" dirty="0"/>
              <a:t>4: AUTOR NEUVEDEN. </a:t>
            </a:r>
            <a:r>
              <a:rPr lang="cs-CZ" sz="2100" i="1" dirty="0"/>
              <a:t>web.natur.cuni.cz</a:t>
            </a:r>
            <a:r>
              <a:rPr lang="cs-CZ" sz="2100" dirty="0"/>
              <a:t> [online]. [cit. </a:t>
            </a:r>
            <a:r>
              <a:rPr lang="cs-CZ" sz="2100" dirty="0" smtClean="0"/>
              <a:t>11.10.2012]. </a:t>
            </a:r>
            <a:r>
              <a:rPr lang="cs-CZ" sz="2100" dirty="0"/>
              <a:t>Dostupný na WWW: http://web.natur.cuni.cz/ugmnz/mineral/mineral/gifv/s_tetrag.gif </a:t>
            </a:r>
            <a:endParaRPr lang="cs-CZ" sz="21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100" dirty="0" smtClean="0"/>
              <a:t>obr. </a:t>
            </a:r>
            <a:r>
              <a:rPr lang="cs-CZ" sz="2100" dirty="0"/>
              <a:t>5: AUTOR NEUVEDEN. </a:t>
            </a:r>
            <a:r>
              <a:rPr lang="cs-CZ" sz="2100" i="1" dirty="0"/>
              <a:t>web.natur.cuni.cz</a:t>
            </a:r>
            <a:r>
              <a:rPr lang="cs-CZ" sz="2100" dirty="0"/>
              <a:t> [online]. [cit. </a:t>
            </a:r>
            <a:r>
              <a:rPr lang="cs-CZ" sz="2100" dirty="0" smtClean="0"/>
              <a:t>11.10.2012]. </a:t>
            </a:r>
            <a:r>
              <a:rPr lang="cs-CZ" sz="2100" dirty="0"/>
              <a:t>Dostupný na WWW: http://</a:t>
            </a:r>
            <a:r>
              <a:rPr lang="cs-CZ" sz="2100" dirty="0" smtClean="0"/>
              <a:t>web.natur.cuni.cz/ugmnz/mineral/mineral/gifv/kasiterit_1.gif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100" dirty="0" smtClean="0"/>
              <a:t>obr. </a:t>
            </a:r>
            <a:r>
              <a:rPr lang="cs-CZ" sz="2100" dirty="0"/>
              <a:t>6: AUTOR NEUVEDEN. </a:t>
            </a:r>
            <a:r>
              <a:rPr lang="cs-CZ" sz="2100" i="1" dirty="0"/>
              <a:t>web.natur.cuni.cz</a:t>
            </a:r>
            <a:r>
              <a:rPr lang="cs-CZ" sz="2100" dirty="0"/>
              <a:t> [online]. [cit. </a:t>
            </a:r>
            <a:r>
              <a:rPr lang="cs-CZ" sz="2100" dirty="0" smtClean="0"/>
              <a:t>11.10.2012]. </a:t>
            </a:r>
            <a:r>
              <a:rPr lang="cs-CZ" sz="2100" dirty="0"/>
              <a:t>Dostupný na WWW: http://web.natur.cuni.cz/ugmnz/mineral/mineral/gifv/s_romb.gif </a:t>
            </a:r>
            <a:endParaRPr lang="cs-CZ" sz="21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100" dirty="0"/>
              <a:t> </a:t>
            </a:r>
            <a:r>
              <a:rPr lang="cs-CZ" sz="2100" dirty="0" smtClean="0"/>
              <a:t>obr. 7: AUTOR </a:t>
            </a:r>
            <a:r>
              <a:rPr lang="cs-CZ" sz="2100" dirty="0"/>
              <a:t>NEUVEDEN. </a:t>
            </a:r>
            <a:r>
              <a:rPr lang="cs-CZ" sz="2100" i="1" dirty="0"/>
              <a:t>web.natur.cuni.cz</a:t>
            </a:r>
            <a:r>
              <a:rPr lang="cs-CZ" sz="2100" dirty="0"/>
              <a:t> [online]. [cit. </a:t>
            </a:r>
            <a:r>
              <a:rPr lang="cs-CZ" sz="2100" dirty="0" smtClean="0"/>
              <a:t>11.10.2012]. </a:t>
            </a:r>
            <a:r>
              <a:rPr lang="cs-CZ" sz="2100" dirty="0"/>
              <a:t>Dostupný na WWW: http://web.natur.cuni.cz/ugmnz/mineral/mineral/gifv/sira_1.gif </a:t>
            </a:r>
            <a:endParaRPr lang="cs-CZ" sz="21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537"/>
          </a:xfrm>
        </p:spPr>
        <p:txBody>
          <a:bodyPr rtlCol="0">
            <a:normAutofit fontScale="90000"/>
          </a:bodyPr>
          <a:lstStyle/>
          <a:p>
            <a:pPr fontAlgn="auto">
              <a:spcAft>
                <a:spcPts val="0"/>
              </a:spcAft>
              <a:defRPr/>
            </a:pP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981075"/>
            <a:ext cx="8229600" cy="5616575"/>
          </a:xfrm>
        </p:spPr>
        <p:txBody>
          <a:bodyPr rtlCol="0">
            <a:normAutofit fontScale="85000" lnSpcReduction="10000"/>
          </a:bodyPr>
          <a:lstStyle/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100" dirty="0" smtClean="0"/>
              <a:t>obr. </a:t>
            </a:r>
            <a:r>
              <a:rPr lang="cs-CZ" sz="2100" dirty="0"/>
              <a:t>8: AUTOR NEUVEDEN. </a:t>
            </a:r>
            <a:r>
              <a:rPr lang="cs-CZ" sz="2100" i="1" dirty="0"/>
              <a:t>web.natur.cuni.cz</a:t>
            </a:r>
            <a:r>
              <a:rPr lang="cs-CZ" sz="2100" dirty="0"/>
              <a:t> [online]. [cit. </a:t>
            </a:r>
            <a:r>
              <a:rPr lang="cs-CZ" sz="2100" dirty="0" smtClean="0"/>
              <a:t>11.10.2012]. </a:t>
            </a:r>
            <a:r>
              <a:rPr lang="cs-CZ" sz="2100" dirty="0"/>
              <a:t>Dostupný na WWW: http://web.natur.cuni.cz/ugmnz/mineral/mineral/gifv/s_mon.gif </a:t>
            </a:r>
            <a:endParaRPr lang="cs-CZ" sz="21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100" dirty="0" smtClean="0"/>
              <a:t>obr. </a:t>
            </a:r>
            <a:r>
              <a:rPr lang="cs-CZ" sz="2100" dirty="0"/>
              <a:t>9: AUTOR NEUVEDEN. </a:t>
            </a:r>
            <a:r>
              <a:rPr lang="cs-CZ" sz="2100" i="1" dirty="0"/>
              <a:t>web.natur.cuni.cz</a:t>
            </a:r>
            <a:r>
              <a:rPr lang="cs-CZ" sz="2100" dirty="0"/>
              <a:t> [online]. [cit. </a:t>
            </a:r>
            <a:r>
              <a:rPr lang="cs-CZ" sz="2100" dirty="0" smtClean="0"/>
              <a:t>11.10.2012]. </a:t>
            </a:r>
            <a:r>
              <a:rPr lang="cs-CZ" sz="2100" dirty="0"/>
              <a:t>Dostupný na WWW: http://web.natur.cuni.cz/ugmnz/mineral/mineral/gifv/sadrovec_1.gif </a:t>
            </a:r>
            <a:endParaRPr lang="cs-CZ" sz="21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100" dirty="0" smtClean="0"/>
              <a:t>obr. </a:t>
            </a:r>
            <a:r>
              <a:rPr lang="cs-CZ" sz="2100" dirty="0"/>
              <a:t>10: AUTOR NEUVEDEN. </a:t>
            </a:r>
            <a:r>
              <a:rPr lang="cs-CZ" sz="2100" i="1" dirty="0"/>
              <a:t>web.natur.cuni.cz</a:t>
            </a:r>
            <a:r>
              <a:rPr lang="cs-CZ" sz="2100" dirty="0"/>
              <a:t> [online]. [cit. </a:t>
            </a:r>
            <a:r>
              <a:rPr lang="cs-CZ" sz="2100" dirty="0" smtClean="0"/>
              <a:t>11.10.2012]. </a:t>
            </a:r>
            <a:r>
              <a:rPr lang="cs-CZ" sz="2100" dirty="0"/>
              <a:t>Dostupný na WWW: http://web.natur.cuni.cz/ugmnz/mineral/mineral/gifv/s_trikl.gif </a:t>
            </a:r>
            <a:endParaRPr lang="cs-CZ" sz="21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100" dirty="0" smtClean="0"/>
              <a:t>obr. </a:t>
            </a:r>
            <a:r>
              <a:rPr lang="cs-CZ" sz="2100" dirty="0"/>
              <a:t>11: AUTOR NEUVEDEN. </a:t>
            </a:r>
            <a:r>
              <a:rPr lang="cs-CZ" sz="2100" i="1" dirty="0"/>
              <a:t>web.natur.cuni.cz</a:t>
            </a:r>
            <a:r>
              <a:rPr lang="cs-CZ" sz="2100" dirty="0"/>
              <a:t> [online]. [cit. </a:t>
            </a:r>
            <a:r>
              <a:rPr lang="cs-CZ" sz="2100" dirty="0" smtClean="0"/>
              <a:t>11.10.2012]. </a:t>
            </a:r>
            <a:r>
              <a:rPr lang="cs-CZ" sz="2100" dirty="0"/>
              <a:t>Dostupný na WWW: http://web.natur.cuni.cz/ugmnz/mineral/mineral/gifv/chalkantit_1.gif </a:t>
            </a:r>
            <a:endParaRPr lang="cs-CZ" sz="21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100" dirty="0" smtClean="0"/>
              <a:t> obr. </a:t>
            </a:r>
            <a:r>
              <a:rPr lang="cs-CZ" sz="2100" dirty="0"/>
              <a:t>12: AUTOR NEUVEDEN. </a:t>
            </a:r>
            <a:r>
              <a:rPr lang="cs-CZ" sz="2100" i="1" dirty="0"/>
              <a:t>web.natur.cuni.cz</a:t>
            </a:r>
            <a:r>
              <a:rPr lang="cs-CZ" sz="2100" dirty="0"/>
              <a:t> [online]. [cit. </a:t>
            </a:r>
            <a:r>
              <a:rPr lang="cs-CZ" sz="2100" dirty="0" smtClean="0"/>
              <a:t>11.10.2012]. </a:t>
            </a:r>
            <a:r>
              <a:rPr lang="cs-CZ" sz="2100" dirty="0"/>
              <a:t>Dostupný na WWW: http://</a:t>
            </a:r>
            <a:r>
              <a:rPr lang="cs-CZ" sz="2100" dirty="0" smtClean="0"/>
              <a:t>web.natur.cuni.cz/ugmnz/mineral/mineral/gifv/s_hextri.gif </a:t>
            </a:r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100" dirty="0" smtClean="0"/>
              <a:t>obr</a:t>
            </a:r>
            <a:r>
              <a:rPr lang="cs-CZ" sz="2100" dirty="0"/>
              <a:t>. 13:AUTOR NEUVEDEN. </a:t>
            </a:r>
            <a:r>
              <a:rPr lang="cs-CZ" sz="2100" i="1" dirty="0"/>
              <a:t>web.natur.cuni.cz</a:t>
            </a:r>
            <a:r>
              <a:rPr lang="cs-CZ" sz="2100" dirty="0"/>
              <a:t> [online]. [cit. </a:t>
            </a:r>
            <a:r>
              <a:rPr lang="cs-CZ" sz="2100" dirty="0" smtClean="0"/>
              <a:t>11.10.2012]. </a:t>
            </a:r>
            <a:r>
              <a:rPr lang="cs-CZ" sz="2100" dirty="0"/>
              <a:t>Dostupný na WWW: http://web.natur.cuni.cz/ugmnz/mineral/mineral/gifv/apatit_1.gif </a:t>
            </a:r>
            <a:endParaRPr lang="cs-CZ" sz="21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100" dirty="0" smtClean="0"/>
              <a:t>obr. </a:t>
            </a:r>
            <a:r>
              <a:rPr lang="cs-CZ" sz="2100" dirty="0"/>
              <a:t>14: AUTOR NEUVEDEN. </a:t>
            </a:r>
            <a:r>
              <a:rPr lang="cs-CZ" sz="2100" i="1" dirty="0"/>
              <a:t>web.natur.cuni.cz</a:t>
            </a:r>
            <a:r>
              <a:rPr lang="cs-CZ" sz="2100" dirty="0"/>
              <a:t> [online]. [cit. </a:t>
            </a:r>
            <a:r>
              <a:rPr lang="cs-CZ" sz="2100" dirty="0" smtClean="0"/>
              <a:t>11.10.2012]. </a:t>
            </a:r>
            <a:r>
              <a:rPr lang="cs-CZ" sz="2100" dirty="0"/>
              <a:t>Dostupný na WWW: http://web.natur.cuni.cz/ugmnz/mineral/mineral/gifv/apatit_1.gif </a:t>
            </a:r>
            <a:endParaRPr lang="cs-CZ" sz="2100" dirty="0" smtClean="0"/>
          </a:p>
          <a:p>
            <a:pPr fontAlgn="auto">
              <a:spcAft>
                <a:spcPts val="0"/>
              </a:spcAft>
              <a:buFont typeface="Arial" pitchFamily="34" charset="0"/>
              <a:buChar char="•"/>
              <a:defRPr/>
            </a:pPr>
            <a:r>
              <a:rPr lang="cs-CZ" sz="2100" dirty="0" smtClean="0"/>
              <a:t>obr. 15</a:t>
            </a:r>
            <a:r>
              <a:rPr lang="cs-CZ" sz="2100" dirty="0"/>
              <a:t>: AUTOR NEUVEDEN. </a:t>
            </a:r>
            <a:r>
              <a:rPr lang="cs-CZ" sz="2100" i="1" dirty="0"/>
              <a:t>web.natur.cuni.cz</a:t>
            </a:r>
            <a:r>
              <a:rPr lang="cs-CZ" sz="2100" dirty="0"/>
              <a:t> [online]. [cit. </a:t>
            </a:r>
            <a:r>
              <a:rPr lang="cs-CZ" sz="2100" dirty="0" smtClean="0"/>
              <a:t>11.10.2012]. </a:t>
            </a:r>
            <a:r>
              <a:rPr lang="cs-CZ" sz="2100" dirty="0"/>
              <a:t>Dostupný na WWW: http://web.natur.cuni.cz/ugmnz/mineral/mineral/gifv/kremen_1.gif </a:t>
            </a:r>
            <a:endParaRPr lang="cs-CZ" sz="2100" dirty="0" smtClean="0"/>
          </a:p>
          <a:p>
            <a:pPr marL="0" indent="0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Opulent</Template>
  <TotalTime>258</TotalTime>
  <Words>438</Words>
  <Application>Microsoft Office PowerPoint</Application>
  <PresentationFormat>On-screen Show (4:3)</PresentationFormat>
  <Paragraphs>107</Paragraphs>
  <Slides>11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3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5" baseType="lpstr">
      <vt:lpstr>Calibri</vt:lpstr>
      <vt:lpstr>Arial</vt:lpstr>
      <vt:lpstr>Times New Roman</vt:lpstr>
      <vt:lpstr>Motiv systému Office</vt:lpstr>
      <vt:lpstr>Snímek 1</vt:lpstr>
      <vt:lpstr>Krystalové soustavy</vt:lpstr>
      <vt:lpstr>krychlová (kubická)</vt:lpstr>
      <vt:lpstr>čtverečná (tetragonální)</vt:lpstr>
      <vt:lpstr>kosočtverečná (ortorombická)</vt:lpstr>
      <vt:lpstr>jednoklonná (monoklinická)</vt:lpstr>
      <vt:lpstr>trojklonná (triklinická)</vt:lpstr>
      <vt:lpstr>šesterečná (hexagonální)</vt:lpstr>
      <vt:lpstr>klencová (trigonální)</vt:lpstr>
      <vt:lpstr>zdroje:</vt:lpstr>
      <vt:lpstr>Snímek 11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Krystalové soustavy </dc:title>
  <dc:creator>nekdo</dc:creator>
  <cp:lastModifiedBy>DUM</cp:lastModifiedBy>
  <cp:revision>36</cp:revision>
  <dcterms:created xsi:type="dcterms:W3CDTF">2012-10-07T14:15:37Z</dcterms:created>
  <dcterms:modified xsi:type="dcterms:W3CDTF">2014-09-08T17:03:21Z</dcterms:modified>
</cp:coreProperties>
</file>