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5" r:id="rId10"/>
    <p:sldId id="266" r:id="rId11"/>
    <p:sldId id="267" r:id="rId12"/>
    <p:sldId id="270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458777"/>
              </p:ext>
            </p:extLst>
          </p:nvPr>
        </p:nvGraphicFramePr>
        <p:xfrm>
          <a:off x="539552" y="1691774"/>
          <a:ext cx="8064896" cy="501112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VY_32_INOVACE_267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Výklad učiva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Halogenidy. Uhličitany.</a:t>
                      </a:r>
                      <a:endParaRPr lang="cs-CZ" sz="1400" b="1" dirty="0"/>
                    </a:p>
                  </a:txBody>
                  <a:tcPr/>
                </a:tc>
              </a:tr>
              <a:tr h="823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 smtClean="0"/>
                    </a:p>
                    <a:p>
                      <a:r>
                        <a:rPr lang="cs-CZ" sz="1400" b="1" dirty="0" smtClean="0"/>
                        <a:t>Prezentace slouží k výkladu učiva – halogenidy a uhličitany. Žáci si osvojí nové poznatky o soli kamenné, fluoritu, kalcitu, sideritu a </a:t>
                      </a:r>
                      <a:r>
                        <a:rPr lang="cs-CZ" sz="1400" b="1" smtClean="0"/>
                        <a:t>dolomitu</a:t>
                      </a:r>
                      <a:r>
                        <a:rPr lang="cs-CZ" sz="1400" b="1" smtClean="0"/>
                        <a:t>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3. 11. 2012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9. 11. 2012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4018458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0000"/>
                </a:solidFill>
              </a:rPr>
              <a:t>Halogenidy</a:t>
            </a:r>
            <a:br>
              <a:rPr lang="cs-CZ" sz="5400" b="1" dirty="0" smtClean="0">
                <a:solidFill>
                  <a:srgbClr val="000000"/>
                </a:solidFill>
              </a:rPr>
            </a:br>
            <a:r>
              <a:rPr lang="cs-CZ" sz="5400" b="1" dirty="0" smtClean="0">
                <a:solidFill>
                  <a:srgbClr val="000000"/>
                </a:solidFill>
              </a:rPr>
              <a:t>a</a:t>
            </a:r>
            <a:br>
              <a:rPr lang="cs-CZ" sz="5400" b="1" dirty="0" smtClean="0">
                <a:solidFill>
                  <a:srgbClr val="000000"/>
                </a:solidFill>
              </a:rPr>
            </a:br>
            <a:r>
              <a:rPr lang="cs-CZ" sz="5400" b="1" dirty="0" smtClean="0">
                <a:solidFill>
                  <a:srgbClr val="000000"/>
                </a:solidFill>
              </a:rPr>
              <a:t>uhličitany</a:t>
            </a:r>
            <a:endParaRPr lang="cs-CZ" sz="5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Halogenidy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sloučeniny kovů s halogeny (chlór, bróm, fluór, jód)</a:t>
            </a:r>
          </a:p>
          <a:p>
            <a:r>
              <a:rPr lang="cs-CZ" sz="2800" dirty="0" smtClean="0"/>
              <a:t>vznik během geologického vývoje Země odparem mořské vody</a:t>
            </a:r>
          </a:p>
          <a:p>
            <a:r>
              <a:rPr lang="cs-CZ" sz="2800" dirty="0" smtClean="0"/>
              <a:t>slaná nebo hořká chuť</a:t>
            </a:r>
          </a:p>
          <a:p>
            <a:r>
              <a:rPr lang="cs-CZ" sz="2800" dirty="0" smtClean="0"/>
              <a:t>dobře rozpustné ve vodě</a:t>
            </a:r>
          </a:p>
          <a:p>
            <a:r>
              <a:rPr lang="cs-CZ" sz="2800" dirty="0" smtClean="0"/>
              <a:t>jejich roztoky velmi dobře vedou elektrický proud</a:t>
            </a:r>
          </a:p>
          <a:p>
            <a:r>
              <a:rPr lang="cs-CZ" sz="2800" dirty="0" smtClean="0"/>
              <a:t>relativně vysoká teplota tání</a:t>
            </a:r>
          </a:p>
          <a:p>
            <a:r>
              <a:rPr lang="cs-CZ" sz="2800" dirty="0" smtClean="0"/>
              <a:t>dokonalá štěpnost</a:t>
            </a:r>
          </a:p>
          <a:p>
            <a:r>
              <a:rPr lang="cs-CZ" sz="2800" dirty="0" smtClean="0"/>
              <a:t>halit, fluorit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b="1" u="sng" dirty="0"/>
              <a:t>sůl kamenná </a:t>
            </a:r>
            <a:r>
              <a:rPr lang="cs-CZ" sz="3100" b="1" dirty="0"/>
              <a:t>(halit) – </a:t>
            </a:r>
            <a:r>
              <a:rPr lang="cs-CZ" sz="3100" dirty="0" err="1"/>
              <a:t>NaCl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001419"/>
          </a:xfrm>
        </p:spPr>
        <p:txBody>
          <a:bodyPr>
            <a:normAutofit fontScale="92500" lnSpcReduction="10000"/>
          </a:bodyPr>
          <a:lstStyle/>
          <a:p>
            <a:r>
              <a:rPr lang="cs-CZ" sz="3000" dirty="0"/>
              <a:t>bezbarvá, příměsi: namodralá, růžová, až černá, skelný lesk, dokonalá štěpnost, rozpustná ve vodě, krychlová </a:t>
            </a:r>
            <a:r>
              <a:rPr lang="cs-CZ" sz="3000" dirty="0" smtClean="0"/>
              <a:t>soustava, tvrdost </a:t>
            </a:r>
            <a:r>
              <a:rPr lang="cs-CZ" sz="3000" dirty="0"/>
              <a:t>2, </a:t>
            </a:r>
            <a:r>
              <a:rPr lang="cs-CZ" sz="3000" dirty="0" smtClean="0"/>
              <a:t>hustota</a:t>
            </a:r>
            <a:r>
              <a:rPr lang="cs-CZ" sz="3000" dirty="0"/>
              <a:t> </a:t>
            </a:r>
            <a:r>
              <a:rPr lang="cs-CZ" sz="3000" dirty="0" smtClean="0"/>
              <a:t>2,2 </a:t>
            </a:r>
            <a:r>
              <a:rPr lang="cs-CZ" sz="3000" dirty="0"/>
              <a:t>g/cm</a:t>
            </a:r>
            <a:r>
              <a:rPr lang="cs-CZ" sz="3000" baseline="30000" dirty="0"/>
              <a:t>3</a:t>
            </a:r>
            <a:endParaRPr lang="cs-CZ" sz="3000" dirty="0"/>
          </a:p>
          <a:p>
            <a:r>
              <a:rPr lang="cs-CZ" sz="3000" dirty="0"/>
              <a:t>naleziště: Polsko, Slovensko, Rakousko</a:t>
            </a:r>
          </a:p>
          <a:p>
            <a:r>
              <a:rPr lang="cs-CZ" sz="3000" dirty="0"/>
              <a:t>využití: potravinářství, </a:t>
            </a:r>
            <a:r>
              <a:rPr lang="cs-CZ" sz="3000" dirty="0" err="1"/>
              <a:t>chem</a:t>
            </a:r>
            <a:r>
              <a:rPr lang="cs-CZ" sz="3000" dirty="0"/>
              <a:t>. průmysl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038600" cy="507342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1</a:t>
            </a:r>
            <a:endParaRPr lang="cs-CZ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4344482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b="1" u="sng" dirty="0"/>
              <a:t>fluorit </a:t>
            </a:r>
            <a:r>
              <a:rPr lang="cs-CZ" sz="3100" b="1" dirty="0"/>
              <a:t>(kazivec)</a:t>
            </a:r>
            <a:r>
              <a:rPr lang="cs-CZ" sz="3100" dirty="0"/>
              <a:t> – CaF</a:t>
            </a:r>
            <a:r>
              <a:rPr lang="cs-CZ" sz="3100" baseline="-25000" dirty="0"/>
              <a:t>2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145435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barva </a:t>
            </a:r>
            <a:r>
              <a:rPr lang="cs-CZ" dirty="0"/>
              <a:t>proměnlivá, nažloutlá, zelená, fialová, skelný lesk, dokonalá štěpnost, t 4, </a:t>
            </a:r>
            <a:r>
              <a:rPr lang="cs-CZ" dirty="0">
                <a:sym typeface="Symbol"/>
              </a:rPr>
              <a:t></a:t>
            </a:r>
            <a:r>
              <a:rPr lang="cs-CZ" dirty="0"/>
              <a:t> = 3,2 g/cm</a:t>
            </a:r>
            <a:r>
              <a:rPr lang="cs-CZ" baseline="30000" dirty="0"/>
              <a:t>3</a:t>
            </a:r>
            <a:r>
              <a:rPr lang="cs-CZ" dirty="0"/>
              <a:t>, krychlová s.</a:t>
            </a:r>
          </a:p>
          <a:p>
            <a:r>
              <a:rPr lang="cs-CZ" dirty="0"/>
              <a:t>naleziště: často společně s cínovcem, Teplicko, Kadaň, Harrachov, Železné hory</a:t>
            </a:r>
          </a:p>
          <a:p>
            <a:r>
              <a:rPr lang="cs-CZ" dirty="0"/>
              <a:t>Anglie, Mexiko, Čína, USA, Německo, Rusko</a:t>
            </a:r>
          </a:p>
          <a:p>
            <a:r>
              <a:rPr lang="cs-CZ" dirty="0"/>
              <a:t>využití: snižuje teplotu tání některých kovů </a:t>
            </a:r>
            <a:r>
              <a:rPr lang="cs-CZ" dirty="0">
                <a:sym typeface="Symbol"/>
              </a:rPr>
              <a:t></a:t>
            </a:r>
            <a:r>
              <a:rPr lang="cs-CZ" dirty="0"/>
              <a:t> hutnictví, sklářství, optika, výroba plastů, </a:t>
            </a:r>
            <a:r>
              <a:rPr lang="cs-CZ" dirty="0" err="1"/>
              <a:t>kys</a:t>
            </a:r>
            <a:r>
              <a:rPr lang="cs-CZ" dirty="0"/>
              <a:t>. chlorovodíkové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521744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obr. 2</a:t>
            </a:r>
            <a:endParaRPr lang="cs-CZ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340613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Uhličitany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soli kyseliny uhličité</a:t>
            </a:r>
          </a:p>
          <a:p>
            <a:r>
              <a:rPr lang="cs-CZ" sz="2800" dirty="0" smtClean="0"/>
              <a:t>vznik krystalizací z chladných i horkých roztoků</a:t>
            </a:r>
          </a:p>
          <a:p>
            <a:r>
              <a:rPr lang="cs-CZ" sz="2800" dirty="0" smtClean="0"/>
              <a:t>nekovový vzhled</a:t>
            </a:r>
          </a:p>
          <a:p>
            <a:r>
              <a:rPr lang="cs-CZ" sz="2800" dirty="0" smtClean="0"/>
              <a:t>převážně světlé barvy</a:t>
            </a:r>
          </a:p>
          <a:p>
            <a:r>
              <a:rPr lang="cs-CZ" sz="2800" dirty="0" smtClean="0"/>
              <a:t>při reakci s </a:t>
            </a:r>
            <a:r>
              <a:rPr lang="cs-CZ" sz="2800" dirty="0" err="1" smtClean="0"/>
              <a:t>HCl</a:t>
            </a:r>
            <a:r>
              <a:rPr lang="cs-CZ" sz="2800" dirty="0" smtClean="0"/>
              <a:t> se uvolňuje CO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</a:t>
            </a:r>
            <a:r>
              <a:rPr lang="cs-CZ" sz="2800" dirty="0" smtClean="0">
                <a:sym typeface="Symbol"/>
              </a:rPr>
              <a:t> šumí</a:t>
            </a:r>
          </a:p>
          <a:p>
            <a:r>
              <a:rPr lang="cs-CZ" sz="2800" dirty="0" smtClean="0">
                <a:sym typeface="Symbol"/>
              </a:rPr>
              <a:t>kalcit, siderit, aragonit, magnezit, azurit, malachit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b="1" u="sng" dirty="0"/>
              <a:t>kalcit </a:t>
            </a:r>
            <a:r>
              <a:rPr lang="cs-CZ" sz="3100" dirty="0"/>
              <a:t>– CaCo</a:t>
            </a:r>
            <a:r>
              <a:rPr lang="cs-CZ" sz="3100" baseline="-25000" dirty="0"/>
              <a:t>3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4038600" cy="532859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bílý i čirý, skelný lesk, dokonalá štěpnost, klencová s., t = 3</a:t>
            </a:r>
            <a:r>
              <a:rPr lang="cs-CZ" dirty="0" smtClean="0"/>
              <a:t>, </a:t>
            </a:r>
            <a:r>
              <a:rPr lang="cs-CZ" dirty="0">
                <a:sym typeface="Symbol"/>
              </a:rPr>
              <a:t></a:t>
            </a:r>
            <a:r>
              <a:rPr lang="cs-CZ" dirty="0"/>
              <a:t> = 2,6 – 2,8 g/cm</a:t>
            </a:r>
            <a:r>
              <a:rPr lang="cs-CZ" baseline="30000" dirty="0"/>
              <a:t>3</a:t>
            </a:r>
            <a:r>
              <a:rPr lang="cs-CZ" dirty="0"/>
              <a:t>, s </a:t>
            </a:r>
            <a:r>
              <a:rPr lang="cs-CZ" dirty="0" err="1"/>
              <a:t>HCl</a:t>
            </a:r>
            <a:r>
              <a:rPr lang="cs-CZ" dirty="0"/>
              <a:t> šumí</a:t>
            </a:r>
          </a:p>
          <a:p>
            <a:r>
              <a:rPr lang="cs-CZ" dirty="0"/>
              <a:t>je součástí vápence </a:t>
            </a:r>
            <a:r>
              <a:rPr lang="cs-CZ" dirty="0">
                <a:sym typeface="Symbol"/>
              </a:rPr>
              <a:t></a:t>
            </a:r>
            <a:r>
              <a:rPr lang="cs-CZ" dirty="0"/>
              <a:t> krápníky</a:t>
            </a:r>
          </a:p>
          <a:p>
            <a:r>
              <a:rPr lang="cs-CZ" dirty="0"/>
              <a:t>výskyt : jeskyně Moravského krasu</a:t>
            </a:r>
          </a:p>
          <a:p>
            <a:r>
              <a:rPr lang="cs-CZ" dirty="0"/>
              <a:t>využití: optika, stavebnictví, hutnictví, obkladový materiál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50014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3 </a:t>
            </a:r>
            <a:endParaRPr lang="cs-CZ" sz="20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4"/>
            <a:ext cx="3924737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/>
              <a:t>siderit</a:t>
            </a:r>
            <a:r>
              <a:rPr lang="cs-CZ" sz="2800" b="1" dirty="0"/>
              <a:t> ( ocelek)</a:t>
            </a:r>
            <a:r>
              <a:rPr lang="cs-CZ" sz="2800" dirty="0"/>
              <a:t> - FeCO</a:t>
            </a:r>
            <a:r>
              <a:rPr lang="cs-CZ" sz="2800" baseline="-25000" dirty="0"/>
              <a:t>3</a:t>
            </a:r>
            <a:endParaRPr lang="cs-CZ" sz="2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7544" y="1196752"/>
            <a:ext cx="4038600" cy="4886003"/>
          </a:xfrm>
        </p:spPr>
        <p:txBody>
          <a:bodyPr/>
          <a:lstStyle/>
          <a:p>
            <a:r>
              <a:rPr lang="cs-CZ" dirty="0"/>
              <a:t>žlutohnědý až červenohnědý, velmi dobrá štěpnost, klencová s., </a:t>
            </a:r>
            <a:r>
              <a:rPr lang="cs-CZ" dirty="0" smtClean="0"/>
              <a:t>t </a:t>
            </a:r>
            <a:r>
              <a:rPr lang="cs-CZ" dirty="0"/>
              <a:t>= 3,5 - 4,5, </a:t>
            </a:r>
            <a:r>
              <a:rPr lang="cs-CZ" dirty="0">
                <a:sym typeface="Symbol"/>
              </a:rPr>
              <a:t></a:t>
            </a:r>
            <a:r>
              <a:rPr lang="cs-CZ" dirty="0"/>
              <a:t> = 3,8 g/cm</a:t>
            </a:r>
            <a:r>
              <a:rPr lang="cs-CZ" baseline="30000" dirty="0"/>
              <a:t>3</a:t>
            </a:r>
            <a:endParaRPr lang="cs-CZ" dirty="0"/>
          </a:p>
          <a:p>
            <a:r>
              <a:rPr lang="cs-CZ" dirty="0"/>
              <a:t>výskyt: Příbramsko</a:t>
            </a:r>
          </a:p>
          <a:p>
            <a:r>
              <a:rPr lang="cs-CZ" dirty="0"/>
              <a:t>využití: železná ruda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4</a:t>
            </a:r>
            <a:endParaRPr lang="cs-CZ" sz="20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888432" cy="3914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648072"/>
          </a:xfrm>
        </p:spPr>
        <p:txBody>
          <a:bodyPr>
            <a:normAutofit fontScale="90000"/>
          </a:bodyPr>
          <a:lstStyle/>
          <a:p>
            <a:pPr algn="l"/>
            <a:r>
              <a:rPr lang="cs-CZ" sz="3100" b="1" u="sng" dirty="0"/>
              <a:t>aragonit</a:t>
            </a:r>
            <a:r>
              <a:rPr lang="cs-CZ" sz="3100" dirty="0"/>
              <a:t> – CaCO</a:t>
            </a:r>
            <a:r>
              <a:rPr lang="cs-CZ" sz="3100" baseline="-25000" dirty="0"/>
              <a:t>3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stejné vlastnosti jako kalcit, ale </a:t>
            </a:r>
            <a:r>
              <a:rPr lang="cs-CZ" dirty="0"/>
              <a:t>kosočtverečná </a:t>
            </a:r>
            <a:r>
              <a:rPr lang="cs-CZ" dirty="0" smtClean="0"/>
              <a:t>soustava, </a:t>
            </a:r>
            <a:r>
              <a:rPr lang="cs-CZ" dirty="0" smtClean="0">
                <a:sym typeface="Symbol"/>
              </a:rPr>
              <a:t> </a:t>
            </a:r>
            <a:r>
              <a:rPr lang="cs-CZ" dirty="0" smtClean="0"/>
              <a:t>bílé </a:t>
            </a:r>
            <a:r>
              <a:rPr lang="cs-CZ" dirty="0"/>
              <a:t>jehličky</a:t>
            </a:r>
          </a:p>
          <a:p>
            <a:r>
              <a:rPr lang="cs-CZ" dirty="0"/>
              <a:t>výskyt: Zbrašovské jeskyně u Hranic na Moravě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obr. 5</a:t>
            </a:r>
            <a:endParaRPr lang="cs-CZ" sz="2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3042"/>
          <a:stretch/>
        </p:blipFill>
        <p:spPr bwMode="auto">
          <a:xfrm>
            <a:off x="4788024" y="1052736"/>
            <a:ext cx="3960440" cy="414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92088"/>
          </a:xfrm>
        </p:spPr>
        <p:txBody>
          <a:bodyPr>
            <a:normAutofit fontScale="90000"/>
          </a:bodyPr>
          <a:lstStyle/>
          <a:p>
            <a:pPr algn="l"/>
            <a:r>
              <a:rPr lang="cs-CZ" sz="3100" b="1" u="sng" dirty="0"/>
              <a:t>magnezit</a:t>
            </a:r>
            <a:r>
              <a:rPr lang="cs-CZ" sz="3100" dirty="0"/>
              <a:t> - MgCO</a:t>
            </a:r>
            <a:r>
              <a:rPr lang="cs-CZ" sz="3100" baseline="-25000" dirty="0"/>
              <a:t>3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šedomodrá barva, dokonalá štěpnost, klencová soustava, t =   4 - 4,5, </a:t>
            </a:r>
            <a:r>
              <a:rPr lang="cs-CZ" dirty="0">
                <a:sym typeface="Symbol"/>
              </a:rPr>
              <a:t></a:t>
            </a:r>
            <a:r>
              <a:rPr lang="cs-CZ" dirty="0"/>
              <a:t> = </a:t>
            </a:r>
            <a:r>
              <a:rPr lang="cs-CZ" dirty="0" smtClean="0"/>
              <a:t>3 </a:t>
            </a:r>
            <a:r>
              <a:rPr lang="cs-CZ" dirty="0"/>
              <a:t>g/cm</a:t>
            </a:r>
            <a:r>
              <a:rPr lang="cs-CZ" baseline="30000" dirty="0"/>
              <a:t>3</a:t>
            </a:r>
            <a:endParaRPr lang="cs-CZ" dirty="0"/>
          </a:p>
          <a:p>
            <a:r>
              <a:rPr lang="cs-CZ" dirty="0" smtClean="0"/>
              <a:t>využití</a:t>
            </a:r>
            <a:r>
              <a:rPr lang="cs-CZ" dirty="0"/>
              <a:t>: šamot – žáruvzdorný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obr. 6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40768"/>
            <a:ext cx="4297660" cy="3774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360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648072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001419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azurit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7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5001419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malachit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8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816424" cy="2690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43002"/>
            <a:ext cx="3461370" cy="355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7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otázky a úkoly: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Co jsou to halogenidy?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Vyjmenuj je a charakterizuj.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Co jsou to uhličitany?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Podle které reakce poznáš, že se jedná o uhličitan?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Z kterých nerostů jsou jeskynní krápníky?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Který uhličitan je důležitou železnou rudou?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Který nerost se používá na vyzdívku vysokých pecí? </a:t>
            </a:r>
          </a:p>
          <a:p>
            <a:pPr marL="514350" indent="-514350">
              <a:buFont typeface="+mj-lt"/>
              <a:buAutoNum type="arabicParenR"/>
            </a:pPr>
            <a:endParaRPr lang="cs-CZ" sz="2800" dirty="0" smtClean="0"/>
          </a:p>
          <a:p>
            <a:pPr marL="514350" indent="-514350">
              <a:buFont typeface="+mj-lt"/>
              <a:buAutoNum type="arabicParenR"/>
            </a:pPr>
            <a:endParaRPr lang="cs-CZ" sz="2800" dirty="0" smtClean="0"/>
          </a:p>
          <a:p>
            <a:pPr marL="514350" indent="-514350">
              <a:buFont typeface="+mj-lt"/>
              <a:buAutoNum type="arabicParenR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0360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zdroje: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Autofit/>
          </a:bodyPr>
          <a:lstStyle/>
          <a:p>
            <a:r>
              <a:rPr lang="cs-CZ" sz="1800" dirty="0" smtClean="0"/>
              <a:t>obr. </a:t>
            </a:r>
            <a:r>
              <a:rPr lang="cs-CZ" sz="1800" dirty="0"/>
              <a:t>1: SPIRITIA, </a:t>
            </a:r>
            <a:r>
              <a:rPr lang="cs-CZ" sz="1800" dirty="0" err="1"/>
              <a:t>Vassia</a:t>
            </a:r>
            <a:r>
              <a:rPr lang="cs-CZ" sz="1800" dirty="0"/>
              <a:t> </a:t>
            </a:r>
            <a:r>
              <a:rPr lang="cs-CZ" sz="1800" dirty="0" err="1"/>
              <a:t>Atanassova</a:t>
            </a:r>
            <a:r>
              <a:rPr lang="cs-CZ" sz="1800" dirty="0"/>
              <a:t>. </a:t>
            </a:r>
            <a:r>
              <a:rPr lang="cs-CZ" sz="1800" i="1" dirty="0"/>
              <a:t>commons.wikimedia.org</a:t>
            </a:r>
            <a:r>
              <a:rPr lang="cs-CZ" sz="1800" dirty="0"/>
              <a:t> [online]. [cit. </a:t>
            </a:r>
            <a:r>
              <a:rPr lang="cs-CZ" sz="1800" dirty="0" smtClean="0"/>
              <a:t>3.11.2012]. </a:t>
            </a:r>
            <a:r>
              <a:rPr lang="cs-CZ" sz="1800" dirty="0"/>
              <a:t>Dostupný na WWW: http://commons.wikimedia.org/wiki/File:Earth-and-Man--</a:t>
            </a:r>
            <a:r>
              <a:rPr lang="cs-CZ" sz="1800" dirty="0" smtClean="0"/>
              <a:t>Halite.jpg</a:t>
            </a:r>
          </a:p>
          <a:p>
            <a:r>
              <a:rPr lang="cs-CZ" sz="1800" dirty="0" smtClean="0"/>
              <a:t>obr. 2: </a:t>
            </a:r>
            <a:r>
              <a:rPr lang="cs-CZ" sz="1800" dirty="0"/>
              <a:t>LAVINSKY, Rob. </a:t>
            </a:r>
            <a:r>
              <a:rPr lang="cs-CZ" sz="1800" i="1" dirty="0"/>
              <a:t>commons.wikimedia.org</a:t>
            </a:r>
            <a:r>
              <a:rPr lang="cs-CZ" sz="1800" dirty="0"/>
              <a:t> [online]. [cit. </a:t>
            </a:r>
            <a:r>
              <a:rPr lang="cs-CZ" sz="1800" dirty="0" smtClean="0"/>
              <a:t>3.11.2012</a:t>
            </a:r>
            <a:r>
              <a:rPr lang="cs-CZ" sz="1800" dirty="0"/>
              <a:t>]. Dostupný na WWW: http://commons.wikimedia.org/wiki/File:Fluorite-Feldspar-Group-122788.jpg </a:t>
            </a:r>
          </a:p>
          <a:p>
            <a:r>
              <a:rPr lang="cs-CZ" sz="1800" dirty="0" smtClean="0"/>
              <a:t>obr. 3</a:t>
            </a:r>
            <a:r>
              <a:rPr lang="cs-CZ" sz="1800" dirty="0"/>
              <a:t>: KARELJ. </a:t>
            </a:r>
            <a:r>
              <a:rPr lang="cs-CZ" sz="1800" i="1" dirty="0"/>
              <a:t>Wikipedia.cz</a:t>
            </a:r>
            <a:r>
              <a:rPr lang="cs-CZ" sz="1800" dirty="0"/>
              <a:t> [online]. [cit. </a:t>
            </a:r>
            <a:r>
              <a:rPr lang="cs-CZ" sz="1800" dirty="0" smtClean="0"/>
              <a:t>3.11.2012]. </a:t>
            </a:r>
            <a:r>
              <a:rPr lang="cs-CZ" sz="1800" dirty="0"/>
              <a:t>Dostupný na WWW: http://cs.wikipedia.org/wiki/Soubor:Calcit_2.jpg </a:t>
            </a:r>
            <a:endParaRPr lang="cs-CZ" sz="1800" dirty="0" smtClean="0"/>
          </a:p>
          <a:p>
            <a:r>
              <a:rPr lang="cs-CZ" sz="1800" dirty="0" smtClean="0"/>
              <a:t>obr. 4</a:t>
            </a:r>
            <a:r>
              <a:rPr lang="cs-CZ" sz="1800" dirty="0"/>
              <a:t>: DESCOUENS, </a:t>
            </a:r>
            <a:r>
              <a:rPr lang="cs-CZ" sz="1800" dirty="0" err="1"/>
              <a:t>Didier</a:t>
            </a:r>
            <a:r>
              <a:rPr lang="cs-CZ" sz="1800" dirty="0"/>
              <a:t>. </a:t>
            </a:r>
            <a:r>
              <a:rPr lang="cs-CZ" sz="1800" i="1" dirty="0"/>
              <a:t>Wikipedia.cz</a:t>
            </a:r>
            <a:r>
              <a:rPr lang="cs-CZ" sz="1800" dirty="0"/>
              <a:t> [online]. [cit. </a:t>
            </a:r>
            <a:r>
              <a:rPr lang="cs-CZ" sz="1800" dirty="0" smtClean="0"/>
              <a:t>3.11.2012]. </a:t>
            </a:r>
            <a:r>
              <a:rPr lang="cs-CZ" sz="1800" dirty="0"/>
              <a:t>Dostupný na WWW: http://cs.wikipedia.org/wiki/Soubor:SideriteBresil2.jpg </a:t>
            </a:r>
            <a:endParaRPr lang="cs-CZ" sz="1800" dirty="0" smtClean="0"/>
          </a:p>
          <a:p>
            <a:r>
              <a:rPr lang="cs-CZ" sz="1800" dirty="0" smtClean="0"/>
              <a:t>obr. 5</a:t>
            </a:r>
            <a:r>
              <a:rPr lang="cs-CZ" sz="1800" dirty="0"/>
              <a:t>: KARELJ. </a:t>
            </a:r>
            <a:r>
              <a:rPr lang="cs-CZ" sz="1800" i="1" dirty="0"/>
              <a:t>Wikipedia.cz</a:t>
            </a:r>
            <a:r>
              <a:rPr lang="cs-CZ" sz="1800" dirty="0"/>
              <a:t> [online]. [cit. </a:t>
            </a:r>
            <a:r>
              <a:rPr lang="cs-CZ" sz="1800" dirty="0" smtClean="0"/>
              <a:t>3.11.2012]. </a:t>
            </a:r>
            <a:r>
              <a:rPr lang="cs-CZ" sz="1800" dirty="0"/>
              <a:t>Dostupný na WWW: http://cs.wikipedia.org/wiki/Soubor:Aragonit_1.jpg </a:t>
            </a:r>
            <a:endParaRPr lang="cs-CZ" sz="1800" dirty="0" smtClean="0"/>
          </a:p>
          <a:p>
            <a:r>
              <a:rPr lang="cs-CZ" sz="1800" dirty="0" smtClean="0"/>
              <a:t>obr. 6</a:t>
            </a:r>
            <a:r>
              <a:rPr lang="cs-CZ" sz="1800" dirty="0"/>
              <a:t>: LAVINSKY, Rob. </a:t>
            </a:r>
            <a:r>
              <a:rPr lang="cs-CZ" sz="1800" i="1" dirty="0"/>
              <a:t>commons.wikimedia.org</a:t>
            </a:r>
            <a:r>
              <a:rPr lang="cs-CZ" sz="1800" dirty="0"/>
              <a:t> [online]. [cit. </a:t>
            </a:r>
            <a:r>
              <a:rPr lang="cs-CZ" sz="1800" dirty="0" smtClean="0"/>
              <a:t>3.11.2012]. </a:t>
            </a:r>
            <a:r>
              <a:rPr lang="cs-CZ" sz="1800" dirty="0"/>
              <a:t>Dostupný na WWW: http://commons.wikimedia.org/wiki/File:Magnesite-119128.jpg </a:t>
            </a:r>
            <a:endParaRPr lang="cs-CZ" sz="1800" dirty="0" smtClean="0"/>
          </a:p>
          <a:p>
            <a:r>
              <a:rPr lang="cs-CZ" sz="1800" dirty="0" smtClean="0"/>
              <a:t>obr. 7</a:t>
            </a:r>
            <a:r>
              <a:rPr lang="cs-CZ" sz="1800" dirty="0"/>
              <a:t>: KARELJ. </a:t>
            </a:r>
            <a:r>
              <a:rPr lang="cs-CZ" sz="1800" i="1" dirty="0"/>
              <a:t>Wikipedia.cz</a:t>
            </a:r>
            <a:r>
              <a:rPr lang="cs-CZ" sz="1800" dirty="0"/>
              <a:t> [online]. [cit. </a:t>
            </a:r>
            <a:r>
              <a:rPr lang="cs-CZ" sz="1800" dirty="0" smtClean="0"/>
              <a:t>3.11.2012]. </a:t>
            </a:r>
            <a:r>
              <a:rPr lang="cs-CZ" sz="1800" dirty="0"/>
              <a:t>Dostupný na WWW: http://cs.wikipedia.org/wiki/Soubor:Azurit_5.jpg </a:t>
            </a:r>
            <a:endParaRPr lang="cs-CZ" sz="1800" dirty="0" smtClean="0"/>
          </a:p>
          <a:p>
            <a:r>
              <a:rPr lang="cs-CZ" sz="1800" dirty="0" smtClean="0"/>
              <a:t>obr. 8</a:t>
            </a:r>
            <a:r>
              <a:rPr lang="cs-CZ" sz="1800" dirty="0"/>
              <a:t>: LAVINSKY, Rob. </a:t>
            </a:r>
            <a:r>
              <a:rPr lang="cs-CZ" sz="1800" i="1" dirty="0"/>
              <a:t>commons.wikimedia.org</a:t>
            </a:r>
            <a:r>
              <a:rPr lang="cs-CZ" sz="1800" dirty="0"/>
              <a:t> [online]. [cit. </a:t>
            </a:r>
            <a:r>
              <a:rPr lang="cs-CZ" sz="1800" dirty="0" smtClean="0"/>
              <a:t>3.11.2012]. </a:t>
            </a:r>
            <a:r>
              <a:rPr lang="cs-CZ" sz="1800" dirty="0"/>
              <a:t>Dostupný na WWW: http://commons.wikimedia.org/wiki/File:Aragonite-Malachite-186440.jpg</a:t>
            </a:r>
          </a:p>
        </p:txBody>
      </p:sp>
    </p:spTree>
    <p:extLst>
      <p:ext uri="{BB962C8B-B14F-4D97-AF65-F5344CB8AC3E}">
        <p14:creationId xmlns:p14="http://schemas.microsoft.com/office/powerpoint/2010/main" val="213567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670</Words>
  <Application>Microsoft Office PowerPoint</Application>
  <PresentationFormat>Předvádění na obrazovce (4:3)</PresentationFormat>
  <Paragraphs>188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Halogenidy a uhličitany</vt:lpstr>
      <vt:lpstr>Halogenidy</vt:lpstr>
      <vt:lpstr>sůl kamenná (halit) – NaCl </vt:lpstr>
      <vt:lpstr>fluorit (kazivec) – CaF2 </vt:lpstr>
      <vt:lpstr>Uhličitany</vt:lpstr>
      <vt:lpstr>kalcit – CaCo3 </vt:lpstr>
      <vt:lpstr>siderit ( ocelek) - FeCO3</vt:lpstr>
      <vt:lpstr>aragonit – CaCO3 </vt:lpstr>
      <vt:lpstr>magnezit - MgCO3 </vt:lpstr>
      <vt:lpstr>Prezentace aplikace PowerPoint</vt:lpstr>
      <vt:lpstr>otázky a úkoly: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nekdo</cp:lastModifiedBy>
  <cp:revision>27</cp:revision>
  <dcterms:created xsi:type="dcterms:W3CDTF">2012-10-04T17:02:39Z</dcterms:created>
  <dcterms:modified xsi:type="dcterms:W3CDTF">2013-03-16T14:31:55Z</dcterms:modified>
</cp:coreProperties>
</file>