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4" r:id="rId17"/>
    <p:sldId id="275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C3131-F639-4792-8DF9-DC63B0F7DB0B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A5647-930C-4837-94C3-8DD5EA1F66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923B2-4155-44A6-A54A-E84DD0795E77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73EC84-5A37-4DF9-B0FE-2796C1AD92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FA03A-F079-449C-864E-5511B1E27F81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4A00F-1028-43DF-BA29-2996266BBD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EED99E-09B7-44D9-960E-956AE0C6CCB2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27050-CA38-4202-90B5-402CA84AE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AE411-F3C0-4BF0-BFD0-3AF5838705E7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C6E13-AA46-44C3-931B-69D02E2606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8E6BE2-BB47-446C-9F70-8971B89F914F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1087D1-201C-4D39-B73F-B72F9E5B7F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850F6C-C534-4366-8AF1-A44215F4EF1B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C73C1-80C2-4DA8-BCA0-2E0CBBF18D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0ECD1-4F04-4763-98BB-F66B0A4FB8CC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B746E-1533-4602-9604-040C272C50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FB8487-75EE-4195-B763-7EDB0DE9424A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C9876-2E87-4D4C-821F-EED2864B77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38A5D-2280-459B-8C09-8E3E7F06D86B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8F288-F8AB-49A1-9160-1001A8F241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99936-436C-4D1D-BAB2-87E7A404386F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43628-1154-44F8-924C-AC60578BA1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4100EA-BA6D-46F6-859C-ACF8E15BA121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80B8B98-997A-4176-8CB1-5888A35A57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VY_32_INOVACE_268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Výklad učiva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Oxidy a hydroxidy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b="1" dirty="0" smtClean="0"/>
                        <a:t>Prezentace slouží k výkladu učiva – Oxidy a hydroxidy. </a:t>
                      </a:r>
                      <a:r>
                        <a:rPr lang="cs-CZ" sz="1400" b="1" baseline="0" dirty="0" smtClean="0"/>
                        <a:t> Žáci získají přehled  o nové skupině minerálů a osvojí si jejich vlastnosti a význam.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10. 11.</a:t>
                      </a:r>
                      <a:r>
                        <a:rPr lang="cs-CZ" sz="1400" b="1" baseline="0" dirty="0" smtClean="0"/>
                        <a:t>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14. 11. 2012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8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8313" y="1773238"/>
            <a:ext cx="8229600" cy="2879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Oxidy </a:t>
            </a:r>
            <a:br>
              <a:rPr lang="cs-CZ" sz="54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4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br>
              <a:rPr lang="cs-CZ" sz="54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4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hydroxidy</a:t>
            </a:r>
            <a:endParaRPr lang="cs-CZ" sz="5400" b="1" dirty="0">
              <a:solidFill>
                <a:srgbClr val="00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smtClean="0"/>
              <a:t>Oxidy a hydroxidy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8850" cy="45259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oxidy - sloučeniny kyslíku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hydroxidy – atomy kyslíku jsou nahrazeny skupinou OH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vznik z tavenin i roztoků, oxidací při rozkladu nerostů, zvětráváním hornin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mají odlišné vlastnosti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jsou to důležité rudy, drahé kameny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magnetit, hematit, korund, smolinec, cínovec, křemen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3"/>
          <p:cNvSpPr>
            <a:spLocks noGrp="1"/>
          </p:cNvSpPr>
          <p:nvPr>
            <p:ph type="title"/>
          </p:nvPr>
        </p:nvSpPr>
        <p:spPr>
          <a:xfrm>
            <a:off x="457200" y="549275"/>
            <a:ext cx="8229600" cy="1008063"/>
          </a:xfrm>
        </p:spPr>
        <p:txBody>
          <a:bodyPr/>
          <a:lstStyle/>
          <a:p>
            <a:pPr algn="l"/>
            <a:r>
              <a:rPr lang="cs-CZ" sz="2800" b="1" u="sng" smtClean="0"/>
              <a:t>magnetit</a:t>
            </a:r>
            <a:r>
              <a:rPr lang="cs-CZ" sz="2800" b="1" smtClean="0"/>
              <a:t> (magnetovec) </a:t>
            </a:r>
            <a:r>
              <a:rPr lang="cs-CZ" sz="2800" smtClean="0"/>
              <a:t>– Fe</a:t>
            </a:r>
            <a:r>
              <a:rPr lang="cs-CZ" sz="2800" baseline="-25000" smtClean="0"/>
              <a:t>3</a:t>
            </a:r>
            <a:r>
              <a:rPr lang="cs-CZ" sz="2800" smtClean="0"/>
              <a:t>O</a:t>
            </a:r>
            <a:r>
              <a:rPr lang="cs-CZ" sz="2800" baseline="-25000" smtClean="0"/>
              <a:t>4</a:t>
            </a:r>
            <a:r>
              <a:rPr lang="cs-CZ" sz="2800" smtClean="0"/>
              <a:t/>
            </a:r>
            <a:br>
              <a:rPr lang="cs-CZ" sz="2800" smtClean="0"/>
            </a:br>
            <a:endParaRPr lang="cs-CZ" sz="280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černý, kovový lesk, černý vryp, t </a:t>
            </a:r>
            <a:r>
              <a:rPr lang="cs-CZ" dirty="0" smtClean="0"/>
              <a:t>= 5,5 </a:t>
            </a:r>
            <a:r>
              <a:rPr lang="cs-CZ" dirty="0"/>
              <a:t>– 6, krychlová </a:t>
            </a:r>
            <a:r>
              <a:rPr lang="cs-CZ" dirty="0" smtClean="0"/>
              <a:t>soustava,</a:t>
            </a:r>
            <a:r>
              <a:rPr lang="cs-CZ" dirty="0"/>
              <a:t> </a:t>
            </a:r>
            <a:r>
              <a:rPr lang="cs-CZ" dirty="0" smtClean="0">
                <a:sym typeface="Symbol"/>
              </a:rPr>
              <a:t></a:t>
            </a:r>
            <a:r>
              <a:rPr lang="cs-CZ" dirty="0" smtClean="0"/>
              <a:t> </a:t>
            </a:r>
            <a:r>
              <a:rPr lang="cs-CZ" dirty="0"/>
              <a:t>= 5 -5,2 g/cm</a:t>
            </a:r>
            <a:r>
              <a:rPr lang="cs-CZ" baseline="30000" dirty="0"/>
              <a:t>3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Sobotín </a:t>
            </a:r>
            <a:r>
              <a:rPr lang="cs-CZ" dirty="0"/>
              <a:t>v Hrubém Jeseníku, u Měděnce v Krušných </a:t>
            </a:r>
            <a:r>
              <a:rPr lang="cs-CZ" dirty="0" smtClean="0"/>
              <a:t>horách      Ural</a:t>
            </a:r>
            <a:r>
              <a:rPr lang="cs-CZ" dirty="0"/>
              <a:t>, </a:t>
            </a:r>
            <a:r>
              <a:rPr lang="cs-CZ" dirty="0" smtClean="0"/>
              <a:t>Švédsko, USA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využití: nejvydatnější železná ruda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vychyluje </a:t>
            </a:r>
            <a:r>
              <a:rPr lang="cs-CZ" dirty="0"/>
              <a:t>střelku kompasu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 rtlCol="0">
            <a:normAutofit fontScale="925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obr. 1</a:t>
            </a:r>
            <a:endParaRPr lang="cs-CZ" sz="2200" dirty="0"/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/>
          <a:srcRect l="16254" r="21999"/>
          <a:stretch>
            <a:fillRect/>
          </a:stretch>
        </p:blipFill>
        <p:spPr bwMode="auto">
          <a:xfrm>
            <a:off x="4799013" y="1268413"/>
            <a:ext cx="3419475" cy="415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288" y="476250"/>
            <a:ext cx="8229600" cy="1143000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100" b="1" u="sng" dirty="0"/>
              <a:t>hematit</a:t>
            </a:r>
            <a:r>
              <a:rPr lang="cs-CZ" sz="3100" b="1" dirty="0"/>
              <a:t> (krevel) – Fe</a:t>
            </a:r>
            <a:r>
              <a:rPr lang="cs-CZ" sz="3100" b="1" baseline="-25000" dirty="0"/>
              <a:t>2</a:t>
            </a:r>
            <a:r>
              <a:rPr lang="cs-CZ" sz="3100" b="1" dirty="0"/>
              <a:t>O</a:t>
            </a:r>
            <a:r>
              <a:rPr lang="cs-CZ" sz="3100" b="1" baseline="-25000" dirty="0"/>
              <a:t>3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černošedý s červeným povlakem, krvavě červený vryp, </a:t>
            </a:r>
            <a:r>
              <a:rPr lang="cs-CZ" dirty="0" smtClean="0"/>
              <a:t>t = </a:t>
            </a:r>
            <a:r>
              <a:rPr lang="cs-CZ" dirty="0"/>
              <a:t>5-6,  </a:t>
            </a:r>
            <a:r>
              <a:rPr lang="cs-CZ" dirty="0">
                <a:sym typeface="Symbol"/>
              </a:rPr>
              <a:t></a:t>
            </a:r>
            <a:r>
              <a:rPr lang="cs-CZ" dirty="0"/>
              <a:t> = 5,2 g/cm</a:t>
            </a:r>
            <a:r>
              <a:rPr lang="cs-CZ" baseline="30000" dirty="0"/>
              <a:t>3</a:t>
            </a:r>
            <a:r>
              <a:rPr lang="cs-CZ" dirty="0"/>
              <a:t>,</a:t>
            </a:r>
            <a:r>
              <a:rPr lang="cs-CZ" baseline="30000" dirty="0"/>
              <a:t> </a:t>
            </a:r>
            <a:r>
              <a:rPr lang="cs-CZ" dirty="0"/>
              <a:t>klencová s.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naleziště: </a:t>
            </a:r>
            <a:r>
              <a:rPr lang="cs-CZ" dirty="0" smtClean="0"/>
              <a:t>Krušné hory, mezi </a:t>
            </a:r>
            <a:r>
              <a:rPr lang="cs-CZ" dirty="0"/>
              <a:t>Prahou a Plzní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Ukrajina</a:t>
            </a:r>
            <a:r>
              <a:rPr lang="cs-CZ" dirty="0"/>
              <a:t>, Švédsko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využití: železná ruda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17411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obr. 2</a:t>
            </a: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2492375"/>
            <a:ext cx="4105275" cy="307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8313" y="549275"/>
            <a:ext cx="8229600" cy="1143000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100" b="1" u="sng" dirty="0"/>
              <a:t>limonit</a:t>
            </a:r>
            <a:r>
              <a:rPr lang="cs-CZ" sz="3100" b="1" dirty="0"/>
              <a:t> (hnědel) </a:t>
            </a:r>
            <a:r>
              <a:rPr lang="cs-CZ" sz="3100" dirty="0"/>
              <a:t>- Fe</a:t>
            </a:r>
            <a:r>
              <a:rPr lang="cs-CZ" sz="3100" baseline="-25000" dirty="0"/>
              <a:t>2</a:t>
            </a:r>
            <a:r>
              <a:rPr lang="cs-CZ" sz="3100" dirty="0"/>
              <a:t>O</a:t>
            </a:r>
            <a:r>
              <a:rPr lang="cs-CZ" sz="3100" baseline="-25000" dirty="0"/>
              <a:t>3</a:t>
            </a:r>
            <a:r>
              <a:rPr lang="cs-CZ" sz="3100" dirty="0"/>
              <a:t> . n H</a:t>
            </a:r>
            <a:r>
              <a:rPr lang="cs-CZ" sz="3100" baseline="-25000" dirty="0"/>
              <a:t>2</a:t>
            </a:r>
            <a:r>
              <a:rPr lang="cs-CZ" sz="3100" dirty="0"/>
              <a:t>O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rezavě hnědý, žlutohnědý vryp, amorfní, </a:t>
            </a:r>
            <a:r>
              <a:rPr lang="cs-CZ" dirty="0" smtClean="0"/>
              <a:t>t = 1-5,5 (podle obsahu vody),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ym typeface="Symbol"/>
              </a:rPr>
              <a:t>     </a:t>
            </a:r>
            <a:r>
              <a:rPr lang="cs-CZ" dirty="0" smtClean="0"/>
              <a:t> </a:t>
            </a:r>
            <a:r>
              <a:rPr lang="cs-CZ" dirty="0"/>
              <a:t>= 3,3 - 4 g/cm</a:t>
            </a:r>
            <a:r>
              <a:rPr lang="cs-CZ" baseline="30000" dirty="0"/>
              <a:t>3</a:t>
            </a:r>
            <a:r>
              <a:rPr lang="cs-CZ" dirty="0"/>
              <a:t>,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naleziště</a:t>
            </a:r>
            <a:r>
              <a:rPr lang="cs-CZ" dirty="0"/>
              <a:t>: hojný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využití: železná ruda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18435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obr. 3</a:t>
            </a:r>
          </a:p>
        </p:txBody>
      </p:sp>
      <p:pic>
        <p:nvPicPr>
          <p:cNvPr id="1843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7538" y="2060575"/>
            <a:ext cx="4103687" cy="309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100" b="1" u="sng" dirty="0"/>
              <a:t>korund</a:t>
            </a:r>
            <a:r>
              <a:rPr lang="cs-CZ" sz="3100" b="1" dirty="0"/>
              <a:t> </a:t>
            </a:r>
            <a:r>
              <a:rPr lang="cs-CZ" sz="3100" dirty="0"/>
              <a:t>– Al</a:t>
            </a:r>
            <a:r>
              <a:rPr lang="cs-CZ" sz="3100" baseline="-25000" dirty="0"/>
              <a:t>2</a:t>
            </a:r>
            <a:r>
              <a:rPr lang="cs-CZ" sz="3100" dirty="0"/>
              <a:t>O</a:t>
            </a:r>
            <a:r>
              <a:rPr lang="cs-CZ" sz="3100" baseline="-25000" dirty="0"/>
              <a:t>3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krystaly šedé barvy, příměsi: modrý (safír) a červená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(rubín), bílý vryp, t = 9, klencová s., </a:t>
            </a:r>
            <a:r>
              <a:rPr lang="cs-CZ" smtClean="0">
                <a:sym typeface="Symbol" pitchFamily="18" charset="2"/>
              </a:rPr>
              <a:t></a:t>
            </a:r>
            <a:r>
              <a:rPr lang="cs-CZ" smtClean="0"/>
              <a:t> = 4 g/cm</a:t>
            </a:r>
            <a:r>
              <a:rPr lang="cs-CZ" baseline="30000" smtClean="0"/>
              <a:t>3</a:t>
            </a: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využití: smirkový papír, brusný materiál, šperkařství </a:t>
            </a:r>
          </a:p>
          <a:p>
            <a:pPr>
              <a:lnSpc>
                <a:spcPct val="90000"/>
              </a:lnSpc>
            </a:pPr>
            <a:r>
              <a:rPr lang="cs-CZ" smtClean="0"/>
              <a:t>Jizerská louka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mtClean="0"/>
              <a:t>    Indie, Srí Lanka</a:t>
            </a:r>
          </a:p>
          <a:p>
            <a:pPr>
              <a:lnSpc>
                <a:spcPct val="90000"/>
              </a:lnSpc>
            </a:pPr>
            <a:endParaRPr lang="cs-CZ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obr. 4</a:t>
            </a:r>
            <a:endParaRPr lang="cs-CZ" sz="2000" dirty="0"/>
          </a:p>
        </p:txBody>
      </p:sp>
      <p:pic>
        <p:nvPicPr>
          <p:cNvPr id="1946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268413"/>
            <a:ext cx="3816350" cy="4068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100" b="1" u="sng" dirty="0"/>
              <a:t>smolinec</a:t>
            </a:r>
            <a:r>
              <a:rPr lang="cs-CZ" sz="3100" b="1" dirty="0"/>
              <a:t> (</a:t>
            </a:r>
            <a:r>
              <a:rPr lang="cs-CZ" sz="3100" b="1" dirty="0" err="1"/>
              <a:t>uranit</a:t>
            </a:r>
            <a:r>
              <a:rPr lang="cs-CZ" sz="3100" b="1" dirty="0"/>
              <a:t>) </a:t>
            </a:r>
            <a:r>
              <a:rPr lang="cs-CZ" sz="3100" dirty="0"/>
              <a:t>– UO</a:t>
            </a:r>
            <a:r>
              <a:rPr lang="cs-CZ" sz="3100" baseline="-25000" dirty="0"/>
              <a:t>2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černý, smolně lesklý, krychlová s., silně radioaktivní, </a:t>
            </a:r>
            <a:r>
              <a:rPr lang="cs-CZ" dirty="0" smtClean="0"/>
              <a:t>t = </a:t>
            </a:r>
            <a:r>
              <a:rPr lang="cs-CZ" dirty="0"/>
              <a:t>5-6,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ym typeface="Symbol"/>
              </a:rPr>
              <a:t>    </a:t>
            </a:r>
            <a:r>
              <a:rPr lang="cs-CZ" dirty="0" smtClean="0"/>
              <a:t> </a:t>
            </a:r>
            <a:r>
              <a:rPr lang="cs-CZ" dirty="0"/>
              <a:t>= 10,9 g/cm</a:t>
            </a:r>
            <a:r>
              <a:rPr lang="cs-CZ" baseline="30000" dirty="0"/>
              <a:t>3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využití: hlavní uranová ruda, atomová energie, zbrojní </a:t>
            </a:r>
            <a:r>
              <a:rPr lang="cs-CZ" dirty="0" smtClean="0"/>
              <a:t>průmysl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výskyt: Jáchymov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20483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obr. 5</a:t>
            </a: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7538" y="1916113"/>
            <a:ext cx="4321175" cy="324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100" b="1" u="sng" dirty="0" smtClean="0"/>
              <a:t>Cínovec</a:t>
            </a:r>
            <a:r>
              <a:rPr lang="cs-CZ" sz="3100" b="1" dirty="0" smtClean="0"/>
              <a:t> (kasiterit)</a:t>
            </a:r>
            <a:r>
              <a:rPr lang="cs-CZ" sz="3100" dirty="0" smtClean="0"/>
              <a:t> </a:t>
            </a:r>
            <a:r>
              <a:rPr lang="cs-CZ" sz="3100" dirty="0"/>
              <a:t>– SnO</a:t>
            </a:r>
            <a:r>
              <a:rPr lang="cs-CZ" sz="3100" baseline="-25000" dirty="0"/>
              <a:t>2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šedá až černá, </a:t>
            </a:r>
            <a:r>
              <a:rPr lang="cs-CZ" dirty="0" smtClean="0"/>
              <a:t>vryp bílý, čtverečná soustava,       t = </a:t>
            </a:r>
            <a:r>
              <a:rPr lang="cs-CZ" dirty="0"/>
              <a:t>6-7, </a:t>
            </a:r>
            <a:r>
              <a:rPr lang="cs-CZ" dirty="0">
                <a:sym typeface="Symbol"/>
              </a:rPr>
              <a:t></a:t>
            </a:r>
            <a:r>
              <a:rPr lang="cs-CZ" dirty="0"/>
              <a:t> = 6,5 g/cm</a:t>
            </a:r>
            <a:r>
              <a:rPr lang="cs-CZ" baseline="30000" dirty="0"/>
              <a:t>3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využití: hlavní ruda cínu; cín + měď = </a:t>
            </a:r>
            <a:r>
              <a:rPr lang="cs-CZ" dirty="0" smtClean="0"/>
              <a:t>bronz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Krušné hory – Cínovec, Krupka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Čína, Německo, Anglie,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Francie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21507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obr. 6</a:t>
            </a:r>
          </a:p>
        </p:txBody>
      </p:sp>
      <p:pic>
        <p:nvPicPr>
          <p:cNvPr id="2150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6463" y="1484313"/>
            <a:ext cx="3294062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100" b="1" u="sng" dirty="0"/>
              <a:t>křemen</a:t>
            </a:r>
            <a:r>
              <a:rPr lang="cs-CZ" sz="3100" b="1" dirty="0"/>
              <a:t> </a:t>
            </a:r>
            <a:r>
              <a:rPr lang="cs-CZ" sz="3100" dirty="0"/>
              <a:t>– SiO</a:t>
            </a:r>
            <a:r>
              <a:rPr lang="cs-CZ" sz="3100" baseline="-25000" dirty="0"/>
              <a:t>2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bezbarvý, mléčně bílý + </a:t>
            </a:r>
            <a:r>
              <a:rPr lang="cs-CZ" dirty="0" smtClean="0"/>
              <a:t>příměsi – různé zbarvení, bílý vryp, </a:t>
            </a:r>
            <a:r>
              <a:rPr lang="cs-CZ" dirty="0"/>
              <a:t>t = 7, klencová soustava, </a:t>
            </a:r>
            <a:r>
              <a:rPr lang="cs-CZ" dirty="0">
                <a:sym typeface="Symbol"/>
              </a:rPr>
              <a:t></a:t>
            </a:r>
            <a:r>
              <a:rPr lang="cs-CZ" dirty="0"/>
              <a:t> = 2,7 g/cm</a:t>
            </a:r>
            <a:r>
              <a:rPr lang="cs-CZ" baseline="30000" dirty="0"/>
              <a:t>3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</a:t>
            </a:r>
            <a:r>
              <a:rPr lang="cs-CZ" u="sng" dirty="0" smtClean="0"/>
              <a:t>odrůdy </a:t>
            </a:r>
            <a:r>
              <a:rPr lang="cs-CZ" u="sng" dirty="0"/>
              <a:t>křemene: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ametyst – fialový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růženín – růžový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záhněda – hnědý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citrín – žlutý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křišťál – čirý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jaspis – červenohnědý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achát </a:t>
            </a:r>
            <a:r>
              <a:rPr lang="cs-CZ" dirty="0"/>
              <a:t>– vrstevnatá stavba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využití</a:t>
            </a:r>
            <a:r>
              <a:rPr lang="cs-CZ" dirty="0"/>
              <a:t>: sklářství, optika, elektronika, šperkařství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výskyt: nejběžnější minerál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b="1" smtClean="0"/>
              <a:t>odrůdy křemene</a:t>
            </a:r>
          </a:p>
        </p:txBody>
      </p:sp>
      <p:sp>
        <p:nvSpPr>
          <p:cNvPr id="23554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smtClean="0"/>
              <a:t>ametyst</a:t>
            </a:r>
          </a:p>
        </p:txBody>
      </p:sp>
      <p:sp>
        <p:nvSpPr>
          <p:cNvPr id="23555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obr. 7</a:t>
            </a:r>
          </a:p>
        </p:txBody>
      </p:sp>
      <p:sp>
        <p:nvSpPr>
          <p:cNvPr id="23556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800" smtClean="0"/>
              <a:t>růženín</a:t>
            </a:r>
          </a:p>
        </p:txBody>
      </p:sp>
      <p:sp>
        <p:nvSpPr>
          <p:cNvPr id="23557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obr. 8</a:t>
            </a:r>
          </a:p>
        </p:txBody>
      </p:sp>
      <p:pic>
        <p:nvPicPr>
          <p:cNvPr id="23558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1800" y="2393950"/>
            <a:ext cx="3865563" cy="257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2408238"/>
            <a:ext cx="3300412" cy="293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4578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smtClean="0"/>
              <a:t>záhněda</a:t>
            </a:r>
          </a:p>
        </p:txBody>
      </p:sp>
      <p:sp>
        <p:nvSpPr>
          <p:cNvPr id="24579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obr. 9</a:t>
            </a:r>
          </a:p>
        </p:txBody>
      </p:sp>
      <p:sp>
        <p:nvSpPr>
          <p:cNvPr id="24580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800" smtClean="0"/>
              <a:t>citrín</a:t>
            </a:r>
          </a:p>
        </p:txBody>
      </p:sp>
      <p:sp>
        <p:nvSpPr>
          <p:cNvPr id="24581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obr. 10</a:t>
            </a:r>
          </a:p>
        </p:txBody>
      </p:sp>
      <p:pic>
        <p:nvPicPr>
          <p:cNvPr id="245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3550" y="2492375"/>
            <a:ext cx="393700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2708275"/>
            <a:ext cx="4122737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5602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smtClean="0"/>
              <a:t>křišťál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obr. 11</a:t>
            </a:r>
            <a:endParaRPr lang="cs-CZ" sz="2000" dirty="0"/>
          </a:p>
        </p:txBody>
      </p:sp>
      <p:sp>
        <p:nvSpPr>
          <p:cNvPr id="25604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800" smtClean="0"/>
              <a:t>chalcedon</a:t>
            </a:r>
          </a:p>
        </p:txBody>
      </p:sp>
      <p:sp>
        <p:nvSpPr>
          <p:cNvPr id="25605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obr. 12</a:t>
            </a:r>
          </a:p>
        </p:txBody>
      </p:sp>
      <p:pic>
        <p:nvPicPr>
          <p:cNvPr id="256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2205038"/>
            <a:ext cx="3830638" cy="326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2460625"/>
            <a:ext cx="3960812" cy="275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6626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smtClean="0"/>
              <a:t>achát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obr. 13</a:t>
            </a:r>
            <a:endParaRPr lang="cs-CZ" sz="2000" dirty="0"/>
          </a:p>
        </p:txBody>
      </p:sp>
      <p:sp>
        <p:nvSpPr>
          <p:cNvPr id="26628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800" smtClean="0"/>
              <a:t>jaspis</a:t>
            </a:r>
          </a:p>
        </p:txBody>
      </p:sp>
      <p:sp>
        <p:nvSpPr>
          <p:cNvPr id="26629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obr. 14</a:t>
            </a:r>
          </a:p>
        </p:txBody>
      </p:sp>
      <p:pic>
        <p:nvPicPr>
          <p:cNvPr id="2663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205038"/>
            <a:ext cx="3136900" cy="313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6463" y="2227263"/>
            <a:ext cx="2898775" cy="321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7650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smtClean="0"/>
              <a:t>opál</a:t>
            </a:r>
          </a:p>
        </p:txBody>
      </p:sp>
      <p:sp>
        <p:nvSpPr>
          <p:cNvPr id="27651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obr. 15 </a:t>
            </a:r>
          </a:p>
        </p:txBody>
      </p:sp>
      <p:sp>
        <p:nvSpPr>
          <p:cNvPr id="27652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800" smtClean="0"/>
              <a:t>pazourek</a:t>
            </a:r>
          </a:p>
        </p:txBody>
      </p:sp>
      <p:sp>
        <p:nvSpPr>
          <p:cNvPr id="27653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obr. 16</a:t>
            </a:r>
          </a:p>
        </p:txBody>
      </p:sp>
      <p:pic>
        <p:nvPicPr>
          <p:cNvPr id="2765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2447925"/>
            <a:ext cx="3743325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7900" y="2306638"/>
            <a:ext cx="3949700" cy="293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algn="l"/>
            <a:r>
              <a:rPr lang="cs-CZ" sz="3200" b="1" smtClean="0"/>
              <a:t>zdroje:</a:t>
            </a:r>
          </a:p>
        </p:txBody>
      </p:sp>
      <p:sp>
        <p:nvSpPr>
          <p:cNvPr id="28674" name="Zástupný symbol pro obsah 7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r>
              <a:rPr lang="cs-CZ" sz="1700" smtClean="0"/>
              <a:t>obr. 1: GOKLULE. </a:t>
            </a:r>
            <a:r>
              <a:rPr lang="cs-CZ" sz="1700" i="1" smtClean="0"/>
              <a:t>commons.wikimedia.org</a:t>
            </a:r>
            <a:r>
              <a:rPr lang="cs-CZ" sz="1700" smtClean="0"/>
              <a:t> [online]. [cit. 10.11.2012]. Dostupný na WWW: http://commons.wikimedia.org/wiki/File:Magnetite_sample_with_neodymium_magnet.jpg </a:t>
            </a:r>
          </a:p>
          <a:p>
            <a:r>
              <a:rPr lang="cs-CZ" sz="1700" smtClean="0"/>
              <a:t>obr. 2: SÁNCHEZ, Luis Miguel Bugallo. </a:t>
            </a:r>
            <a:r>
              <a:rPr lang="cs-CZ" sz="1700" i="1" smtClean="0"/>
              <a:t>Wikipedia.cz</a:t>
            </a:r>
            <a:r>
              <a:rPr lang="cs-CZ" sz="1700" smtClean="0"/>
              <a:t> [online]. [cit. 10.11.2012]. Dostupný na WWW: http://cs.wikipedia.org/wiki/Soubor:Mineral_Olixisto_GDFL101.jpg </a:t>
            </a:r>
          </a:p>
          <a:p>
            <a:r>
              <a:rPr lang="cs-CZ" sz="1700" smtClean="0"/>
              <a:t>obr. 3: SÁNCHEZ, Luis Miguel Bugallo. </a:t>
            </a:r>
            <a:r>
              <a:rPr lang="cs-CZ" sz="1700" i="1" smtClean="0"/>
              <a:t>Wikipedia.cz</a:t>
            </a:r>
            <a:r>
              <a:rPr lang="cs-CZ" sz="1700" smtClean="0"/>
              <a:t> [online]. [cit. 10.11.2012]. Dostupný na WWW: http://cs.wikipedia.org/wiki/Soubor:Mineral_Limonita_GDFL120.jpg </a:t>
            </a:r>
          </a:p>
          <a:p>
            <a:r>
              <a:rPr lang="cs-CZ" sz="1700" smtClean="0"/>
              <a:t>obr. 4: LAVINSKY, Rob. </a:t>
            </a:r>
            <a:r>
              <a:rPr lang="cs-CZ" sz="1700" i="1" smtClean="0"/>
              <a:t>commons.wikimedia.org</a:t>
            </a:r>
            <a:r>
              <a:rPr lang="cs-CZ" sz="1700" smtClean="0"/>
              <a:t> [online]. [cit. 10.11.2012]. Dostupný na WWW: http://commons.wikimedia.org/wiki/File:Corundum-215249.jpg </a:t>
            </a:r>
          </a:p>
          <a:p>
            <a:r>
              <a:rPr lang="cs-CZ" sz="1700" smtClean="0"/>
              <a:t>obr. 5: PEŁKA, Jędrzej. </a:t>
            </a:r>
            <a:r>
              <a:rPr lang="cs-CZ" sz="1700" i="1" smtClean="0"/>
              <a:t>commons.wikimedia.org</a:t>
            </a:r>
            <a:r>
              <a:rPr lang="cs-CZ" sz="1700" smtClean="0"/>
              <a:t> [online]. [cit. 10.11.2012]. Dostupný na WWW: http://commons.wikimedia.org/wiki/File:Blenda_smolista9.jpg?uselang=cs </a:t>
            </a:r>
          </a:p>
          <a:p>
            <a:r>
              <a:rPr lang="cs-CZ" sz="1700" smtClean="0"/>
              <a:t>obr. 6: DESCOUENS, Didier. </a:t>
            </a:r>
            <a:r>
              <a:rPr lang="cs-CZ" sz="1700" i="1" smtClean="0"/>
              <a:t>Wikipedia.cz</a:t>
            </a:r>
            <a:r>
              <a:rPr lang="cs-CZ" sz="1700" smtClean="0"/>
              <a:t> [online]. [cit. 10.11.2012]. Dostupný na WWW: http://cs.wikipedia.org/wiki/Soubor:Cassiterite4.jpg </a:t>
            </a:r>
          </a:p>
          <a:p>
            <a:r>
              <a:rPr lang="cs-CZ" sz="1700" smtClean="0"/>
              <a:t>obr. 7: JUPPI66. </a:t>
            </a:r>
            <a:r>
              <a:rPr lang="cs-CZ" sz="1700" i="1" smtClean="0"/>
              <a:t>commons.wikimedia.org</a:t>
            </a:r>
            <a:r>
              <a:rPr lang="cs-CZ" sz="1700" smtClean="0"/>
              <a:t> [online]. [cit. 10.11.2012]. Dostupný na WWW: http://commons.wikimedia.org/wiki/File:Ametyst-geode.jpg </a:t>
            </a:r>
          </a:p>
          <a:p>
            <a:r>
              <a:rPr lang="cs-CZ" sz="1700" smtClean="0"/>
              <a:t>obr. 8: AUTOR NEUVEDEN. </a:t>
            </a:r>
            <a:r>
              <a:rPr lang="cs-CZ" sz="1700" i="1" smtClean="0"/>
              <a:t>Wikipedia.cz</a:t>
            </a:r>
            <a:r>
              <a:rPr lang="cs-CZ" sz="1700" smtClean="0"/>
              <a:t> [online]. [cit. 10.11.2012]. Dostupný na WWW: http://cs.wikipedia.org/wiki/Soubor:Uncut_Rose_Quartz.jpg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r>
              <a:rPr lang="cs-CZ" sz="1700" smtClean="0"/>
              <a:t>obr. 9: AUTOR NEUVEDEN. </a:t>
            </a:r>
            <a:r>
              <a:rPr lang="cs-CZ" sz="1700" i="1" smtClean="0"/>
              <a:t>web.natur.cuni.cz</a:t>
            </a:r>
            <a:r>
              <a:rPr lang="cs-CZ" sz="1700" smtClean="0"/>
              <a:t> [online]. [cit. 10.11.2012]. Dostupný na WWW: http://web.natur.cuni.cz/ugmnz/mineral/mineral/fotv/zahneda_2.jpg </a:t>
            </a:r>
          </a:p>
          <a:p>
            <a:r>
              <a:rPr lang="cs-CZ" sz="1700" smtClean="0"/>
              <a:t>obr. 10: </a:t>
            </a:r>
            <a:r>
              <a:rPr lang="cs-CZ" sz="1800" smtClean="0"/>
              <a:t>GÉRY, Parent. </a:t>
            </a:r>
            <a:r>
              <a:rPr lang="cs-CZ" sz="1800" i="1" smtClean="0"/>
              <a:t>Wikipedia.cz</a:t>
            </a:r>
            <a:r>
              <a:rPr lang="cs-CZ" sz="1800" smtClean="0"/>
              <a:t> [online]. [cit. 10.11.2012]. Dostupný na WWW: http://cs.wikipedia.org/wiki/Soubor:Citrine_1_%28Russie%29.jpg </a:t>
            </a:r>
          </a:p>
          <a:p>
            <a:r>
              <a:rPr lang="cs-CZ" sz="1800" smtClean="0"/>
              <a:t>obr. 11: </a:t>
            </a:r>
            <a:r>
              <a:rPr lang="cs-CZ" sz="1700" smtClean="0"/>
              <a:t> </a:t>
            </a:r>
            <a:r>
              <a:rPr lang="cs-CZ" sz="1800" smtClean="0"/>
              <a:t>DESCOUENS, Didier. </a:t>
            </a:r>
            <a:r>
              <a:rPr lang="cs-CZ" sz="1800" i="1" smtClean="0"/>
              <a:t>Wikipedia.cz</a:t>
            </a:r>
            <a:r>
              <a:rPr lang="cs-CZ" sz="1800" smtClean="0"/>
              <a:t> [online]. [cit. 10.11.2012]. Dostupný na WWW: http://cs.wikipedia.org/wiki/Soubor:Quartz_Br%C3%A9sil.jpg </a:t>
            </a:r>
          </a:p>
          <a:p>
            <a:r>
              <a:rPr lang="cs-CZ" sz="1800" smtClean="0"/>
              <a:t>obr. 12: KARELJ. Wikipedia.cz [online]. [cit. 10.11.2012]. Dostupný na WWW: http://cs.wikipedia.org/wiki/Soubor:Chalcedon_2.jpg </a:t>
            </a:r>
          </a:p>
          <a:p>
            <a:r>
              <a:rPr lang="cs-CZ" sz="1800" smtClean="0"/>
              <a:t>obr. 13: PHILIPP66. </a:t>
            </a:r>
            <a:r>
              <a:rPr lang="cs-CZ" sz="1800" i="1" smtClean="0"/>
              <a:t>Wikipedia.cz</a:t>
            </a:r>
            <a:r>
              <a:rPr lang="cs-CZ" sz="1800" smtClean="0"/>
              <a:t> [online]. [cit. 10.11.2012]. Dostupný na WWW: http://cs.wikipedia.org/wiki/Soubor:Achat_002.jpg </a:t>
            </a:r>
          </a:p>
          <a:p>
            <a:r>
              <a:rPr lang="cs-CZ" sz="1800" smtClean="0"/>
              <a:t>obr. 14: ARPINGSTONE. </a:t>
            </a:r>
            <a:r>
              <a:rPr lang="cs-CZ" sz="1800" i="1" smtClean="0"/>
              <a:t>Wikipedia.cz</a:t>
            </a:r>
            <a:r>
              <a:rPr lang="cs-CZ" sz="1800" smtClean="0"/>
              <a:t> [online]. [cit. 10.11.2012]. Dostupný na WWW: http://cs.wikipedia.org/wiki/Soubor:Jasper.pebble.600pix.jpg </a:t>
            </a:r>
          </a:p>
          <a:p>
            <a:r>
              <a:rPr lang="cs-CZ" sz="1800" smtClean="0"/>
              <a:t>obr. 15: THOMICK. </a:t>
            </a:r>
            <a:r>
              <a:rPr lang="cs-CZ" sz="1800" i="1" smtClean="0"/>
              <a:t>Wikipedia.cz</a:t>
            </a:r>
            <a:r>
              <a:rPr lang="cs-CZ" sz="1800" smtClean="0"/>
              <a:t> [online]. [cit. 10.11.2012]. Dostupný na WWW: http://cs.wikipedia.org/wiki/Soubor:ZlutyOpal.JPG </a:t>
            </a:r>
          </a:p>
          <a:p>
            <a:r>
              <a:rPr lang="cs-CZ" sz="1800" smtClean="0"/>
              <a:t>obr. 16: ANTON. </a:t>
            </a:r>
            <a:r>
              <a:rPr lang="cs-CZ" sz="1800" i="1" smtClean="0"/>
              <a:t>Wikipedia.cz</a:t>
            </a:r>
            <a:r>
              <a:rPr lang="cs-CZ" sz="1800" smtClean="0"/>
              <a:t> [online]. [cit. 10.11.2012]. Dostupný na WWW: http://cs.wikipedia.org/wiki/Soubor:Feuerstein-bruch.jpg </a:t>
            </a:r>
          </a:p>
          <a:p>
            <a:endParaRPr lang="cs-CZ" sz="18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198</TotalTime>
  <Words>590</Words>
  <Application>Microsoft Office PowerPoint</Application>
  <PresentationFormat>On-screen Show (4:3)</PresentationFormat>
  <Paragraphs>279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Calibri</vt:lpstr>
      <vt:lpstr>Arial</vt:lpstr>
      <vt:lpstr>Times New Roman</vt:lpstr>
      <vt:lpstr>Symbol</vt:lpstr>
      <vt:lpstr>Motiv systému Office</vt:lpstr>
      <vt:lpstr>Snímek 1</vt:lpstr>
      <vt:lpstr>Oxidy  a hydroxidy</vt:lpstr>
      <vt:lpstr>Oxidy a hydroxidy</vt:lpstr>
      <vt:lpstr>magnetit (magnetovec) – Fe3O4 </vt:lpstr>
      <vt:lpstr>hematit (krevel) – Fe2O3 </vt:lpstr>
      <vt:lpstr>limonit (hnědel) - Fe2O3 . n H2O </vt:lpstr>
      <vt:lpstr>korund – Al2O3 </vt:lpstr>
      <vt:lpstr>smolinec (uranit) – UO2 </vt:lpstr>
      <vt:lpstr>Cínovec (kasiterit) – SnO2 </vt:lpstr>
      <vt:lpstr>křemen – SiO2 </vt:lpstr>
      <vt:lpstr>odrůdy křemene</vt:lpstr>
      <vt:lpstr>Snímek 12</vt:lpstr>
      <vt:lpstr>Snímek 13</vt:lpstr>
      <vt:lpstr>Snímek 14</vt:lpstr>
      <vt:lpstr>Snímek 15</vt:lpstr>
      <vt:lpstr>zdroje: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33</cp:revision>
  <dcterms:created xsi:type="dcterms:W3CDTF">2012-10-04T17:02:39Z</dcterms:created>
  <dcterms:modified xsi:type="dcterms:W3CDTF">2014-09-08T16:52:28Z</dcterms:modified>
</cp:coreProperties>
</file>