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45825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VY_32_INOVACE_269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Sírany. Fosforečnany.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="1" dirty="0" smtClean="0"/>
                        <a:t>Prezentace slouží k výkladu učiva – sírany</a:t>
                      </a:r>
                      <a:r>
                        <a:rPr lang="cs-CZ" sz="1400" b="1" baseline="0" dirty="0" smtClean="0"/>
                        <a:t> a fosforečnany. Žáci se seznámí s nejdůležitějšími zástupci těchto minerálů,  jejich vlastnostmi a využitím.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</a:t>
                      </a:r>
                      <a:r>
                        <a:rPr lang="cs-CZ" sz="1400" b="1" baseline="0" dirty="0" smtClean="0"/>
                        <a:t>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16. 11.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556792"/>
            <a:ext cx="8229600" cy="331236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SÍRANY </a:t>
            </a:r>
            <a:b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b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FOSFOREČNANY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Sírany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soli kyseliny sírové</a:t>
            </a:r>
          </a:p>
          <a:p>
            <a:r>
              <a:rPr lang="cs-CZ" sz="2800" dirty="0" smtClean="0"/>
              <a:t>obvykle světlé, průhledné, průsvitné, poměrně měkké, nízká hustota, rozpouští se ve vodě</a:t>
            </a:r>
          </a:p>
          <a:p>
            <a:r>
              <a:rPr lang="cs-CZ" sz="2800" dirty="0" smtClean="0"/>
              <a:t>vznik – zvětráváním, jako usazeniny moří a jezer,        v pouštích krystalizují ze vzlínající podzemní vody, součástí železného klobouku sulfidických složek</a:t>
            </a:r>
          </a:p>
          <a:p>
            <a:r>
              <a:rPr lang="cs-CZ" sz="2800" dirty="0" smtClean="0"/>
              <a:t>sádrovec, baryt, modrá skalice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100" b="1" u="sng" dirty="0"/>
              <a:t>s</a:t>
            </a:r>
            <a:r>
              <a:rPr lang="cs-CZ" sz="3100" b="1" u="sng" dirty="0" smtClean="0"/>
              <a:t>ádrovec</a:t>
            </a:r>
            <a:r>
              <a:rPr lang="cs-CZ" sz="3100" b="1" dirty="0" smtClean="0"/>
              <a:t> </a:t>
            </a:r>
            <a:r>
              <a:rPr lang="cs-CZ" sz="3100" b="1" dirty="0"/>
              <a:t>– CaSO</a:t>
            </a:r>
            <a:r>
              <a:rPr lang="cs-CZ" sz="3100" b="1" baseline="-25000" dirty="0"/>
              <a:t>4</a:t>
            </a:r>
            <a:r>
              <a:rPr lang="cs-CZ" sz="3100" b="1" dirty="0"/>
              <a:t> . 2 H</a:t>
            </a:r>
            <a:r>
              <a:rPr lang="cs-CZ" sz="3100" b="1" baseline="-25000" dirty="0"/>
              <a:t>2</a:t>
            </a:r>
            <a:r>
              <a:rPr lang="cs-CZ" sz="3100" b="1" dirty="0"/>
              <a:t>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258816" cy="5073427"/>
          </a:xfrm>
        </p:spPr>
        <p:txBody>
          <a:bodyPr>
            <a:normAutofit/>
          </a:bodyPr>
          <a:lstStyle/>
          <a:p>
            <a:r>
              <a:rPr lang="cs-CZ" dirty="0"/>
              <a:t>čirý, ale i zbarvený – medově žlutý, velmi dobrá štěpnost, perleťový lesk, jednoklonná </a:t>
            </a:r>
            <a:r>
              <a:rPr lang="cs-CZ" dirty="0" smtClean="0"/>
              <a:t>soustava, t </a:t>
            </a:r>
            <a:r>
              <a:rPr lang="cs-CZ" dirty="0"/>
              <a:t>= 1,5 – 2, </a:t>
            </a:r>
            <a:r>
              <a:rPr lang="cs-CZ" dirty="0" smtClean="0"/>
              <a:t>       </a:t>
            </a:r>
            <a:r>
              <a:rPr lang="cs-CZ" dirty="0" smtClean="0">
                <a:sym typeface="Symbol"/>
              </a:rPr>
              <a:t></a:t>
            </a:r>
            <a:r>
              <a:rPr lang="cs-CZ" dirty="0" smtClean="0"/>
              <a:t> </a:t>
            </a:r>
            <a:r>
              <a:rPr lang="cs-CZ" dirty="0"/>
              <a:t>= 2,3 -2,4 g/cm</a:t>
            </a:r>
            <a:r>
              <a:rPr lang="cs-CZ" baseline="30000" dirty="0"/>
              <a:t>3</a:t>
            </a:r>
            <a:endParaRPr lang="cs-CZ" dirty="0"/>
          </a:p>
          <a:p>
            <a:r>
              <a:rPr lang="cs-CZ" dirty="0" smtClean="0"/>
              <a:t>sádra</a:t>
            </a:r>
            <a:r>
              <a:rPr lang="cs-CZ" dirty="0"/>
              <a:t>, sochařství (alabastr = čistý jemnozrnný sádrovec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Kobeřice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Polsko</a:t>
            </a:r>
            <a:r>
              <a:rPr lang="cs-CZ" dirty="0"/>
              <a:t>, Rakousko, Itálie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1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2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905" y="476672"/>
            <a:ext cx="3494282" cy="2419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904" y="3356992"/>
            <a:ext cx="3223479" cy="2204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b</a:t>
            </a:r>
            <a:r>
              <a:rPr lang="cs-CZ" sz="2800" b="1" u="sng" dirty="0" smtClean="0"/>
              <a:t>aryt</a:t>
            </a:r>
            <a:r>
              <a:rPr lang="cs-CZ" sz="2800" b="1" dirty="0" smtClean="0"/>
              <a:t> - BaSO</a:t>
            </a:r>
            <a:r>
              <a:rPr lang="cs-CZ" sz="2800" b="1" baseline="-25000" dirty="0" smtClean="0"/>
              <a:t>4</a:t>
            </a:r>
            <a:r>
              <a:rPr lang="cs-CZ" sz="2800" dirty="0" smtClean="0"/>
              <a:t> 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474840" cy="4929411"/>
          </a:xfrm>
        </p:spPr>
        <p:txBody>
          <a:bodyPr/>
          <a:lstStyle/>
          <a:p>
            <a:r>
              <a:rPr lang="cs-CZ" dirty="0" smtClean="0"/>
              <a:t>bezbarvý, bílý i různě zbarvený, lupenité a tabulkovité krystaly, kosočtverečná soustava,     t = 2,5 – 3,5,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4,5 g/cm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plnivo do papíru, lékařství, pyrotechnika</a:t>
            </a:r>
          </a:p>
          <a:p>
            <a:r>
              <a:rPr lang="cs-CZ" dirty="0"/>
              <a:t>Příbram, Stříbrná Skalice, </a:t>
            </a:r>
            <a:r>
              <a:rPr lang="cs-CZ" dirty="0" smtClean="0"/>
              <a:t>Harrachov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USA</a:t>
            </a:r>
            <a:r>
              <a:rPr lang="cs-CZ" dirty="0"/>
              <a:t>, Německo, </a:t>
            </a:r>
            <a:r>
              <a:rPr lang="cs-CZ" dirty="0" smtClean="0"/>
              <a:t>Anglie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obr. 3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473" y="1988840"/>
            <a:ext cx="3600400" cy="27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/>
              <a:t>m</a:t>
            </a:r>
            <a:r>
              <a:rPr lang="cs-CZ" sz="2800" b="1" u="sng" dirty="0" smtClean="0"/>
              <a:t>odrá skalice </a:t>
            </a:r>
            <a:r>
              <a:rPr lang="cs-CZ" sz="3200" b="1" dirty="0" smtClean="0"/>
              <a:t>(</a:t>
            </a:r>
            <a:r>
              <a:rPr lang="cs-CZ" sz="2800" b="1" dirty="0" smtClean="0"/>
              <a:t>chalkantit) - </a:t>
            </a:r>
            <a:r>
              <a:rPr lang="cs-CZ" sz="2800" b="1" dirty="0" err="1"/>
              <a:t>Cu</a:t>
            </a:r>
            <a:r>
              <a:rPr lang="cs-CZ" sz="2800" b="1" dirty="0"/>
              <a:t> [SO</a:t>
            </a:r>
            <a:r>
              <a:rPr lang="cs-CZ" sz="2800" b="1" baseline="-25000" dirty="0"/>
              <a:t>4</a:t>
            </a:r>
            <a:r>
              <a:rPr lang="cs-CZ" sz="2800" b="1" dirty="0"/>
              <a:t>] . 5H</a:t>
            </a:r>
            <a:r>
              <a:rPr lang="cs-CZ" sz="2800" b="1" baseline="-25000" dirty="0"/>
              <a:t>2</a:t>
            </a:r>
            <a:r>
              <a:rPr lang="cs-CZ" sz="2800" b="1" dirty="0"/>
              <a:t>O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114800" cy="4929411"/>
          </a:xfrm>
        </p:spPr>
        <p:txBody>
          <a:bodyPr/>
          <a:lstStyle/>
          <a:p>
            <a:r>
              <a:rPr lang="cs-CZ" dirty="0" smtClean="0"/>
              <a:t>modrá, vryp bílý, trojklonná s., t = 2 – 2,5,    </a:t>
            </a:r>
            <a:r>
              <a:rPr lang="cs-CZ" dirty="0" smtClean="0">
                <a:sym typeface="Symbol"/>
              </a:rPr>
              <a:t>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2,2 </a:t>
            </a:r>
            <a:r>
              <a:rPr lang="cs-CZ" dirty="0"/>
              <a:t>-</a:t>
            </a:r>
            <a:r>
              <a:rPr lang="cs-CZ" dirty="0" smtClean="0"/>
              <a:t>2,3 g/cm</a:t>
            </a:r>
            <a:r>
              <a:rPr lang="cs-CZ" baseline="30000" dirty="0" smtClean="0"/>
              <a:t>3</a:t>
            </a:r>
            <a:r>
              <a:rPr lang="cs-CZ" dirty="0" smtClean="0"/>
              <a:t>, nedokonalá štěpnost, dobře rozpustná ve vodě</a:t>
            </a:r>
          </a:p>
          <a:p>
            <a:r>
              <a:rPr lang="cs-CZ" dirty="0" smtClean="0"/>
              <a:t>dezinfekce v bazénech, proti mechům</a:t>
            </a:r>
          </a:p>
          <a:p>
            <a:r>
              <a:rPr lang="cs-CZ" dirty="0" smtClean="0"/>
              <a:t>Německo, Slovensko, Španělsko</a:t>
            </a:r>
          </a:p>
          <a:p>
            <a:r>
              <a:rPr lang="cs-CZ" dirty="0" smtClean="0"/>
              <a:t>vyvolává nevolnost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4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3813178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Fosforečnany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soli kyseliny fosforečné</a:t>
            </a:r>
          </a:p>
          <a:p>
            <a:r>
              <a:rPr lang="cs-CZ" sz="2800" dirty="0" smtClean="0"/>
              <a:t>různé vlastnosti</a:t>
            </a:r>
          </a:p>
          <a:p>
            <a:r>
              <a:rPr lang="cs-CZ" sz="2800" dirty="0" smtClean="0"/>
              <a:t>magmatický původ, nebo oxidací sulfidů</a:t>
            </a:r>
          </a:p>
          <a:p>
            <a:r>
              <a:rPr lang="cs-CZ" sz="2800" dirty="0" smtClean="0"/>
              <a:t>apatit, tyrkys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apatit</a:t>
            </a:r>
            <a:r>
              <a:rPr lang="cs-CZ" sz="2800" b="1" dirty="0" smtClean="0"/>
              <a:t> - </a:t>
            </a:r>
            <a:r>
              <a:rPr lang="cs-CZ" sz="2800" b="1" dirty="0"/>
              <a:t>Ca</a:t>
            </a:r>
            <a:r>
              <a:rPr lang="cs-CZ" sz="2800" b="1" baseline="-25000" dirty="0"/>
              <a:t>5</a:t>
            </a:r>
            <a:r>
              <a:rPr lang="cs-CZ" sz="2800" b="1" dirty="0"/>
              <a:t>(PO</a:t>
            </a:r>
            <a:r>
              <a:rPr lang="cs-CZ" sz="2800" b="1" baseline="-25000" dirty="0"/>
              <a:t>4</a:t>
            </a:r>
            <a:r>
              <a:rPr lang="cs-CZ" sz="2800" b="1" dirty="0"/>
              <a:t>)</a:t>
            </a:r>
            <a:r>
              <a:rPr lang="cs-CZ" sz="2800" b="1" baseline="-25000" dirty="0"/>
              <a:t>3</a:t>
            </a:r>
            <a:r>
              <a:rPr lang="cs-CZ" sz="2800" b="1" dirty="0"/>
              <a:t>(</a:t>
            </a:r>
            <a:r>
              <a:rPr lang="cs-CZ" sz="2800" b="1" dirty="0" err="1"/>
              <a:t>OH,F,Cl</a:t>
            </a:r>
            <a:r>
              <a:rPr lang="cs-CZ" sz="2800" b="1" dirty="0"/>
              <a:t>) 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nazelenalý nebo fialový, bílý vryp, šesterečná s., t = 5,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3,2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r>
              <a:rPr lang="cs-CZ" dirty="0" smtClean="0"/>
              <a:t>neštěpný</a:t>
            </a:r>
          </a:p>
          <a:p>
            <a:r>
              <a:rPr lang="cs-CZ" dirty="0" smtClean="0"/>
              <a:t>výroba kyseliny fosforečné, hnojiv</a:t>
            </a:r>
          </a:p>
          <a:p>
            <a:r>
              <a:rPr lang="cs-CZ" dirty="0" smtClean="0"/>
              <a:t>Písecko, </a:t>
            </a:r>
            <a:r>
              <a:rPr lang="cs-CZ" dirty="0"/>
              <a:t>Horní Slavkov, </a:t>
            </a:r>
            <a:r>
              <a:rPr lang="cs-CZ" dirty="0" smtClean="0"/>
              <a:t>Cínovec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Rusko</a:t>
            </a:r>
          </a:p>
          <a:p>
            <a:r>
              <a:rPr lang="cs-CZ" dirty="0" smtClean="0"/>
              <a:t>všichni v zubech a kostech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5</a:t>
            </a:r>
            <a:endParaRPr lang="cs-CZ" sz="2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422302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tyrkys</a:t>
            </a:r>
            <a:r>
              <a:rPr lang="cs-CZ" sz="2800" b="1" dirty="0" smtClean="0"/>
              <a:t> - </a:t>
            </a:r>
            <a:r>
              <a:rPr lang="cs-CZ" sz="2800" b="1" dirty="0"/>
              <a:t>CuAl</a:t>
            </a:r>
            <a:r>
              <a:rPr lang="cs-CZ" sz="2800" b="1" baseline="-25000" dirty="0"/>
              <a:t>6</a:t>
            </a:r>
            <a:r>
              <a:rPr lang="cs-CZ" sz="2800" b="1" dirty="0"/>
              <a:t>(PO</a:t>
            </a:r>
            <a:r>
              <a:rPr lang="cs-CZ" sz="2800" b="1" baseline="-25000" dirty="0"/>
              <a:t>4</a:t>
            </a:r>
            <a:r>
              <a:rPr lang="cs-CZ" sz="2800" b="1" dirty="0"/>
              <a:t>)</a:t>
            </a:r>
            <a:r>
              <a:rPr lang="cs-CZ" sz="2800" b="1" baseline="-25000" dirty="0"/>
              <a:t>4</a:t>
            </a:r>
            <a:r>
              <a:rPr lang="cs-CZ" sz="2800" b="1" dirty="0"/>
              <a:t>(OH)</a:t>
            </a:r>
            <a:r>
              <a:rPr lang="cs-CZ" sz="2800" b="1" baseline="-25000" dirty="0"/>
              <a:t>8</a:t>
            </a:r>
            <a:r>
              <a:rPr lang="cs-CZ" sz="2800" b="1" dirty="0"/>
              <a:t>·4H</a:t>
            </a:r>
            <a:r>
              <a:rPr lang="cs-CZ" sz="2800" b="1" baseline="-25000" dirty="0"/>
              <a:t>2</a:t>
            </a:r>
            <a:r>
              <a:rPr lang="cs-CZ" sz="2800" b="1" dirty="0"/>
              <a:t>O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/>
          <a:lstStyle/>
          <a:p>
            <a:r>
              <a:rPr lang="cs-CZ" dirty="0" smtClean="0"/>
              <a:t>modrozelený, zřídka krystalizuje, t = 6,          </a:t>
            </a:r>
            <a:r>
              <a:rPr lang="cs-CZ" dirty="0" smtClean="0">
                <a:sym typeface="Symbol"/>
              </a:rPr>
              <a:t>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2,6 – 2,9 g/cm</a:t>
            </a:r>
            <a:r>
              <a:rPr lang="cs-CZ" baseline="30000" dirty="0" smtClean="0"/>
              <a:t>3</a:t>
            </a:r>
            <a:r>
              <a:rPr lang="cs-CZ" dirty="0" smtClean="0"/>
              <a:t>, výborná štěpnost</a:t>
            </a:r>
          </a:p>
          <a:p>
            <a:r>
              <a:rPr lang="cs-CZ" dirty="0" smtClean="0"/>
              <a:t>šperkařství</a:t>
            </a:r>
          </a:p>
          <a:p>
            <a:r>
              <a:rPr lang="cs-CZ" dirty="0" smtClean="0"/>
              <a:t>Turecko, Irán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6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262" y="1556792"/>
            <a:ext cx="3733403" cy="4126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Co jsou to sírany? Popiš jejich vznik.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H. Ch. Andersen napsal pohádku Alabastrová ručička. Kam bys tento nerost zařadil.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Co se těží v nedalekých Kobeřicích?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K čemu se používá baryt?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Který nerost se používá k dezinfekci zahradních bazénů, či akvárií?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 vznikají fosforečnany? Vyjmenuj jejich zástupce.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5784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2.5 GENERIC.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http://cs.wikipedia.org/wiki/Soubor:Gips_3_Maroko.jpg </a:t>
            </a:r>
            <a:endParaRPr lang="cs-CZ" sz="2000" dirty="0" smtClean="0"/>
          </a:p>
          <a:p>
            <a:r>
              <a:rPr lang="cs-CZ" sz="2000" dirty="0" smtClean="0"/>
              <a:t>obr. 2</a:t>
            </a:r>
            <a:r>
              <a:rPr lang="cs-CZ" sz="2000" dirty="0"/>
              <a:t>: TESCHKE, Sven.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http://cs.wikipedia.org/wiki/Soubor:Sandrose_2004_05.jpg </a:t>
            </a:r>
            <a:endParaRPr lang="cs-CZ" sz="2000" dirty="0" smtClean="0"/>
          </a:p>
          <a:p>
            <a:r>
              <a:rPr lang="cs-CZ" sz="2000" dirty="0" smtClean="0"/>
              <a:t>obr. 3</a:t>
            </a:r>
            <a:r>
              <a:rPr lang="cs-CZ" sz="2000" dirty="0"/>
              <a:t>: AANGELO.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http://commons.wikimedia.org/wiki/File:Barite_-_Barega,_Sardegna,_Italia_02.jpg </a:t>
            </a:r>
            <a:endParaRPr lang="cs-CZ" sz="2000" dirty="0" smtClean="0"/>
          </a:p>
          <a:p>
            <a:r>
              <a:rPr lang="cs-CZ" sz="2000" dirty="0" smtClean="0"/>
              <a:t>obr. 4</a:t>
            </a:r>
            <a:r>
              <a:rPr lang="cs-CZ" sz="2000" dirty="0"/>
              <a:t>: RA'IKE.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http://commons.wikimedia.org/wiki/File:Chalkantit-dehydratisiert.jpg </a:t>
            </a:r>
            <a:endParaRPr lang="cs-CZ" sz="2000" dirty="0" smtClean="0"/>
          </a:p>
          <a:p>
            <a:r>
              <a:rPr lang="cs-CZ" sz="2000" dirty="0" smtClean="0"/>
              <a:t>obr</a:t>
            </a:r>
            <a:r>
              <a:rPr lang="cs-CZ" sz="2000" dirty="0"/>
              <a:t>. 5:GÉRY, </a:t>
            </a:r>
            <a:r>
              <a:rPr lang="cs-CZ" sz="2000" dirty="0" err="1"/>
              <a:t>Parent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http://commons.wikimedia.org/wiki/File:Apatite_verte_%28Russie%29.jpg </a:t>
            </a:r>
            <a:endParaRPr lang="cs-CZ" sz="2000" dirty="0" smtClean="0"/>
          </a:p>
          <a:p>
            <a:r>
              <a:rPr lang="cs-CZ" sz="2000" dirty="0" smtClean="0"/>
              <a:t>obr. 6</a:t>
            </a:r>
            <a:r>
              <a:rPr lang="cs-CZ" sz="2000" dirty="0"/>
              <a:t>: PINGSTONE, Adrian.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http://cs.wikipedia.org/wiki/Soubor:Turquoise.pebble.700pix.jpg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166255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629</Words>
  <Application>Microsoft Office PowerPoint</Application>
  <PresentationFormat>Předvádění na obrazovce (4:3)</PresentationFormat>
  <Paragraphs>139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SÍRANY  A  FOSFOREČNANY</vt:lpstr>
      <vt:lpstr>Sírany</vt:lpstr>
      <vt:lpstr>sádrovec – CaSO4 . 2 H2O </vt:lpstr>
      <vt:lpstr>baryt - BaSO4 </vt:lpstr>
      <vt:lpstr>modrá skalice (chalkantit) - Cu [SO4] . 5H2O </vt:lpstr>
      <vt:lpstr>Fosforečnany</vt:lpstr>
      <vt:lpstr>apatit - Ca5(PO4)3(OH,F,Cl) </vt:lpstr>
      <vt:lpstr>tyrkys - CuAl6(PO4)4(OH)8·4H2O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29</cp:revision>
  <dcterms:created xsi:type="dcterms:W3CDTF">2012-10-04T17:02:39Z</dcterms:created>
  <dcterms:modified xsi:type="dcterms:W3CDTF">2013-04-02T16:39:36Z</dcterms:modified>
</cp:coreProperties>
</file>