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6" r:id="rId7"/>
    <p:sldId id="267" r:id="rId8"/>
    <p:sldId id="268" r:id="rId9"/>
    <p:sldId id="269" r:id="rId10"/>
    <p:sldId id="270" r:id="rId11"/>
    <p:sldId id="273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245956"/>
              </p:ext>
            </p:extLst>
          </p:nvPr>
        </p:nvGraphicFramePr>
        <p:xfrm>
          <a:off x="531264" y="1436043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VY_32_INOVACE_274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Přehled vyvřelých hornin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r>
                        <a:rPr lang="cs-CZ" sz="1400" b="1" baseline="0" dirty="0" smtClean="0"/>
                        <a:t> slouží k výkladu učiva. Seznamuje žáky s nejznámějšími zástupci vyvřelých hornin. Pro přehlednost je rozdělena na hlubinné a výlevné vyvřeliny.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12. 12.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374441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Přehled vyvřelých hornin</a:t>
            </a:r>
            <a:endParaRPr lang="cs-CZ" sz="80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Hlubinné vyvřeliny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magma – pomalejší chladnutí → krystaly </a:t>
            </a:r>
            <a:r>
              <a:rPr lang="cs-CZ" dirty="0" smtClean="0"/>
              <a:t>→ hlubinné </a:t>
            </a:r>
            <a:r>
              <a:rPr lang="cs-CZ" dirty="0"/>
              <a:t>horniny jsou zřetelně </a:t>
            </a:r>
            <a:r>
              <a:rPr lang="cs-CZ" dirty="0" smtClean="0"/>
              <a:t>zrnité, hrubozrnné </a:t>
            </a:r>
            <a:r>
              <a:rPr lang="cs-CZ" dirty="0"/>
              <a:t>nebo </a:t>
            </a:r>
            <a:r>
              <a:rPr lang="cs-CZ" dirty="0" smtClean="0"/>
              <a:t>středně zrnné, </a:t>
            </a:r>
            <a:r>
              <a:rPr lang="cs-CZ" dirty="0"/>
              <a:t>bez </a:t>
            </a:r>
            <a:r>
              <a:rPr lang="cs-CZ" dirty="0" smtClean="0"/>
              <a:t>pórů</a:t>
            </a:r>
          </a:p>
          <a:p>
            <a:r>
              <a:rPr lang="cs-CZ" dirty="0" smtClean="0"/>
              <a:t>žula, gabro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žula (granit):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5122912" cy="5544616"/>
          </a:xfrm>
        </p:spPr>
        <p:txBody>
          <a:bodyPr>
            <a:noAutofit/>
          </a:bodyPr>
          <a:lstStyle/>
          <a:p>
            <a:r>
              <a:rPr lang="cs-CZ" dirty="0"/>
              <a:t>živec, křemen, slída</a:t>
            </a:r>
          </a:p>
          <a:p>
            <a:r>
              <a:rPr lang="cs-CZ" dirty="0"/>
              <a:t>stejnoměrné rozložení → všesměrná stavba</a:t>
            </a:r>
          </a:p>
          <a:p>
            <a:r>
              <a:rPr lang="cs-CZ" dirty="0"/>
              <a:t>světlá barva, hrubě nebo středně zrnitá, kvádrová odlučnost, pevná, trvanlivá</a:t>
            </a:r>
          </a:p>
          <a:p>
            <a:r>
              <a:rPr lang="cs-CZ" dirty="0"/>
              <a:t>využití – stavební kámen, obklady, dlažební kostky, štěrk, sochařství</a:t>
            </a:r>
          </a:p>
          <a:p>
            <a:r>
              <a:rPr lang="cs-CZ" dirty="0"/>
              <a:t>výskyt – Českomoravská vrchovina, Žulová ve Slezsku</a:t>
            </a:r>
          </a:p>
          <a:p>
            <a:r>
              <a:rPr lang="cs-CZ" dirty="0" smtClean="0"/>
              <a:t>je </a:t>
            </a:r>
            <a:r>
              <a:rPr lang="cs-CZ" dirty="0"/>
              <a:t>základem pohořích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980728"/>
            <a:ext cx="3466728" cy="514543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obr. 1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5000" dirty="0" smtClean="0"/>
          </a:p>
          <a:p>
            <a:pPr marL="0" indent="0">
              <a:buNone/>
            </a:pPr>
            <a:endParaRPr lang="cs-CZ" sz="5000" dirty="0"/>
          </a:p>
          <a:p>
            <a:pPr marL="0" indent="0">
              <a:buNone/>
            </a:pPr>
            <a:r>
              <a:rPr lang="cs-CZ" sz="5000" dirty="0" smtClean="0"/>
              <a:t>			</a:t>
            </a:r>
          </a:p>
          <a:p>
            <a:pPr marL="0" indent="0">
              <a:buNone/>
            </a:pPr>
            <a:endParaRPr lang="cs-CZ" sz="5000" dirty="0"/>
          </a:p>
          <a:p>
            <a:pPr marL="0" indent="0">
              <a:buNone/>
            </a:pPr>
            <a:endParaRPr lang="cs-CZ" sz="5000" dirty="0" smtClean="0"/>
          </a:p>
          <a:p>
            <a:pPr marL="0" indent="0">
              <a:buNone/>
            </a:pPr>
            <a:endParaRPr lang="cs-CZ" sz="5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3312368" cy="2667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04065"/>
            <a:ext cx="3305944" cy="2479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80312" y="3068960"/>
            <a:ext cx="10190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1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6298" y="6051190"/>
            <a:ext cx="929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gabro: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sodnovápenaté živce, augit, amfibol,</a:t>
            </a:r>
          </a:p>
          <a:p>
            <a:r>
              <a:rPr lang="cs-CZ" dirty="0"/>
              <a:t>černá, černošedá, ale i nazelenalá barva, pevná, houževnatá hornina</a:t>
            </a:r>
          </a:p>
          <a:p>
            <a:r>
              <a:rPr lang="cs-CZ" dirty="0"/>
              <a:t>využití: dekorační účely, obklady, pomníky</a:t>
            </a:r>
          </a:p>
          <a:p>
            <a:r>
              <a:rPr lang="cs-CZ" dirty="0"/>
              <a:t>výskyt: Českomoravská vrchovina, Ransko u Chotěboře, Pecerad v Posázaví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  obr. 3</a:t>
            </a:r>
            <a:endParaRPr lang="cs-CZ" sz="20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12776"/>
            <a:ext cx="4136860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Výlevné vyvřeliny</a:t>
            </a:r>
            <a:r>
              <a:rPr lang="cs-CZ" dirty="0"/>
              <a:t/>
            </a:r>
            <a:br>
              <a:rPr lang="cs-CZ" dirty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magma → zemský povrch = láva</a:t>
            </a:r>
          </a:p>
          <a:p>
            <a:r>
              <a:rPr lang="cs-CZ" sz="2800" dirty="0"/>
              <a:t>láva – rychlejší chladnutí, únik plynů a vodních par → malé krystaly (celistvý vzhled), pórovitost  </a:t>
            </a:r>
          </a:p>
          <a:p>
            <a:r>
              <a:rPr lang="cs-CZ" sz="2800" dirty="0"/>
              <a:t>láva: sopečný prach, sopečné </a:t>
            </a:r>
            <a:r>
              <a:rPr lang="cs-CZ" sz="2800" dirty="0" smtClean="0"/>
              <a:t>pumy, pemza</a:t>
            </a:r>
            <a:r>
              <a:rPr lang="cs-CZ" sz="2800" dirty="0"/>
              <a:t>, sopečné </a:t>
            </a:r>
            <a:r>
              <a:rPr lang="cs-CZ" sz="2800" dirty="0" smtClean="0"/>
              <a:t>sklo</a:t>
            </a:r>
          </a:p>
          <a:p>
            <a:r>
              <a:rPr lang="cs-CZ" sz="2800" dirty="0" smtClean="0"/>
              <a:t>čedič, znělec, andezit, ryolit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209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čedič (bazalt):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402832" cy="5328592"/>
          </a:xfrm>
        </p:spPr>
        <p:txBody>
          <a:bodyPr>
            <a:normAutofit fontScale="92500" lnSpcReduction="20000"/>
          </a:bodyPr>
          <a:lstStyle/>
          <a:p>
            <a:r>
              <a:rPr lang="cs-CZ" sz="3000" dirty="0"/>
              <a:t>podobné složení jako gabro</a:t>
            </a:r>
          </a:p>
          <a:p>
            <a:r>
              <a:rPr lang="cs-CZ" sz="3000" dirty="0" smtClean="0"/>
              <a:t>černošedá </a:t>
            </a:r>
            <a:r>
              <a:rPr lang="cs-CZ" sz="3000" dirty="0"/>
              <a:t>až černá barva + zelená, sloupcovitá odlučnost (varhany), výjimečně kulovitá odlučnost ( Otická sopka) </a:t>
            </a:r>
            <a:endParaRPr lang="cs-CZ" sz="3000" dirty="0" smtClean="0"/>
          </a:p>
          <a:p>
            <a:r>
              <a:rPr lang="cs-CZ" sz="3000" dirty="0" smtClean="0"/>
              <a:t>využití</a:t>
            </a:r>
            <a:r>
              <a:rPr lang="cs-CZ" sz="3000" dirty="0"/>
              <a:t>: stavební kámen, z taveného – roury, vlákna</a:t>
            </a:r>
          </a:p>
          <a:p>
            <a:r>
              <a:rPr lang="cs-CZ" sz="3000" dirty="0" smtClean="0"/>
              <a:t>výskyt</a:t>
            </a:r>
            <a:r>
              <a:rPr lang="cs-CZ" sz="3000" dirty="0"/>
              <a:t>: České středohoří, Doupovské hory, Říp, sopky v okolí Bruntálu, Ostrava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200" dirty="0" smtClean="0"/>
              <a:t>			        obr. 4</a:t>
            </a:r>
            <a:endParaRPr lang="cs-CZ" sz="2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973033" cy="297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413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znělec: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draselné živce + další minerály</a:t>
            </a:r>
          </a:p>
          <a:p>
            <a:r>
              <a:rPr lang="cs-CZ" dirty="0" smtClean="0"/>
              <a:t>šedá </a:t>
            </a:r>
            <a:r>
              <a:rPr lang="cs-CZ" dirty="0"/>
              <a:t>až světle šedozelená barva, po úderu kladívkem zní</a:t>
            </a:r>
          </a:p>
          <a:p>
            <a:r>
              <a:rPr lang="cs-CZ" dirty="0" smtClean="0"/>
              <a:t>využití</a:t>
            </a:r>
            <a:r>
              <a:rPr lang="cs-CZ" dirty="0"/>
              <a:t>: štěrk, sklářská surovina na výrobu obalového skla</a:t>
            </a:r>
          </a:p>
          <a:p>
            <a:r>
              <a:rPr lang="cs-CZ" dirty="0" smtClean="0"/>
              <a:t>výskyt</a:t>
            </a:r>
            <a:r>
              <a:rPr lang="cs-CZ" dirty="0"/>
              <a:t>: Milešovka, Bořeň, Bezděz, Kunětická hora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   obr. 5 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14505" y="1520788"/>
            <a:ext cx="468052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140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andezit: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/>
          </a:bodyPr>
          <a:lstStyle/>
          <a:p>
            <a:r>
              <a:rPr lang="cs-CZ" dirty="0"/>
              <a:t>převažují světlé nerosty, hl. sodnovápenaté živce</a:t>
            </a:r>
          </a:p>
          <a:p>
            <a:r>
              <a:rPr lang="cs-CZ" dirty="0" smtClean="0"/>
              <a:t>světle </a:t>
            </a:r>
            <a:r>
              <a:rPr lang="cs-CZ" dirty="0"/>
              <a:t>až tmavě šedá barva, světlejší než čedič</a:t>
            </a:r>
          </a:p>
          <a:p>
            <a:r>
              <a:rPr lang="cs-CZ" dirty="0" smtClean="0"/>
              <a:t>využití: </a:t>
            </a:r>
            <a:r>
              <a:rPr lang="cs-CZ" dirty="0"/>
              <a:t>stavební kámen</a:t>
            </a:r>
          </a:p>
          <a:p>
            <a:r>
              <a:rPr lang="cs-CZ" dirty="0" smtClean="0"/>
              <a:t>výskyt: </a:t>
            </a:r>
            <a:r>
              <a:rPr lang="cs-CZ" dirty="0"/>
              <a:t>nejblíže Slovensko – Kremnické, Slánské, Štiavnické </a:t>
            </a:r>
            <a:r>
              <a:rPr lang="cs-CZ" dirty="0" smtClean="0"/>
              <a:t>vrchy, Vihorlat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		        obr. 6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410445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49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ryolit: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r>
              <a:rPr lang="cs-CZ" dirty="0"/>
              <a:t>stejné složení jako žula</a:t>
            </a:r>
          </a:p>
          <a:p>
            <a:r>
              <a:rPr lang="cs-CZ" dirty="0" smtClean="0"/>
              <a:t>výskyt</a:t>
            </a:r>
            <a:r>
              <a:rPr lang="cs-CZ" dirty="0"/>
              <a:t>: společně s andezitem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obr. 7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352" y="1844824"/>
            <a:ext cx="5112568" cy="3834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157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 a úkoly: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Popiš vznik hlubinných vyvřelin.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Jaké zástupce hlubinných vyvřelin znáš?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Popiš vznik výlevných vyvřelin?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Jak rozeznáš hlubinnou a výlevnou vyvřelinu?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Vyjmenuj výlevné vyvřeliny.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Z jaké minerály obsahuje žula?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Proč se žula využívala jako dlažební kostka?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Vysvětli název ostravských Bazal.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Z čeho jsou vyrobeny pivní láhve?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Pro čedič je typická sloupcová odlučnost, ale výjimečně i jiná. Jaká a v jaké lokalitě v blízkosti tvého bydliště ji najdeš?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54124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GARCÍA, Luis </a:t>
            </a:r>
            <a:r>
              <a:rPr lang="cs-CZ" sz="2000" dirty="0" err="1"/>
              <a:t>Fernández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http://commons.wikimedia.org/wiki/File:Granito.jpg </a:t>
            </a:r>
            <a:endParaRPr lang="cs-CZ" sz="2000" dirty="0" smtClean="0"/>
          </a:p>
          <a:p>
            <a:r>
              <a:rPr lang="cs-CZ" sz="2000" dirty="0" smtClean="0"/>
              <a:t>obr. 2</a:t>
            </a:r>
            <a:r>
              <a:rPr lang="cs-CZ" sz="2000" dirty="0"/>
              <a:t>: CHAMPION, Jim.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http://commons.wikimedia.org/wiki/File:Logan_Rock_from_below.jpg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3: MYRDDIN.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http://commons.wikimedia.org/wiki/File:GabbroSLZ.jpg </a:t>
            </a:r>
            <a:endParaRPr lang="cs-CZ" sz="2000" dirty="0" smtClean="0"/>
          </a:p>
          <a:p>
            <a:r>
              <a:rPr lang="cs-CZ" sz="2000" dirty="0" smtClean="0"/>
              <a:t>obr. 4</a:t>
            </a:r>
            <a:r>
              <a:rPr lang="cs-CZ" sz="2000" dirty="0"/>
              <a:t>: MIAOW </a:t>
            </a:r>
            <a:r>
              <a:rPr lang="cs-CZ" sz="2000" dirty="0" err="1"/>
              <a:t>MIAOW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http://commons.wikimedia.org/wiki/File:Basalt-tschechien.jpg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5: SEPP, </a:t>
            </a:r>
            <a:r>
              <a:rPr lang="cs-CZ" sz="2000" dirty="0" err="1"/>
              <a:t>Siim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http://cs.wikipedia.org/wiki/Soubor:Aegirine-phonolite2-2005.jpg </a:t>
            </a:r>
            <a:endParaRPr lang="cs-CZ" sz="2000" dirty="0" smtClean="0"/>
          </a:p>
          <a:p>
            <a:r>
              <a:rPr lang="cs-CZ" sz="2000" dirty="0" smtClean="0"/>
              <a:t>obr. 6</a:t>
            </a:r>
            <a:r>
              <a:rPr lang="cs-CZ" sz="2000" dirty="0"/>
              <a:t>: SEPP, </a:t>
            </a:r>
            <a:r>
              <a:rPr lang="cs-CZ" sz="2000" dirty="0" err="1"/>
              <a:t>Siim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http://cs.wikipedia.org/wiki/Soubor:Amygdaloidal_andesite.jpg </a:t>
            </a:r>
            <a:endParaRPr lang="cs-CZ" sz="2000" dirty="0" smtClean="0"/>
          </a:p>
          <a:p>
            <a:r>
              <a:rPr lang="cs-CZ" sz="2000" dirty="0" smtClean="0"/>
              <a:t>obr. 7</a:t>
            </a:r>
            <a:r>
              <a:rPr lang="cs-CZ" sz="2000" dirty="0"/>
              <a:t>: SPEIFENSENDER.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3.12.2012]. </a:t>
            </a:r>
            <a:r>
              <a:rPr lang="cs-CZ" sz="2000" dirty="0"/>
              <a:t>Dostupný na WWW: http://commons.wikimedia.org/wiki/File:Oberthal-Teufelskanzel-20081026-14.jpg </a:t>
            </a:r>
          </a:p>
        </p:txBody>
      </p:sp>
    </p:spTree>
    <p:extLst>
      <p:ext uri="{BB962C8B-B14F-4D97-AF65-F5344CB8AC3E}">
        <p14:creationId xmlns:p14="http://schemas.microsoft.com/office/powerpoint/2010/main" val="35128715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652</Words>
  <Application>Microsoft Office PowerPoint</Application>
  <PresentationFormat>Předvádění na obrazovce (4:3)</PresentationFormat>
  <Paragraphs>188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Přehled vyvřelých hornin</vt:lpstr>
      <vt:lpstr>Hlubinné vyvřeliny </vt:lpstr>
      <vt:lpstr>žula (granit):</vt:lpstr>
      <vt:lpstr>gabro:</vt:lpstr>
      <vt:lpstr>Výlevné vyvřeliny </vt:lpstr>
      <vt:lpstr>čedič (bazalt):</vt:lpstr>
      <vt:lpstr>znělec:</vt:lpstr>
      <vt:lpstr>andezit:</vt:lpstr>
      <vt:lpstr>ryolit: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31</cp:revision>
  <dcterms:created xsi:type="dcterms:W3CDTF">2012-10-04T17:02:39Z</dcterms:created>
  <dcterms:modified xsi:type="dcterms:W3CDTF">2012-11-07T17:08:50Z</dcterms:modified>
</cp:coreProperties>
</file>