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6" r:id="rId3"/>
    <p:sldId id="258" r:id="rId4"/>
    <p:sldId id="259" r:id="rId5"/>
    <p:sldId id="260" r:id="rId6"/>
    <p:sldId id="261" r:id="rId7"/>
    <p:sldId id="262" r:id="rId8"/>
    <p:sldId id="268" r:id="rId9"/>
    <p:sldId id="269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6600"/>
    <a:srgbClr val="333300"/>
    <a:srgbClr val="00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9247593"/>
              </p:ext>
            </p:extLst>
          </p:nvPr>
        </p:nvGraphicFramePr>
        <p:xfrm>
          <a:off x="516456" y="1477941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VY_32_INOVACE_276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9.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Přírodopis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Výklad učiva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 </a:t>
                      </a:r>
                      <a:r>
                        <a:rPr lang="cs-CZ" sz="1400" b="1" smtClean="0"/>
                        <a:t>Květoslava Latoňová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Usazené horniny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 je určena k výkladu učiva – Usazené horniny. Slouží k získání informací o vzniku usazených hornin, jejich dělení a objasnění pojmů vrstva, souvrství,</a:t>
                      </a:r>
                      <a:r>
                        <a:rPr lang="cs-CZ" sz="1400" b="1" baseline="0" dirty="0" smtClean="0"/>
                        <a:t> mocnost vrstvy, tmel.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8. 12. 2012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/>
                        <a:t>14. </a:t>
                      </a:r>
                      <a:r>
                        <a:rPr lang="cs-CZ" sz="1400" b="1" dirty="0" smtClean="0"/>
                        <a:t>12. 2012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132856"/>
            <a:ext cx="8229600" cy="1656184"/>
          </a:xfrm>
        </p:spPr>
        <p:txBody>
          <a:bodyPr>
            <a:noAutofit/>
          </a:bodyPr>
          <a:lstStyle/>
          <a:p>
            <a:r>
              <a:rPr lang="cs-CZ" sz="8000" b="1" dirty="0" smtClean="0">
                <a:solidFill>
                  <a:srgbClr val="CC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USAZENÉ HORNINY</a:t>
            </a:r>
            <a:endParaRPr lang="cs-CZ" sz="8000" b="1" dirty="0">
              <a:solidFill>
                <a:srgbClr val="CC6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07680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chemeClr val="bg1"/>
                </a:solidFill>
              </a:rPr>
              <a:t>Usazené (sedimentární ) horniny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>
                <a:solidFill>
                  <a:schemeClr val="bg1"/>
                </a:solidFill>
              </a:rPr>
              <a:t>= nejrozšířenější skupina hornin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bg1"/>
                </a:solidFill>
              </a:rPr>
              <a:t> </a:t>
            </a:r>
          </a:p>
          <a:p>
            <a:r>
              <a:rPr lang="cs-CZ" sz="2800" b="1" u="sng" dirty="0">
                <a:solidFill>
                  <a:schemeClr val="bg1"/>
                </a:solidFill>
              </a:rPr>
              <a:t>vznik:</a:t>
            </a:r>
            <a:r>
              <a:rPr lang="cs-CZ" sz="2800" b="1" dirty="0">
                <a:solidFill>
                  <a:schemeClr val="bg1"/>
                </a:solidFill>
              </a:rPr>
              <a:t> 1) vnější geologické děje (teplota, gravitace</a:t>
            </a:r>
            <a:r>
              <a:rPr lang="cs-CZ" sz="2800" b="1" dirty="0" smtClean="0">
                <a:solidFill>
                  <a:schemeClr val="bg1"/>
                </a:solidFill>
              </a:rPr>
              <a:t>,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bg1"/>
                </a:solidFill>
              </a:rPr>
              <a:t> </a:t>
            </a:r>
            <a:r>
              <a:rPr lang="cs-CZ" sz="2800" b="1" dirty="0" smtClean="0">
                <a:solidFill>
                  <a:schemeClr val="bg1"/>
                </a:solidFill>
              </a:rPr>
              <a:t>                    voda</a:t>
            </a:r>
            <a:r>
              <a:rPr lang="cs-CZ" sz="2800" b="1" dirty="0">
                <a:solidFill>
                  <a:schemeClr val="bg1"/>
                </a:solidFill>
              </a:rPr>
              <a:t>, vítr, ledovce, organismy)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bg1"/>
                </a:solidFill>
              </a:rPr>
              <a:t>            </a:t>
            </a:r>
            <a:r>
              <a:rPr lang="cs-CZ" sz="2800" b="1" dirty="0" smtClean="0">
                <a:solidFill>
                  <a:schemeClr val="bg1"/>
                </a:solidFill>
              </a:rPr>
              <a:t>    2</a:t>
            </a:r>
            <a:r>
              <a:rPr lang="cs-CZ" sz="2800" b="1" dirty="0">
                <a:solidFill>
                  <a:schemeClr val="bg1"/>
                </a:solidFill>
              </a:rPr>
              <a:t>) rozrušování a zvětrávání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bg1"/>
                </a:solidFill>
              </a:rPr>
              <a:t>           </a:t>
            </a:r>
            <a:r>
              <a:rPr lang="cs-CZ" sz="2800" b="1" dirty="0" smtClean="0">
                <a:solidFill>
                  <a:schemeClr val="bg1"/>
                </a:solidFill>
              </a:rPr>
              <a:t>     </a:t>
            </a:r>
            <a:r>
              <a:rPr lang="cs-CZ" sz="2800" b="1" dirty="0">
                <a:solidFill>
                  <a:schemeClr val="bg1"/>
                </a:solidFill>
              </a:rPr>
              <a:t>3) přenos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bg1"/>
                </a:solidFill>
              </a:rPr>
              <a:t>            </a:t>
            </a:r>
            <a:r>
              <a:rPr lang="cs-CZ" sz="2800" b="1" dirty="0" smtClean="0">
                <a:solidFill>
                  <a:schemeClr val="bg1"/>
                </a:solidFill>
              </a:rPr>
              <a:t>    4</a:t>
            </a:r>
            <a:r>
              <a:rPr lang="cs-CZ" sz="2800" b="1" dirty="0">
                <a:solidFill>
                  <a:schemeClr val="bg1"/>
                </a:solidFill>
              </a:rPr>
              <a:t>) usazování – vznik vrstev, vrstevnatosti</a:t>
            </a:r>
          </a:p>
          <a:p>
            <a:pPr marL="0" indent="0">
              <a:buNone/>
            </a:pPr>
            <a:endParaRPr lang="cs-CZ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pPr algn="l"/>
            <a:r>
              <a:rPr lang="cs-CZ" sz="2800" b="1" u="sng" dirty="0" smtClean="0">
                <a:solidFill>
                  <a:schemeClr val="bg1"/>
                </a:solidFill>
              </a:rPr>
              <a:t>vnější geologické děje:</a:t>
            </a:r>
            <a:endParaRPr lang="cs-CZ" sz="2800" b="1" u="sng" dirty="0">
              <a:solidFill>
                <a:schemeClr val="bg1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448419" y="1052736"/>
            <a:ext cx="4040188" cy="639762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zvětrávání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57200" y="1844824"/>
            <a:ext cx="4040188" cy="428133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		</a:t>
            </a:r>
          </a:p>
          <a:p>
            <a:pPr marL="0" indent="0">
              <a:buNone/>
            </a:pPr>
            <a:endParaRPr lang="cs-CZ" sz="20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0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0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0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0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			        obr. 1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xfrm>
            <a:off x="4644008" y="1052736"/>
            <a:ext cx="4041775" cy="639762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sedimentace (jezero)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4645025" y="1844824"/>
            <a:ext cx="4041775" cy="428133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			      </a:t>
            </a:r>
            <a:r>
              <a:rPr lang="cs-CZ" sz="2000" dirty="0" smtClean="0">
                <a:solidFill>
                  <a:schemeClr val="bg1"/>
                </a:solidFill>
              </a:rPr>
              <a:t>obr. 2</a:t>
            </a:r>
            <a:endParaRPr lang="cs-CZ" sz="2000" dirty="0">
              <a:solidFill>
                <a:schemeClr val="bg1"/>
              </a:solidFill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1700808"/>
            <a:ext cx="3258235" cy="49409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060848"/>
            <a:ext cx="4602088" cy="34515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u="sng" dirty="0" smtClean="0">
                <a:solidFill>
                  <a:schemeClr val="bg1"/>
                </a:solidFill>
              </a:rPr>
              <a:t>dělení:</a:t>
            </a:r>
            <a:endParaRPr lang="cs-CZ" sz="2800" b="1" u="sng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arenR"/>
            </a:pPr>
            <a:r>
              <a:rPr lang="cs-CZ" sz="2800" b="1" dirty="0" smtClean="0">
                <a:solidFill>
                  <a:schemeClr val="bg1"/>
                </a:solidFill>
              </a:rPr>
              <a:t>úlomkovité	 2) organogenní 	   3) chemické</a:t>
            </a:r>
          </a:p>
          <a:p>
            <a:pPr marL="0" indent="0">
              <a:buNone/>
            </a:pPr>
            <a:endParaRPr lang="cs-CZ" sz="2000" b="1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000" b="1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000" b="1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000" b="1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000" b="1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000" b="1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		obr. 3			obr. 4			</a:t>
            </a:r>
          </a:p>
          <a:p>
            <a:pPr marL="0" indent="0">
              <a:buNone/>
            </a:pPr>
            <a:r>
              <a:rPr lang="cs-CZ" sz="2000" dirty="0">
                <a:solidFill>
                  <a:schemeClr val="bg1"/>
                </a:solidFill>
              </a:rPr>
              <a:t>	</a:t>
            </a:r>
            <a:r>
              <a:rPr lang="cs-CZ" sz="2000" dirty="0" smtClean="0">
                <a:solidFill>
                  <a:schemeClr val="bg1"/>
                </a:solidFill>
              </a:rPr>
              <a:t>						obr. 5</a:t>
            </a:r>
            <a:r>
              <a:rPr lang="cs-CZ" sz="2800" b="1" dirty="0" smtClean="0">
                <a:solidFill>
                  <a:schemeClr val="bg1"/>
                </a:solidFill>
              </a:rPr>
              <a:t>			    				</a:t>
            </a:r>
          </a:p>
          <a:p>
            <a:pPr marL="514350" indent="-514350">
              <a:buAutoNum type="arabicParenR"/>
            </a:pPr>
            <a:endParaRPr lang="cs-CZ" sz="2800" b="1" dirty="0">
              <a:solidFill>
                <a:schemeClr val="bg1"/>
              </a:solidFill>
            </a:endParaRPr>
          </a:p>
          <a:p>
            <a:pPr marL="514350" indent="-514350">
              <a:buAutoNum type="arabicParenR"/>
            </a:pPr>
            <a:endParaRPr lang="cs-CZ" sz="2800" b="1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800" b="1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800" b="1" dirty="0">
              <a:solidFill>
                <a:schemeClr val="bg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267" y="2236643"/>
            <a:ext cx="2681149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7229" y="2203596"/>
            <a:ext cx="2651156" cy="19883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203596"/>
            <a:ext cx="2508126" cy="26265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800" b="1" u="sng" dirty="0" smtClean="0">
                <a:solidFill>
                  <a:schemeClr val="bg1"/>
                </a:solidFill>
              </a:rPr>
              <a:t>vrstvy:</a:t>
            </a:r>
            <a:endParaRPr lang="cs-CZ" sz="2800" b="1" u="sng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32859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000" b="1" dirty="0" smtClean="0">
                <a:solidFill>
                  <a:schemeClr val="bg1"/>
                </a:solidFill>
              </a:rPr>
              <a:t>= ukládání </a:t>
            </a:r>
            <a:r>
              <a:rPr lang="cs-CZ" sz="3000" b="1" dirty="0">
                <a:solidFill>
                  <a:schemeClr val="bg1"/>
                </a:solidFill>
              </a:rPr>
              <a:t>stejného materiálu za stejných podmínek</a:t>
            </a:r>
          </a:p>
          <a:p>
            <a:pPr marL="0" indent="0">
              <a:buNone/>
            </a:pPr>
            <a:r>
              <a:rPr lang="cs-CZ" sz="3000" b="1" dirty="0" smtClean="0">
                <a:solidFill>
                  <a:schemeClr val="bg1"/>
                </a:solidFill>
              </a:rPr>
              <a:t>    deskovitý </a:t>
            </a:r>
            <a:r>
              <a:rPr lang="cs-CZ" sz="3000" b="1" dirty="0">
                <a:solidFill>
                  <a:schemeClr val="bg1"/>
                </a:solidFill>
              </a:rPr>
              <a:t>nebo čočkovitý tvar – vodorovná plocha</a:t>
            </a:r>
          </a:p>
          <a:p>
            <a:r>
              <a:rPr lang="cs-CZ" sz="3000" b="1" u="sng" dirty="0" smtClean="0">
                <a:solidFill>
                  <a:schemeClr val="bg1"/>
                </a:solidFill>
              </a:rPr>
              <a:t>mocnost </a:t>
            </a:r>
            <a:r>
              <a:rPr lang="cs-CZ" sz="3000" b="1" u="sng" dirty="0">
                <a:solidFill>
                  <a:schemeClr val="bg1"/>
                </a:solidFill>
              </a:rPr>
              <a:t>vrstvy</a:t>
            </a:r>
            <a:r>
              <a:rPr lang="cs-CZ" sz="3000" b="1" dirty="0">
                <a:solidFill>
                  <a:schemeClr val="bg1"/>
                </a:solidFill>
              </a:rPr>
              <a:t> = tloušťka</a:t>
            </a:r>
          </a:p>
          <a:p>
            <a:pPr marL="0" lvl="0" indent="0">
              <a:buNone/>
            </a:pPr>
            <a:r>
              <a:rPr lang="cs-CZ" sz="3000" b="1" dirty="0" smtClean="0">
                <a:solidFill>
                  <a:schemeClr val="bg1"/>
                </a:solidFill>
              </a:rPr>
              <a:t>    a) lupenité</a:t>
            </a:r>
            <a:endParaRPr lang="cs-CZ" sz="3000" b="1" dirty="0">
              <a:solidFill>
                <a:schemeClr val="bg1"/>
              </a:solidFill>
            </a:endParaRPr>
          </a:p>
          <a:p>
            <a:pPr marL="0" lvl="0" indent="0">
              <a:buNone/>
            </a:pPr>
            <a:r>
              <a:rPr lang="cs-CZ" sz="3000" b="1" dirty="0" smtClean="0">
                <a:solidFill>
                  <a:schemeClr val="bg1"/>
                </a:solidFill>
              </a:rPr>
              <a:t>    b) deskovité </a:t>
            </a:r>
            <a:r>
              <a:rPr lang="cs-CZ" sz="3000" b="1" dirty="0">
                <a:solidFill>
                  <a:schemeClr val="bg1"/>
                </a:solidFill>
              </a:rPr>
              <a:t>– několik cm</a:t>
            </a:r>
          </a:p>
          <a:p>
            <a:pPr marL="0" lvl="0" indent="0">
              <a:buNone/>
            </a:pPr>
            <a:r>
              <a:rPr lang="cs-CZ" sz="3000" b="1" dirty="0" smtClean="0">
                <a:solidFill>
                  <a:schemeClr val="bg1"/>
                </a:solidFill>
              </a:rPr>
              <a:t>    c) lavicovité</a:t>
            </a:r>
            <a:endParaRPr lang="cs-CZ" sz="3000" b="1" dirty="0">
              <a:solidFill>
                <a:schemeClr val="bg1"/>
              </a:solidFill>
            </a:endParaRPr>
          </a:p>
          <a:p>
            <a:r>
              <a:rPr lang="cs-CZ" sz="3000" b="1" u="sng" dirty="0">
                <a:solidFill>
                  <a:schemeClr val="bg1"/>
                </a:solidFill>
              </a:rPr>
              <a:t>souvrství</a:t>
            </a:r>
            <a:r>
              <a:rPr lang="cs-CZ" sz="3000" b="1" dirty="0">
                <a:solidFill>
                  <a:schemeClr val="bg1"/>
                </a:solidFill>
              </a:rPr>
              <a:t> = více vrstev - čím níže, tím starší</a:t>
            </a:r>
          </a:p>
          <a:p>
            <a:pPr marL="0" indent="0">
              <a:buNone/>
            </a:pPr>
            <a:r>
              <a:rPr lang="cs-CZ" sz="3000" b="1" dirty="0" smtClean="0">
                <a:solidFill>
                  <a:schemeClr val="bg1"/>
                </a:solidFill>
              </a:rPr>
              <a:t>                         </a:t>
            </a:r>
            <a:r>
              <a:rPr lang="cs-CZ" sz="3000" b="1" dirty="0">
                <a:solidFill>
                  <a:schemeClr val="bg1"/>
                </a:solidFill>
              </a:rPr>
              <a:t>podloží, nadloží</a:t>
            </a:r>
          </a:p>
          <a:p>
            <a:r>
              <a:rPr lang="cs-CZ" sz="3000" b="1" u="sng" dirty="0">
                <a:solidFill>
                  <a:schemeClr val="bg1"/>
                </a:solidFill>
              </a:rPr>
              <a:t>vrstevný sled</a:t>
            </a:r>
            <a:r>
              <a:rPr lang="cs-CZ" sz="3000" b="1" dirty="0">
                <a:solidFill>
                  <a:schemeClr val="bg1"/>
                </a:solidFill>
              </a:rPr>
              <a:t> – pořadí, v němž se vrstvy </a:t>
            </a:r>
            <a:r>
              <a:rPr lang="cs-CZ" sz="3000" b="1" dirty="0" smtClean="0">
                <a:solidFill>
                  <a:schemeClr val="bg1"/>
                </a:solidFill>
              </a:rPr>
              <a:t>usazovaly</a:t>
            </a:r>
          </a:p>
          <a:p>
            <a:r>
              <a:rPr lang="cs-CZ" sz="3000" b="1" u="sng" dirty="0">
                <a:solidFill>
                  <a:schemeClr val="bg1"/>
                </a:solidFill>
              </a:rPr>
              <a:t>tmel</a:t>
            </a:r>
            <a:r>
              <a:rPr lang="cs-CZ" sz="3000" dirty="0">
                <a:solidFill>
                  <a:schemeClr val="bg1"/>
                </a:solidFill>
              </a:rPr>
              <a:t> </a:t>
            </a:r>
            <a:r>
              <a:rPr lang="cs-CZ" sz="3000" b="1" dirty="0">
                <a:solidFill>
                  <a:schemeClr val="bg1"/>
                </a:solidFill>
              </a:rPr>
              <a:t>= pojivo („lepidlo</a:t>
            </a:r>
            <a:r>
              <a:rPr lang="cs-CZ" sz="3000" b="1" dirty="0" smtClean="0">
                <a:solidFill>
                  <a:schemeClr val="bg1"/>
                </a:solidFill>
              </a:rPr>
              <a:t>“)  - CaCO</a:t>
            </a:r>
            <a:r>
              <a:rPr lang="cs-CZ" sz="3000" b="1" baseline="-25000" dirty="0" smtClean="0">
                <a:solidFill>
                  <a:schemeClr val="bg1"/>
                </a:solidFill>
              </a:rPr>
              <a:t>3</a:t>
            </a:r>
            <a:r>
              <a:rPr lang="cs-CZ" sz="3000" b="1" dirty="0">
                <a:solidFill>
                  <a:schemeClr val="bg1"/>
                </a:solidFill>
              </a:rPr>
              <a:t>, SiO</a:t>
            </a:r>
            <a:r>
              <a:rPr lang="cs-CZ" sz="3000" b="1" baseline="-25000" dirty="0">
                <a:solidFill>
                  <a:schemeClr val="bg1"/>
                </a:solidFill>
              </a:rPr>
              <a:t>2</a:t>
            </a:r>
            <a:r>
              <a:rPr lang="cs-CZ" sz="3000" b="1" dirty="0">
                <a:solidFill>
                  <a:schemeClr val="bg1"/>
                </a:solidFill>
              </a:rPr>
              <a:t>, jílovité minerály</a:t>
            </a:r>
          </a:p>
          <a:p>
            <a:endParaRPr lang="cs-CZ" sz="2800" b="1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dirty="0" smtClean="0">
                <a:solidFill>
                  <a:schemeClr val="bg1"/>
                </a:solidFill>
              </a:rPr>
              <a:t>souvrství: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150" y="1052736"/>
            <a:ext cx="7776864" cy="4946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24328" y="6109265"/>
            <a:ext cx="10081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obr. 6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smtClean="0">
                <a:solidFill>
                  <a:schemeClr val="bg1"/>
                </a:solidFill>
              </a:rPr>
              <a:t>valouny + tmel = slepenec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20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0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0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0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0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0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0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000" dirty="0">
                <a:solidFill>
                  <a:schemeClr val="bg1"/>
                </a:solidFill>
              </a:rPr>
              <a:t>	</a:t>
            </a:r>
            <a:r>
              <a:rPr lang="cs-CZ" sz="2000" dirty="0" smtClean="0">
                <a:solidFill>
                  <a:schemeClr val="bg1"/>
                </a:solidFill>
              </a:rPr>
              <a:t>						    obr. 7</a:t>
            </a:r>
            <a:endParaRPr lang="cs-CZ" sz="2000" dirty="0">
              <a:solidFill>
                <a:schemeClr val="bg1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124744"/>
            <a:ext cx="6618312" cy="49637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344976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chemeClr val="bg1"/>
                </a:solidFill>
              </a:rPr>
              <a:t>otázky a úkoly: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2800" dirty="0" smtClean="0">
                <a:solidFill>
                  <a:schemeClr val="bg1"/>
                </a:solidFill>
              </a:rPr>
              <a:t>Popiš vznik usazených hornin.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 smtClean="0">
                <a:solidFill>
                  <a:schemeClr val="bg1"/>
                </a:solidFill>
              </a:rPr>
              <a:t>Co vše se ,může podílet na rozrušování mateční horniny?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 smtClean="0">
                <a:solidFill>
                  <a:schemeClr val="bg1"/>
                </a:solidFill>
              </a:rPr>
              <a:t>Co vše se může podílet na přenosu rozrušené horniny?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 smtClean="0">
                <a:solidFill>
                  <a:schemeClr val="bg1"/>
                </a:solidFill>
              </a:rPr>
              <a:t>Jak dělíme usazené horniny?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 smtClean="0">
                <a:solidFill>
                  <a:schemeClr val="bg1"/>
                </a:solidFill>
              </a:rPr>
              <a:t>Popiš, jak vzniká vrstva.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 smtClean="0">
                <a:solidFill>
                  <a:schemeClr val="bg1"/>
                </a:solidFill>
              </a:rPr>
              <a:t>Jak dělíme vrstvy podle mocnosti?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 smtClean="0">
                <a:solidFill>
                  <a:schemeClr val="bg1"/>
                </a:solidFill>
              </a:rPr>
              <a:t>Popiš, jak vypadá uhelná sloj?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 smtClean="0">
                <a:solidFill>
                  <a:schemeClr val="bg1"/>
                </a:solidFill>
              </a:rPr>
              <a:t>Co je to podloží a nadloží?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 smtClean="0">
                <a:solidFill>
                  <a:schemeClr val="bg1"/>
                </a:solidFill>
              </a:rPr>
              <a:t>Co je to tmel, z čeho se skládá a k čemu slouží?</a:t>
            </a:r>
          </a:p>
          <a:p>
            <a:pPr marL="514350" indent="-514350">
              <a:buFont typeface="+mj-lt"/>
              <a:buAutoNum type="arabicParenR"/>
            </a:pP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04463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chemeClr val="bg1"/>
                </a:solidFill>
              </a:rPr>
              <a:t>zdroje: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 fontScale="92500" lnSpcReduction="20000"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obr. 1: </a:t>
            </a:r>
            <a:r>
              <a:rPr lang="cs-CZ" sz="2000" dirty="0">
                <a:solidFill>
                  <a:schemeClr val="bg1"/>
                </a:solidFill>
              </a:rPr>
              <a:t>HOWARD, Janet L.. </a:t>
            </a:r>
            <a:r>
              <a:rPr lang="cs-CZ" sz="2000" i="1" dirty="0">
                <a:solidFill>
                  <a:schemeClr val="bg1"/>
                </a:solidFill>
              </a:rPr>
              <a:t>Wikipedia.cz</a:t>
            </a:r>
            <a:r>
              <a:rPr lang="cs-CZ" sz="2000" dirty="0">
                <a:solidFill>
                  <a:schemeClr val="bg1"/>
                </a:solidFill>
              </a:rPr>
              <a:t> [online]. [cit. </a:t>
            </a:r>
            <a:r>
              <a:rPr lang="cs-CZ" sz="2000" dirty="0" smtClean="0">
                <a:solidFill>
                  <a:schemeClr val="bg1"/>
                </a:solidFill>
              </a:rPr>
              <a:t>8.12.2012]. </a:t>
            </a:r>
            <a:r>
              <a:rPr lang="cs-CZ" sz="2000" dirty="0">
                <a:solidFill>
                  <a:schemeClr val="bg1"/>
                </a:solidFill>
              </a:rPr>
              <a:t>Dostupný na WWW: http://cs.wikipedia.org/wiki/Soubor:Mountain_Hemlock.jpg </a:t>
            </a:r>
            <a:r>
              <a:rPr lang="cs-CZ" sz="2000" dirty="0" smtClean="0">
                <a:solidFill>
                  <a:schemeClr val="bg1"/>
                </a:solidFill>
              </a:rPr>
              <a:t>obr. 2: </a:t>
            </a:r>
            <a:r>
              <a:rPr lang="cs-CZ" sz="2000" dirty="0">
                <a:solidFill>
                  <a:schemeClr val="bg1"/>
                </a:solidFill>
              </a:rPr>
              <a:t>STEINHOFF, Andreas. </a:t>
            </a:r>
            <a:r>
              <a:rPr lang="cs-CZ" sz="2000" i="1" dirty="0">
                <a:solidFill>
                  <a:schemeClr val="bg1"/>
                </a:solidFill>
              </a:rPr>
              <a:t>Wikipedia.cz</a:t>
            </a:r>
            <a:r>
              <a:rPr lang="cs-CZ" sz="2000" dirty="0">
                <a:solidFill>
                  <a:schemeClr val="bg1"/>
                </a:solidFill>
              </a:rPr>
              <a:t> [online]. [cit. </a:t>
            </a:r>
            <a:r>
              <a:rPr lang="cs-CZ" sz="2000" dirty="0" smtClean="0">
                <a:solidFill>
                  <a:schemeClr val="bg1"/>
                </a:solidFill>
              </a:rPr>
              <a:t>8.12.2012]. </a:t>
            </a:r>
            <a:r>
              <a:rPr lang="cs-CZ" sz="2000" dirty="0">
                <a:solidFill>
                  <a:schemeClr val="bg1"/>
                </a:solidFill>
              </a:rPr>
              <a:t>Dostupný na WWW: http://cs.wikipedia.org/wiki/Soubor:Fahrrad-ostern-2006-bluefish-01.jpg </a:t>
            </a:r>
            <a:endParaRPr lang="cs-CZ" sz="2000" dirty="0" smtClean="0">
              <a:solidFill>
                <a:schemeClr val="bg1"/>
              </a:solidFill>
            </a:endParaRPr>
          </a:p>
          <a:p>
            <a:r>
              <a:rPr lang="cs-CZ" sz="2000" dirty="0" smtClean="0">
                <a:solidFill>
                  <a:schemeClr val="bg1"/>
                </a:solidFill>
              </a:rPr>
              <a:t>obr. 3: </a:t>
            </a:r>
            <a:r>
              <a:rPr lang="cs-CZ" sz="2000" dirty="0">
                <a:solidFill>
                  <a:schemeClr val="bg1"/>
                </a:solidFill>
              </a:rPr>
              <a:t>ZUREK, Stan. </a:t>
            </a:r>
            <a:r>
              <a:rPr lang="cs-CZ" sz="2000" i="1" dirty="0">
                <a:solidFill>
                  <a:schemeClr val="bg1"/>
                </a:solidFill>
              </a:rPr>
              <a:t>Wikipedia.cz</a:t>
            </a:r>
            <a:r>
              <a:rPr lang="cs-CZ" sz="2000" dirty="0">
                <a:solidFill>
                  <a:schemeClr val="bg1"/>
                </a:solidFill>
              </a:rPr>
              <a:t> [online]. [cit. </a:t>
            </a:r>
            <a:r>
              <a:rPr lang="cs-CZ" sz="2000" dirty="0" smtClean="0">
                <a:solidFill>
                  <a:schemeClr val="bg1"/>
                </a:solidFill>
              </a:rPr>
              <a:t>8.12.2012]. </a:t>
            </a:r>
            <a:r>
              <a:rPr lang="cs-CZ" sz="2000" dirty="0">
                <a:solidFill>
                  <a:schemeClr val="bg1"/>
                </a:solidFill>
              </a:rPr>
              <a:t>Dostupný na WWW: http://cs.wikipedia.org/wiki/Soubor:Gravel_on_a_beach_in_Thirasia,_Santorini,_Greece.jpg </a:t>
            </a:r>
            <a:endParaRPr lang="cs-CZ" sz="2000" dirty="0" smtClean="0">
              <a:solidFill>
                <a:schemeClr val="bg1"/>
              </a:solidFill>
            </a:endParaRPr>
          </a:p>
          <a:p>
            <a:r>
              <a:rPr lang="cs-CZ" sz="2000" dirty="0" smtClean="0">
                <a:solidFill>
                  <a:schemeClr val="bg1"/>
                </a:solidFill>
              </a:rPr>
              <a:t>obr. 4: </a:t>
            </a:r>
            <a:r>
              <a:rPr lang="cs-CZ" sz="2000" dirty="0">
                <a:solidFill>
                  <a:schemeClr val="bg1"/>
                </a:solidFill>
              </a:rPr>
              <a:t>SÁNCHEZ, Luis Miguel </a:t>
            </a:r>
            <a:r>
              <a:rPr lang="cs-CZ" sz="2000" dirty="0" err="1">
                <a:solidFill>
                  <a:schemeClr val="bg1"/>
                </a:solidFill>
              </a:rPr>
              <a:t>Bugallo</a:t>
            </a:r>
            <a:r>
              <a:rPr lang="cs-CZ" sz="2000" dirty="0">
                <a:solidFill>
                  <a:schemeClr val="bg1"/>
                </a:solidFill>
              </a:rPr>
              <a:t>. </a:t>
            </a:r>
            <a:r>
              <a:rPr lang="cs-CZ" sz="2000" i="1" dirty="0">
                <a:solidFill>
                  <a:schemeClr val="bg1"/>
                </a:solidFill>
              </a:rPr>
              <a:t>Wikipedia.cz</a:t>
            </a:r>
            <a:r>
              <a:rPr lang="cs-CZ" sz="2000" dirty="0">
                <a:solidFill>
                  <a:schemeClr val="bg1"/>
                </a:solidFill>
              </a:rPr>
              <a:t> [online]. [cit. </a:t>
            </a:r>
            <a:r>
              <a:rPr lang="cs-CZ" sz="2000" dirty="0" smtClean="0">
                <a:solidFill>
                  <a:schemeClr val="bg1"/>
                </a:solidFill>
              </a:rPr>
              <a:t>8.12.2012]. </a:t>
            </a:r>
            <a:r>
              <a:rPr lang="cs-CZ" sz="2000" dirty="0">
                <a:solidFill>
                  <a:schemeClr val="bg1"/>
                </a:solidFill>
              </a:rPr>
              <a:t>Dostupný na WWW: http://cs.wikipedia.org/wiki/Soubor:Mineral_Antracita_GDFL001.JPG </a:t>
            </a:r>
            <a:endParaRPr lang="cs-CZ" sz="2000" dirty="0" smtClean="0">
              <a:solidFill>
                <a:schemeClr val="bg1"/>
              </a:solidFill>
            </a:endParaRPr>
          </a:p>
          <a:p>
            <a:r>
              <a:rPr lang="cs-CZ" sz="2000" dirty="0" smtClean="0">
                <a:solidFill>
                  <a:schemeClr val="bg1"/>
                </a:solidFill>
              </a:rPr>
              <a:t>obr. 5: </a:t>
            </a:r>
            <a:r>
              <a:rPr lang="cs-CZ" sz="2000" dirty="0">
                <a:solidFill>
                  <a:schemeClr val="bg1"/>
                </a:solidFill>
              </a:rPr>
              <a:t>KARELJ. </a:t>
            </a:r>
            <a:r>
              <a:rPr lang="cs-CZ" sz="2000" i="1" dirty="0">
                <a:solidFill>
                  <a:schemeClr val="bg1"/>
                </a:solidFill>
              </a:rPr>
              <a:t>commons.wikimedia.org</a:t>
            </a:r>
            <a:r>
              <a:rPr lang="cs-CZ" sz="2000" dirty="0">
                <a:solidFill>
                  <a:schemeClr val="bg1"/>
                </a:solidFill>
              </a:rPr>
              <a:t> [online]. [cit. </a:t>
            </a:r>
            <a:r>
              <a:rPr lang="cs-CZ" sz="2000" dirty="0" smtClean="0">
                <a:solidFill>
                  <a:schemeClr val="bg1"/>
                </a:solidFill>
              </a:rPr>
              <a:t>8.12.2012]. </a:t>
            </a:r>
            <a:r>
              <a:rPr lang="cs-CZ" sz="2000" dirty="0">
                <a:solidFill>
                  <a:schemeClr val="bg1"/>
                </a:solidFill>
              </a:rPr>
              <a:t>Dostupný na WWW: http://commons.wikimedia.org/wiki/File:Travertin_1.jpg </a:t>
            </a:r>
            <a:endParaRPr lang="cs-CZ" sz="2000" dirty="0" smtClean="0">
              <a:solidFill>
                <a:schemeClr val="bg1"/>
              </a:solidFill>
            </a:endParaRPr>
          </a:p>
          <a:p>
            <a:r>
              <a:rPr lang="cs-CZ" sz="2000" dirty="0" smtClean="0">
                <a:solidFill>
                  <a:schemeClr val="bg1"/>
                </a:solidFill>
              </a:rPr>
              <a:t>obr. 6: </a:t>
            </a:r>
            <a:r>
              <a:rPr lang="cs-CZ" sz="2000" dirty="0">
                <a:solidFill>
                  <a:schemeClr val="bg1"/>
                </a:solidFill>
              </a:rPr>
              <a:t>ANKY-MAN. </a:t>
            </a:r>
            <a:r>
              <a:rPr lang="cs-CZ" sz="2000" i="1" dirty="0">
                <a:solidFill>
                  <a:schemeClr val="bg1"/>
                </a:solidFill>
              </a:rPr>
              <a:t>Wikipedia.cz</a:t>
            </a:r>
            <a:r>
              <a:rPr lang="cs-CZ" sz="2000" dirty="0">
                <a:solidFill>
                  <a:schemeClr val="bg1"/>
                </a:solidFill>
              </a:rPr>
              <a:t> [online]. [cit. </a:t>
            </a:r>
            <a:r>
              <a:rPr lang="cs-CZ" sz="2000" dirty="0" smtClean="0">
                <a:solidFill>
                  <a:schemeClr val="bg1"/>
                </a:solidFill>
              </a:rPr>
              <a:t>8.12.2012]. </a:t>
            </a:r>
            <a:r>
              <a:rPr lang="cs-CZ" sz="2000" dirty="0">
                <a:solidFill>
                  <a:schemeClr val="bg1"/>
                </a:solidFill>
              </a:rPr>
              <a:t>Dostupný na WWW: http://cs.wikipedia.org/wiki/Soubor:K-T_boundary.jpg </a:t>
            </a:r>
            <a:endParaRPr lang="cs-CZ" sz="2000" dirty="0" smtClean="0">
              <a:solidFill>
                <a:schemeClr val="bg1"/>
              </a:solidFill>
            </a:endParaRPr>
          </a:p>
          <a:p>
            <a:r>
              <a:rPr lang="cs-CZ" sz="2000" dirty="0" smtClean="0">
                <a:solidFill>
                  <a:schemeClr val="bg1"/>
                </a:solidFill>
              </a:rPr>
              <a:t>obr. 7: </a:t>
            </a:r>
            <a:r>
              <a:rPr lang="cs-CZ" sz="2000" dirty="0">
                <a:solidFill>
                  <a:schemeClr val="bg1"/>
                </a:solidFill>
              </a:rPr>
              <a:t>MAYER, Daniel. </a:t>
            </a:r>
            <a:r>
              <a:rPr lang="cs-CZ" sz="2000" i="1" dirty="0">
                <a:solidFill>
                  <a:schemeClr val="bg1"/>
                </a:solidFill>
              </a:rPr>
              <a:t>Wikipedia.cz</a:t>
            </a:r>
            <a:r>
              <a:rPr lang="cs-CZ" sz="2000" dirty="0">
                <a:solidFill>
                  <a:schemeClr val="bg1"/>
                </a:solidFill>
              </a:rPr>
              <a:t> [online]. [cit. </a:t>
            </a:r>
            <a:r>
              <a:rPr lang="cs-CZ" sz="2000" dirty="0" smtClean="0">
                <a:solidFill>
                  <a:schemeClr val="bg1"/>
                </a:solidFill>
              </a:rPr>
              <a:t>8.12.2012]. </a:t>
            </a:r>
            <a:r>
              <a:rPr lang="cs-CZ" sz="2000" dirty="0">
                <a:solidFill>
                  <a:schemeClr val="bg1"/>
                </a:solidFill>
              </a:rPr>
              <a:t>Dostupný na WWW: http://cs.wikipedia.org/wiki/Soubor:Conglomerate_Death_Valley_NP.jpg </a:t>
            </a:r>
          </a:p>
        </p:txBody>
      </p:sp>
    </p:spTree>
    <p:extLst>
      <p:ext uri="{BB962C8B-B14F-4D97-AF65-F5344CB8AC3E}">
        <p14:creationId xmlns:p14="http://schemas.microsoft.com/office/powerpoint/2010/main" val="301049285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136</TotalTime>
  <Words>458</Words>
  <Application>Microsoft Office PowerPoint</Application>
  <PresentationFormat>Předvádění na obrazovce (4:3)</PresentationFormat>
  <Paragraphs>120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USAZENÉ HORNINY</vt:lpstr>
      <vt:lpstr>Usazené (sedimentární ) horniny</vt:lpstr>
      <vt:lpstr>vnější geologické děje:</vt:lpstr>
      <vt:lpstr>dělení:</vt:lpstr>
      <vt:lpstr>vrstvy:</vt:lpstr>
      <vt:lpstr>souvrství:</vt:lpstr>
      <vt:lpstr>valouny + tmel = slepenec</vt:lpstr>
      <vt:lpstr>otázky a úkoly: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nekdo</cp:lastModifiedBy>
  <cp:revision>29</cp:revision>
  <dcterms:created xsi:type="dcterms:W3CDTF">2012-10-04T17:02:39Z</dcterms:created>
  <dcterms:modified xsi:type="dcterms:W3CDTF">2012-11-07T17:08:04Z</dcterms:modified>
</cp:coreProperties>
</file>