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3" r:id="rId17"/>
    <p:sldId id="274" r:id="rId18"/>
    <p:sldId id="277" r:id="rId19"/>
    <p:sldId id="27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2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4349185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VY_32_INOVACE_277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Výklad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Přehled usazených hornin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 žákům k získání přehledu o zástupcích usazených hornin.</a:t>
                      </a:r>
                      <a:r>
                        <a:rPr lang="cs-CZ" sz="1400" b="1" baseline="0" dirty="0" smtClean="0"/>
                        <a:t> Pro lepší orientaci  jsou zástupci rozděleni podle vzniku  na úlomkovité, organogenní a chemické. 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24. 12. 2012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4. 1.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1484784"/>
            <a:ext cx="8229600" cy="374441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Přehled usazených hornin</a:t>
            </a:r>
            <a:endParaRPr lang="cs-CZ" sz="8800" b="1" dirty="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/>
              <a:t>ÚLOMKOVITÉ </a:t>
            </a:r>
            <a:r>
              <a:rPr lang="cs-CZ" b="1" cap="all" dirty="0" smtClean="0"/>
              <a:t>usazeniny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štěrk</a:t>
            </a:r>
            <a:r>
              <a:rPr lang="cs-CZ" dirty="0"/>
              <a:t> </a:t>
            </a:r>
          </a:p>
          <a:p>
            <a:r>
              <a:rPr lang="cs-CZ" dirty="0" smtClean="0"/>
              <a:t>voda</a:t>
            </a:r>
            <a:r>
              <a:rPr lang="cs-CZ" dirty="0"/>
              <a:t>, přemístění na krátkou vzdálenost → hrubé valouny</a:t>
            </a:r>
          </a:p>
          <a:p>
            <a:r>
              <a:rPr lang="cs-CZ" dirty="0" smtClean="0"/>
              <a:t>střední </a:t>
            </a:r>
            <a:r>
              <a:rPr lang="cs-CZ" dirty="0"/>
              <a:t>tok koryta řek, mořská pobřeží</a:t>
            </a:r>
          </a:p>
          <a:p>
            <a:r>
              <a:rPr lang="cs-CZ" dirty="0" smtClean="0"/>
              <a:t>využití: </a:t>
            </a:r>
            <a:r>
              <a:rPr lang="cs-CZ" dirty="0"/>
              <a:t>stavebnictví, beton, stavba silnic, železnic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      obr. 1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08262"/>
            <a:ext cx="4098032" cy="3073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145435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slepenec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dirty="0"/>
              <a:t>štěrk + </a:t>
            </a:r>
            <a:r>
              <a:rPr lang="cs-CZ" dirty="0" smtClean="0"/>
              <a:t>tmel: </a:t>
            </a:r>
            <a:r>
              <a:rPr lang="cs-CZ" dirty="0"/>
              <a:t>písčitý až jílovito-písčitý</a:t>
            </a:r>
          </a:p>
          <a:p>
            <a:r>
              <a:rPr lang="cs-CZ" dirty="0" smtClean="0"/>
              <a:t>výskyt </a:t>
            </a:r>
            <a:r>
              <a:rPr lang="cs-CZ" dirty="0"/>
              <a:t>: Súlovské skály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         obr. 2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724" y="2060848"/>
            <a:ext cx="4098032" cy="3073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2174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písek</a:t>
            </a:r>
            <a:r>
              <a:rPr lang="cs-CZ" dirty="0"/>
              <a:t> </a:t>
            </a:r>
          </a:p>
          <a:p>
            <a:r>
              <a:rPr lang="cs-CZ" dirty="0" smtClean="0"/>
              <a:t>drobná </a:t>
            </a:r>
            <a:r>
              <a:rPr lang="cs-CZ" dirty="0"/>
              <a:t>zrna křemene, živců, šupinky slíd</a:t>
            </a:r>
          </a:p>
          <a:p>
            <a:r>
              <a:rPr lang="cs-CZ" dirty="0" smtClean="0"/>
              <a:t>nižší </a:t>
            </a:r>
            <a:r>
              <a:rPr lang="cs-CZ" dirty="0"/>
              <a:t>tok řek, mořská pobřeží</a:t>
            </a:r>
          </a:p>
          <a:p>
            <a:r>
              <a:rPr lang="cs-CZ" dirty="0" smtClean="0"/>
              <a:t>využití: </a:t>
            </a:r>
            <a:r>
              <a:rPr lang="cs-CZ" dirty="0"/>
              <a:t>stavebnictví, slévárenství, výroba skla, přirozené čističky vod</a:t>
            </a:r>
          </a:p>
          <a:p>
            <a:r>
              <a:rPr lang="cs-CZ" dirty="0" smtClean="0"/>
              <a:t>výskyt </a:t>
            </a:r>
            <a:r>
              <a:rPr lang="cs-CZ" dirty="0"/>
              <a:t>: hojný, váté písky → duny – </a:t>
            </a:r>
            <a:r>
              <a:rPr lang="cs-CZ"/>
              <a:t>Bzenec </a:t>
            </a:r>
            <a:r>
              <a:rPr lang="cs-CZ" smtClean="0"/>
              <a:t> (jižní </a:t>
            </a:r>
            <a:r>
              <a:rPr lang="cs-CZ" dirty="0"/>
              <a:t>Morava)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         obr. 3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60848"/>
            <a:ext cx="3960440" cy="297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186808" cy="52174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b="1" dirty="0"/>
              <a:t>pískovec</a:t>
            </a:r>
            <a:r>
              <a:rPr lang="cs-CZ" sz="3000" dirty="0"/>
              <a:t> </a:t>
            </a:r>
            <a:endParaRPr lang="cs-CZ" sz="3000" dirty="0" smtClean="0"/>
          </a:p>
          <a:p>
            <a:pPr marL="0" indent="0">
              <a:buNone/>
            </a:pPr>
            <a:r>
              <a:rPr lang="cs-CZ" sz="3000" dirty="0" smtClean="0"/>
              <a:t>= </a:t>
            </a:r>
            <a:r>
              <a:rPr lang="cs-CZ" sz="3000" dirty="0"/>
              <a:t>písek + </a:t>
            </a:r>
            <a:r>
              <a:rPr lang="cs-CZ" sz="3000" dirty="0" smtClean="0"/>
              <a:t>tmel: </a:t>
            </a:r>
            <a:r>
              <a:rPr lang="cs-CZ" sz="3000" dirty="0"/>
              <a:t>jílovitý, křemičitý, vápenatý, železitý</a:t>
            </a:r>
          </a:p>
          <a:p>
            <a:r>
              <a:rPr lang="cs-CZ" sz="3000" dirty="0" smtClean="0"/>
              <a:t>využití: </a:t>
            </a:r>
            <a:r>
              <a:rPr lang="cs-CZ" sz="3000" dirty="0"/>
              <a:t>sochařství, dekorační desky</a:t>
            </a:r>
          </a:p>
          <a:p>
            <a:r>
              <a:rPr lang="cs-CZ" sz="3000" dirty="0" smtClean="0"/>
              <a:t>výskyt: Adršpašsko </a:t>
            </a:r>
            <a:r>
              <a:rPr lang="cs-CZ" sz="3000" dirty="0"/>
              <a:t>– teplické a Prachovské skály, Karpaty, Bílé Karpaty, Moravskoslezské Beskydy, Hostýnské vrchy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      </a:t>
            </a:r>
            <a:r>
              <a:rPr lang="cs-CZ" sz="2200" dirty="0" smtClean="0"/>
              <a:t>obr. 4</a:t>
            </a:r>
            <a:endParaRPr lang="cs-CZ" sz="2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96753"/>
            <a:ext cx="3744416" cy="4168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528945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000" b="1" dirty="0"/>
              <a:t>spraš</a:t>
            </a:r>
            <a:r>
              <a:rPr lang="cs-CZ" sz="3000" dirty="0"/>
              <a:t> </a:t>
            </a:r>
          </a:p>
          <a:p>
            <a:r>
              <a:rPr lang="cs-CZ" sz="3000" dirty="0" smtClean="0"/>
              <a:t>vítr</a:t>
            </a:r>
            <a:r>
              <a:rPr lang="cs-CZ" sz="3000" dirty="0"/>
              <a:t>, přemístění na velkou vzdálenost</a:t>
            </a:r>
          </a:p>
          <a:p>
            <a:r>
              <a:rPr lang="cs-CZ" sz="3000" dirty="0" smtClean="0"/>
              <a:t>drobné </a:t>
            </a:r>
            <a:r>
              <a:rPr lang="cs-CZ" sz="3000" dirty="0"/>
              <a:t>částice křemene, živce, jílových nerostů a CaCO</a:t>
            </a:r>
            <a:r>
              <a:rPr lang="cs-CZ" sz="3000" baseline="-25000" dirty="0"/>
              <a:t>3</a:t>
            </a:r>
            <a:endParaRPr lang="cs-CZ" sz="3000" dirty="0"/>
          </a:p>
          <a:p>
            <a:r>
              <a:rPr lang="cs-CZ" sz="3000" dirty="0" smtClean="0"/>
              <a:t>žlutohnědá</a:t>
            </a:r>
            <a:r>
              <a:rPr lang="cs-CZ" sz="3000" dirty="0"/>
              <a:t>, sypká hornina</a:t>
            </a:r>
          </a:p>
          <a:p>
            <a:r>
              <a:rPr lang="cs-CZ" sz="3000" dirty="0" smtClean="0"/>
              <a:t>využití: </a:t>
            </a:r>
            <a:r>
              <a:rPr lang="cs-CZ" sz="3000" dirty="0"/>
              <a:t>výroba cihel, výborně konzervuje kosterní pozůstatky, předpoklad pro vznik úrodné půdy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         obr. 5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88840"/>
            <a:ext cx="4032448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4006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100" b="1" dirty="0"/>
              <a:t>jíl</a:t>
            </a:r>
            <a:r>
              <a:rPr lang="cs-CZ" sz="5100" dirty="0"/>
              <a:t> </a:t>
            </a:r>
          </a:p>
          <a:p>
            <a:r>
              <a:rPr lang="cs-CZ" sz="5100" dirty="0" smtClean="0"/>
              <a:t>voda</a:t>
            </a:r>
            <a:r>
              <a:rPr lang="cs-CZ" sz="5100" dirty="0"/>
              <a:t>, přemístění na velkou vzdálenost, dolní tok řek</a:t>
            </a:r>
          </a:p>
          <a:p>
            <a:r>
              <a:rPr lang="cs-CZ" sz="5100" dirty="0" smtClean="0"/>
              <a:t>mikroskopické</a:t>
            </a:r>
            <a:r>
              <a:rPr lang="cs-CZ" sz="5100" dirty="0"/>
              <a:t>, prachové částice vznikly zvětráváním živců</a:t>
            </a:r>
          </a:p>
          <a:p>
            <a:r>
              <a:rPr lang="cs-CZ" sz="5100" dirty="0" smtClean="0"/>
              <a:t>mazlavá </a:t>
            </a:r>
            <a:r>
              <a:rPr lang="cs-CZ" sz="5100" dirty="0"/>
              <a:t>hornina, nepropouští vodu</a:t>
            </a:r>
          </a:p>
          <a:p>
            <a:r>
              <a:rPr lang="cs-CZ" sz="5100" dirty="0" smtClean="0"/>
              <a:t>využití</a:t>
            </a:r>
            <a:r>
              <a:rPr lang="cs-CZ" sz="5100" dirty="0"/>
              <a:t>: cihlářství, keramika, žáruvzdornost</a:t>
            </a:r>
          </a:p>
          <a:p>
            <a:r>
              <a:rPr lang="cs-CZ" sz="5100" dirty="0" smtClean="0"/>
              <a:t>výskyt: Podkrušnohoří, </a:t>
            </a:r>
            <a:r>
              <a:rPr lang="cs-CZ" sz="5100" dirty="0"/>
              <a:t>jihočeské pánve, jižní Morava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3086100" lvl="7" indent="0">
              <a:buNone/>
            </a:pPr>
            <a:r>
              <a:rPr lang="cs-CZ" sz="3600" dirty="0" smtClean="0"/>
              <a:t>obr. 6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312019"/>
            <a:ext cx="4032448" cy="2999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196752"/>
            <a:ext cx="4186808" cy="525658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500" b="1" dirty="0"/>
              <a:t>jílovitá břidlice</a:t>
            </a:r>
            <a:r>
              <a:rPr lang="cs-CZ" sz="4500" dirty="0"/>
              <a:t> </a:t>
            </a: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= </a:t>
            </a:r>
            <a:r>
              <a:rPr lang="cs-CZ" sz="4500" dirty="0"/>
              <a:t>dokonale zpevněný jíl</a:t>
            </a:r>
          </a:p>
          <a:p>
            <a:r>
              <a:rPr lang="cs-CZ" sz="4500" dirty="0" smtClean="0"/>
              <a:t>černá</a:t>
            </a:r>
            <a:r>
              <a:rPr lang="cs-CZ" sz="4500" dirty="0"/>
              <a:t>, vrstevnatá, dobře štěpná</a:t>
            </a:r>
          </a:p>
          <a:p>
            <a:r>
              <a:rPr lang="cs-CZ" sz="4500" dirty="0" smtClean="0"/>
              <a:t>využití: </a:t>
            </a:r>
            <a:r>
              <a:rPr lang="cs-CZ" sz="4500" dirty="0"/>
              <a:t>střešní krytina, otisky pravěkých rostlin a zvířat</a:t>
            </a:r>
          </a:p>
          <a:p>
            <a:r>
              <a:rPr lang="cs-CZ" sz="4500" dirty="0" smtClean="0"/>
              <a:t>výskyt: </a:t>
            </a:r>
            <a:r>
              <a:rPr lang="cs-CZ" sz="4500" dirty="0"/>
              <a:t>Plzeňská pahorkatina, Drahanská vrchovina, Oderské </a:t>
            </a:r>
            <a:r>
              <a:rPr lang="cs-CZ" sz="4500" dirty="0" smtClean="0"/>
              <a:t>vrchy, Karpaty</a:t>
            </a:r>
            <a:r>
              <a:rPr lang="cs-CZ" sz="4500" dirty="0"/>
              <a:t>, Nízký </a:t>
            </a:r>
            <a:r>
              <a:rPr lang="cs-CZ" sz="4500" dirty="0" smtClean="0"/>
              <a:t>Jeseník, Moravskoslezské</a:t>
            </a:r>
          </a:p>
          <a:p>
            <a:pPr marL="0" indent="0">
              <a:buNone/>
            </a:pPr>
            <a:r>
              <a:rPr lang="cs-CZ" sz="4500" dirty="0"/>
              <a:t> </a:t>
            </a:r>
            <a:r>
              <a:rPr lang="cs-CZ" sz="4500" dirty="0" smtClean="0"/>
              <a:t>   Beskydy</a:t>
            </a:r>
            <a:endParaRPr lang="cs-CZ" sz="45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dirty="0" smtClean="0"/>
              <a:t>			      obr. 7</a:t>
            </a:r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34592"/>
            <a:ext cx="4128459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/>
              <a:t>ORGANOGENNÍ </a:t>
            </a:r>
            <a:r>
              <a:rPr lang="cs-CZ" b="1" dirty="0" smtClean="0"/>
              <a:t>USAZENINY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618856" cy="525658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400" b="1" dirty="0"/>
              <a:t>vápenec</a:t>
            </a:r>
            <a:r>
              <a:rPr lang="cs-CZ" sz="3400" dirty="0"/>
              <a:t> </a:t>
            </a:r>
          </a:p>
          <a:p>
            <a:r>
              <a:rPr lang="cs-CZ" sz="3400" dirty="0" smtClean="0"/>
              <a:t>moře </a:t>
            </a:r>
            <a:r>
              <a:rPr lang="cs-CZ" sz="3400" dirty="0"/>
              <a:t>→ usazování vápenatých schránek a koster, korálové útesy</a:t>
            </a:r>
          </a:p>
          <a:p>
            <a:r>
              <a:rPr lang="cs-CZ" sz="3400" dirty="0" smtClean="0"/>
              <a:t>bílý </a:t>
            </a:r>
            <a:r>
              <a:rPr lang="cs-CZ" sz="3400" dirty="0"/>
              <a:t>+ příměsi – šedý, šedomodrý až černý</a:t>
            </a:r>
          </a:p>
          <a:p>
            <a:r>
              <a:rPr lang="cs-CZ" sz="3400" dirty="0" smtClean="0"/>
              <a:t>složení: </a:t>
            </a:r>
            <a:r>
              <a:rPr lang="cs-CZ" sz="3400" u="sng" dirty="0"/>
              <a:t>kalcit</a:t>
            </a:r>
            <a:r>
              <a:rPr lang="cs-CZ" sz="3400" dirty="0"/>
              <a:t> + křemičité, jílovité a organické látky</a:t>
            </a:r>
          </a:p>
          <a:p>
            <a:r>
              <a:rPr lang="cs-CZ" sz="3400" dirty="0" smtClean="0"/>
              <a:t>využití </a:t>
            </a:r>
            <a:r>
              <a:rPr lang="cs-CZ" sz="3400" dirty="0"/>
              <a:t>: vápno, cement, hutnictví, výroba cukru, leštění → dekorace</a:t>
            </a:r>
          </a:p>
          <a:p>
            <a:r>
              <a:rPr lang="cs-CZ" sz="3400" dirty="0" smtClean="0"/>
              <a:t>krasové </a:t>
            </a:r>
            <a:r>
              <a:rPr lang="cs-CZ" sz="3400" dirty="0"/>
              <a:t>jevy – krápníky</a:t>
            </a:r>
          </a:p>
          <a:p>
            <a:r>
              <a:rPr lang="cs-CZ" sz="3400" dirty="0" smtClean="0"/>
              <a:t>výskyt: </a:t>
            </a:r>
            <a:r>
              <a:rPr lang="cs-CZ" sz="3400" dirty="0"/>
              <a:t>JZ část Pražské plošiny, Chočské vrchy, Moravský kras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       </a:t>
            </a:r>
            <a:r>
              <a:rPr lang="cs-CZ" sz="2600" dirty="0" smtClean="0"/>
              <a:t>obr. 8</a:t>
            </a:r>
            <a:endParaRPr lang="cs-CZ" sz="2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45308"/>
            <a:ext cx="4104456" cy="3078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1708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145435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dolomit</a:t>
            </a:r>
            <a:r>
              <a:rPr lang="cs-CZ" dirty="0"/>
              <a:t> </a:t>
            </a:r>
          </a:p>
          <a:p>
            <a:r>
              <a:rPr lang="cs-CZ" dirty="0" smtClean="0"/>
              <a:t>podobný </a:t>
            </a:r>
            <a:r>
              <a:rPr lang="cs-CZ" dirty="0"/>
              <a:t>vápenci, ale příměs hořčíku → </a:t>
            </a:r>
            <a:r>
              <a:rPr lang="cs-CZ" dirty="0" smtClean="0"/>
              <a:t>tvrdší</a:t>
            </a:r>
          </a:p>
          <a:p>
            <a:r>
              <a:rPr lang="cs-CZ" dirty="0" smtClean="0"/>
              <a:t>Itálie </a:t>
            </a:r>
            <a:r>
              <a:rPr lang="cs-CZ" dirty="0"/>
              <a:t>– Dolomity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     obr. 9</a:t>
            </a:r>
            <a:endParaRPr lang="cs-CZ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199957" y="1496786"/>
            <a:ext cx="4704523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294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křída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dirty="0"/>
              <a:t>drobivá odrůda vápence</a:t>
            </a:r>
          </a:p>
          <a:p>
            <a:r>
              <a:rPr lang="cs-CZ" dirty="0" smtClean="0"/>
              <a:t>vznik: </a:t>
            </a:r>
            <a:r>
              <a:rPr lang="cs-CZ" dirty="0"/>
              <a:t>z mikroskopických schránek mořských organismů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   obr. 10</a:t>
            </a:r>
            <a:endParaRPr lang="cs-CZ" sz="20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3456384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0709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4726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černé uhlí</a:t>
            </a:r>
            <a:r>
              <a:rPr lang="cs-CZ" dirty="0"/>
              <a:t> </a:t>
            </a:r>
          </a:p>
          <a:p>
            <a:r>
              <a:rPr lang="cs-CZ" dirty="0" smtClean="0"/>
              <a:t>prvohory- </a:t>
            </a:r>
            <a:r>
              <a:rPr lang="cs-CZ" dirty="0"/>
              <a:t>karbon, perm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přesličky</a:t>
            </a:r>
            <a:r>
              <a:rPr lang="cs-CZ" dirty="0"/>
              <a:t>, plavuně, kapradiny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(stromové formy)</a:t>
            </a:r>
            <a:endParaRPr lang="cs-CZ" dirty="0"/>
          </a:p>
          <a:p>
            <a:r>
              <a:rPr lang="cs-CZ" dirty="0" smtClean="0"/>
              <a:t>vznik: nashromáždění </a:t>
            </a:r>
            <a:r>
              <a:rPr lang="cs-CZ" dirty="0"/>
              <a:t>kmenů v močálech, jezerech, mořské laguny + překrytí pískem a jílem → zamezení přístupu vzduchu → ne hnití, ale </a:t>
            </a:r>
            <a:r>
              <a:rPr lang="cs-CZ" u="sng" dirty="0"/>
              <a:t>karbonizace</a:t>
            </a:r>
            <a:r>
              <a:rPr lang="cs-CZ" dirty="0"/>
              <a:t> = zuhelnatění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244280" cy="514543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složení: </a:t>
            </a:r>
            <a:r>
              <a:rPr lang="cs-CZ" dirty="0"/>
              <a:t>uhlík, voda, síra + metan (→ výbuchy v uhelných dolech, slojích)</a:t>
            </a:r>
          </a:p>
          <a:p>
            <a:r>
              <a:rPr lang="cs-CZ" dirty="0" smtClean="0"/>
              <a:t>využití: </a:t>
            </a:r>
            <a:r>
              <a:rPr lang="cs-CZ" dirty="0"/>
              <a:t>palivo</a:t>
            </a:r>
          </a:p>
          <a:p>
            <a:r>
              <a:rPr lang="cs-CZ" dirty="0" smtClean="0"/>
              <a:t>výskyt</a:t>
            </a:r>
            <a:r>
              <a:rPr lang="cs-CZ" dirty="0"/>
              <a:t>: Ostrava – Karviná, Plzeň</a:t>
            </a:r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05064"/>
            <a:ext cx="3240360" cy="2430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740352" y="630932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11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513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hnědé uhlí</a:t>
            </a:r>
            <a:r>
              <a:rPr lang="cs-CZ" dirty="0"/>
              <a:t> </a:t>
            </a:r>
          </a:p>
          <a:p>
            <a:r>
              <a:rPr lang="cs-CZ" dirty="0" smtClean="0"/>
              <a:t>třetihory </a:t>
            </a:r>
            <a:r>
              <a:rPr lang="cs-CZ" dirty="0"/>
              <a:t>– jehličnany</a:t>
            </a:r>
          </a:p>
          <a:p>
            <a:r>
              <a:rPr lang="cs-CZ" dirty="0" smtClean="0"/>
              <a:t>vznik: </a:t>
            </a:r>
            <a:r>
              <a:rPr lang="cs-CZ" dirty="0"/>
              <a:t>stejný jako č. uhlí, ale malé zuhelnatění </a:t>
            </a:r>
            <a:r>
              <a:rPr lang="cs-CZ" dirty="0" smtClean="0"/>
              <a:t>(krátký čas</a:t>
            </a:r>
            <a:r>
              <a:rPr lang="cs-CZ" dirty="0"/>
              <a:t>) + velké množství síry</a:t>
            </a:r>
          </a:p>
          <a:p>
            <a:r>
              <a:rPr lang="cs-CZ" dirty="0" smtClean="0"/>
              <a:t>výskyt </a:t>
            </a:r>
            <a:r>
              <a:rPr lang="cs-CZ" dirty="0"/>
              <a:t>: Most, Sokolov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    obr. 12</a:t>
            </a:r>
            <a:endParaRPr lang="cs-CZ" sz="20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39641"/>
            <a:ext cx="3960440" cy="297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808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rašelina</a:t>
            </a:r>
            <a:r>
              <a:rPr lang="cs-CZ" dirty="0"/>
              <a:t> </a:t>
            </a:r>
          </a:p>
          <a:p>
            <a:r>
              <a:rPr lang="cs-CZ" dirty="0" smtClean="0"/>
              <a:t>čtvrtohory </a:t>
            </a:r>
            <a:r>
              <a:rPr lang="cs-CZ" dirty="0"/>
              <a:t>(současnost)</a:t>
            </a:r>
          </a:p>
          <a:p>
            <a:r>
              <a:rPr lang="cs-CZ" dirty="0" smtClean="0"/>
              <a:t>vznik: mělké</a:t>
            </a:r>
            <a:r>
              <a:rPr lang="cs-CZ" dirty="0"/>
              <a:t>, stojaté vody – hl. rašeliník + odumírající části jiných rostlin</a:t>
            </a:r>
          </a:p>
          <a:p>
            <a:r>
              <a:rPr lang="cs-CZ" dirty="0" smtClean="0"/>
              <a:t>využití: </a:t>
            </a:r>
            <a:r>
              <a:rPr lang="cs-CZ" dirty="0"/>
              <a:t>palivo, zahradnictví, lázeňství</a:t>
            </a:r>
          </a:p>
          <a:p>
            <a:r>
              <a:rPr lang="cs-CZ" dirty="0" smtClean="0"/>
              <a:t>výskyt: </a:t>
            </a:r>
            <a:r>
              <a:rPr lang="cs-CZ" dirty="0"/>
              <a:t>jihočeská pánev, Polabí, Česká vysočina, Šumava, Jeseník – Rejvíz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    obr. 13</a:t>
            </a:r>
            <a:endParaRPr lang="cs-CZ" sz="20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20888"/>
            <a:ext cx="4032448" cy="2691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5595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/>
              <a:t>uhlovodíky</a:t>
            </a:r>
            <a:r>
              <a:rPr lang="cs-CZ" sz="2800" dirty="0"/>
              <a:t> = </a:t>
            </a:r>
            <a:r>
              <a:rPr lang="cs-CZ" sz="2800" b="1" dirty="0"/>
              <a:t>ropa, zem. plyn, asfalt, zem. vosk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258816" cy="53285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měkké </a:t>
            </a:r>
            <a:r>
              <a:rPr lang="cs-CZ" dirty="0"/>
              <a:t>zbytky těl drobných živočichů a rostlin → v bahně bez vzduchu – bakterie – rozklad mezi nepropustnými vrstvami + tlak – přepisťování</a:t>
            </a:r>
          </a:p>
          <a:p>
            <a:r>
              <a:rPr lang="cs-CZ" dirty="0" smtClean="0"/>
              <a:t>využití: </a:t>
            </a:r>
            <a:r>
              <a:rPr lang="cs-CZ" dirty="0"/>
              <a:t>zdroj energie, palivo, chemický, textilní průmysl, plasty,…</a:t>
            </a:r>
          </a:p>
          <a:p>
            <a:r>
              <a:rPr lang="cs-CZ" dirty="0" smtClean="0"/>
              <a:t>výskyt: </a:t>
            </a:r>
            <a:r>
              <a:rPr lang="cs-CZ" dirty="0"/>
              <a:t>Dolnomoravský úval – Hodonín – Dubňany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172272" cy="507342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       obr. 14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          obr. 15 </a:t>
            </a:r>
            <a:endParaRPr lang="cs-CZ" sz="20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2051496" cy="2505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3645024"/>
            <a:ext cx="3360374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673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cap="all" dirty="0"/>
              <a:t>Chemické </a:t>
            </a:r>
            <a:r>
              <a:rPr lang="cs-CZ" b="1" cap="all" dirty="0" smtClean="0"/>
              <a:t>usazeniny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travertin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vznik:  </a:t>
            </a:r>
            <a:r>
              <a:rPr lang="cs-CZ" dirty="0"/>
              <a:t>z pramenů vody obsahující hydrogenuhličitan vápenatý a CO</a:t>
            </a:r>
            <a:r>
              <a:rPr lang="cs-CZ" baseline="-25000" dirty="0"/>
              <a:t>2</a:t>
            </a:r>
            <a:r>
              <a:rPr lang="cs-CZ" dirty="0"/>
              <a:t> + spolupůsobení rostlin a mikroorganismů</a:t>
            </a:r>
          </a:p>
          <a:p>
            <a:r>
              <a:rPr lang="cs-CZ" dirty="0" smtClean="0"/>
              <a:t>složení: </a:t>
            </a:r>
            <a:r>
              <a:rPr lang="cs-CZ" dirty="0"/>
              <a:t>kalcit (podobný vápenci), ale vrstevnatost a pórovitost</a:t>
            </a:r>
          </a:p>
          <a:p>
            <a:r>
              <a:rPr lang="cs-CZ" dirty="0" smtClean="0"/>
              <a:t>bílá </a:t>
            </a:r>
            <a:r>
              <a:rPr lang="cs-CZ" dirty="0"/>
              <a:t>až žlutohnědá barva, v přírodě tvoří kuželovité vyvýšeniny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172272" cy="4857403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využití: obkladový materiál </a:t>
            </a:r>
          </a:p>
          <a:p>
            <a:r>
              <a:rPr lang="cs-CZ" dirty="0"/>
              <a:t>výskyt: Přerov, </a:t>
            </a:r>
            <a:r>
              <a:rPr lang="cs-CZ" dirty="0" smtClean="0"/>
              <a:t>Slovensko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        </a:t>
            </a:r>
            <a:r>
              <a:rPr lang="cs-CZ" sz="2200" dirty="0" smtClean="0"/>
              <a:t>obr. 16</a:t>
            </a:r>
            <a:endParaRPr lang="cs-CZ" sz="2200" dirty="0"/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90428"/>
            <a:ext cx="3295573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379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obr. 1: </a:t>
            </a:r>
            <a:r>
              <a:rPr lang="cs-CZ" sz="2000" dirty="0"/>
              <a:t>ZUREK, Stan.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</a:t>
            </a:r>
            <a:r>
              <a:rPr lang="cs-CZ" sz="2000" dirty="0"/>
              <a:t>]. Dostupný na WWW: http://cs.wikipedia.org/wiki/Soubor:Gravel_on_a_beach_in_Thirasia,_Santorini,_Greece.jpg </a:t>
            </a:r>
            <a:endParaRPr lang="cs-CZ" sz="2000" dirty="0" smtClean="0"/>
          </a:p>
          <a:p>
            <a:r>
              <a:rPr lang="cs-CZ" sz="2000" dirty="0" smtClean="0"/>
              <a:t>obr. 2</a:t>
            </a:r>
            <a:r>
              <a:rPr lang="cs-CZ" sz="2000" dirty="0"/>
              <a:t>: TEDMEK.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24.12.2012]. </a:t>
            </a:r>
            <a:r>
              <a:rPr lang="cs-CZ" sz="2000" dirty="0"/>
              <a:t>Dostupný na WWW: http://cs.wikipedia.org/wiki/Soubor:Slepenec_Vikst.JPG </a:t>
            </a:r>
            <a:endParaRPr lang="cs-CZ" sz="2000" dirty="0" smtClean="0"/>
          </a:p>
          <a:p>
            <a:r>
              <a:rPr lang="cs-CZ" sz="2000" dirty="0" smtClean="0"/>
              <a:t>obr. 3</a:t>
            </a:r>
            <a:r>
              <a:rPr lang="cs-CZ" sz="2000" dirty="0"/>
              <a:t>: VAREL.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24.12.2012]. </a:t>
            </a:r>
            <a:r>
              <a:rPr lang="cs-CZ" sz="2000" dirty="0"/>
              <a:t>Dostupný na WWW: http://cs.wikipedia.org/wiki/Soubor:P%C3%ADskovna_6299.JPG </a:t>
            </a:r>
            <a:endParaRPr lang="cs-CZ" sz="2000" dirty="0" smtClean="0"/>
          </a:p>
          <a:p>
            <a:r>
              <a:rPr lang="cs-CZ" sz="2000" dirty="0" smtClean="0"/>
              <a:t>obr. 4: </a:t>
            </a:r>
            <a:r>
              <a:rPr lang="cs-CZ" sz="2000" dirty="0"/>
              <a:t>MILIČEVIČ, Miloš.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24.12.2012]. </a:t>
            </a:r>
            <a:r>
              <a:rPr lang="cs-CZ" sz="2000" dirty="0"/>
              <a:t>Dostupný na WWW: http://cs.wikipedia.org/wiki/Soubor:P%C3%ADskovcov%C3%BD_%C3%BAtvar.JPG </a:t>
            </a:r>
            <a:endParaRPr lang="cs-CZ" sz="2000" dirty="0" smtClean="0"/>
          </a:p>
          <a:p>
            <a:r>
              <a:rPr lang="cs-CZ" sz="2000" dirty="0" smtClean="0"/>
              <a:t>obr. 5: </a:t>
            </a:r>
            <a:r>
              <a:rPr lang="cs-CZ" sz="2000" dirty="0"/>
              <a:t>WILSON44691.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24.12.2012]. </a:t>
            </a:r>
            <a:r>
              <a:rPr lang="cs-CZ" sz="2000" dirty="0"/>
              <a:t>Dostupný na WWW: http://cs.wikipedia.org/wiki/Soubor:LoessVicksburg.jpg </a:t>
            </a:r>
            <a:endParaRPr lang="cs-CZ" sz="2000" dirty="0" smtClean="0"/>
          </a:p>
          <a:p>
            <a:r>
              <a:rPr lang="cs-CZ" sz="2000" dirty="0" smtClean="0"/>
              <a:t>obr. 6: </a:t>
            </a:r>
            <a:r>
              <a:rPr lang="cs-CZ" sz="2000" dirty="0"/>
              <a:t>SEPP, </a:t>
            </a:r>
            <a:r>
              <a:rPr lang="cs-CZ" sz="2000" dirty="0" err="1"/>
              <a:t>Siim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24.12.2012]. </a:t>
            </a:r>
            <a:r>
              <a:rPr lang="cs-CZ" sz="2000" dirty="0"/>
              <a:t>Dostupný na WWW: http://cs.wikipedia.org/wiki/Soubor:Clay-ss-2005.jpg </a:t>
            </a:r>
            <a:endParaRPr lang="cs-CZ" sz="2000" dirty="0" smtClean="0"/>
          </a:p>
          <a:p>
            <a:r>
              <a:rPr lang="cs-CZ" sz="2000" dirty="0" smtClean="0"/>
              <a:t>obr. 7: </a:t>
            </a:r>
            <a:r>
              <a:rPr lang="cs-CZ" sz="2000" dirty="0"/>
              <a:t>AUTOR NEUVEDEN.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24.12.2012]. </a:t>
            </a:r>
            <a:r>
              <a:rPr lang="cs-CZ" sz="2000" dirty="0"/>
              <a:t>Dostupný na WWW: http://cs.wikipedia.org/wiki/Soubor:Zwaluwen_op_dakgoot_schaliedak.JPG </a:t>
            </a:r>
            <a:endParaRPr lang="cs-CZ" sz="2000" dirty="0" smtClean="0"/>
          </a:p>
          <a:p>
            <a:r>
              <a:rPr lang="cs-CZ" sz="2000" dirty="0" smtClean="0"/>
              <a:t>obr. 8: </a:t>
            </a:r>
            <a:r>
              <a:rPr lang="cs-CZ" sz="2000" dirty="0"/>
              <a:t>AUDRIUSA.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24.12.2012]. </a:t>
            </a:r>
            <a:r>
              <a:rPr lang="cs-CZ" sz="2000" dirty="0"/>
              <a:t>Dostupný na WWW: http://cs.wikipedia.org/wiki/Soubor:Undewater_formations_Baar.jpg </a:t>
            </a:r>
            <a:endParaRPr lang="cs-CZ" sz="2000" dirty="0" smtClean="0"/>
          </a:p>
          <a:p>
            <a:r>
              <a:rPr lang="cs-CZ" sz="2000" dirty="0" smtClean="0"/>
              <a:t>obr. 9: </a:t>
            </a:r>
            <a:r>
              <a:rPr lang="pl-PL" sz="2000" dirty="0"/>
              <a:t>ZDJĘCIA STOWARZYSZENIE SPIRIFER. </a:t>
            </a:r>
            <a:r>
              <a:rPr lang="pl-PL" sz="2000" i="1" dirty="0"/>
              <a:t>Wikipedia.cz</a:t>
            </a:r>
            <a:r>
              <a:rPr lang="pl-PL" sz="2000" dirty="0"/>
              <a:t> [online]. [cit. </a:t>
            </a:r>
            <a:r>
              <a:rPr lang="pl-PL" sz="2000" dirty="0" smtClean="0"/>
              <a:t>24.12.2012]. </a:t>
            </a:r>
            <a:r>
              <a:rPr lang="pl-PL" sz="2000" dirty="0"/>
              <a:t>Dostupný na WWW: http://cs.wikipedia.org/wiki/Soubor:Dolomit_Rumunia.jpgiki/Soubor:Undewater_formations_Baar.jpg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9674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/>
              <a:t>obr. 9: </a:t>
            </a:r>
            <a:r>
              <a:rPr lang="pl-PL" sz="2000" dirty="0"/>
              <a:t>ZDJĘCIA STOWARZYSZENIE SPIRIFER. </a:t>
            </a:r>
            <a:r>
              <a:rPr lang="pl-PL" sz="2000" i="1" dirty="0"/>
              <a:t>Wikipedia.cz</a:t>
            </a:r>
            <a:r>
              <a:rPr lang="pl-PL" sz="2000" dirty="0"/>
              <a:t> [online]. [cit. </a:t>
            </a:r>
            <a:r>
              <a:rPr lang="pl-PL" sz="2000" dirty="0" smtClean="0"/>
              <a:t>24.12.2012]. </a:t>
            </a:r>
            <a:r>
              <a:rPr lang="pl-PL" sz="2000" dirty="0"/>
              <a:t>Dostupný na WWW: http://cs.wikipedia.org/wiki/Soubor:Dolomit_Rumunia.jpgiki/Soubor:Undewater_formations_Baar.jpg </a:t>
            </a:r>
            <a:endParaRPr lang="cs-CZ" sz="2000" dirty="0" smtClean="0"/>
          </a:p>
          <a:p>
            <a:r>
              <a:rPr lang="cs-CZ" sz="2000" dirty="0" smtClean="0"/>
              <a:t>obr. 10: </a:t>
            </a:r>
            <a:r>
              <a:rPr lang="cs-CZ" sz="2000" dirty="0"/>
              <a:t>KELLER, Klaus-Dieter.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24.12.20112]. </a:t>
            </a:r>
            <a:r>
              <a:rPr lang="cs-CZ" sz="2000" dirty="0"/>
              <a:t>Dostupný na WWW: http://</a:t>
            </a:r>
            <a:r>
              <a:rPr lang="cs-CZ" sz="2000" dirty="0" smtClean="0"/>
              <a:t>cs.wikipedia.org/wiki/Soubor:Kreidefelsen_Nationalpark_Jasmund_auf_Ruegen.JPG</a:t>
            </a:r>
          </a:p>
          <a:p>
            <a:r>
              <a:rPr lang="cs-CZ" sz="2000" dirty="0" smtClean="0"/>
              <a:t>obr. 11: </a:t>
            </a:r>
            <a:r>
              <a:rPr lang="cs-CZ" sz="2000" dirty="0"/>
              <a:t>SÁNCHEZ, Luis Miguel </a:t>
            </a:r>
            <a:r>
              <a:rPr lang="cs-CZ" sz="2000" dirty="0" err="1"/>
              <a:t>Bugallo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</a:t>
            </a:r>
            <a:r>
              <a:rPr lang="cs-CZ" sz="2000" dirty="0"/>
              <a:t>]. Dostupný na WWW: http://cs.wikipedia.org/wiki/Soubor:Mineral_Antracita_GDFL001.JPG </a:t>
            </a:r>
            <a:endParaRPr lang="cs-CZ" sz="2000" dirty="0" smtClean="0"/>
          </a:p>
          <a:p>
            <a:r>
              <a:rPr lang="cs-CZ" sz="2000" dirty="0" smtClean="0"/>
              <a:t>obr. 12: </a:t>
            </a:r>
            <a:r>
              <a:rPr lang="cs-CZ" sz="2000" dirty="0"/>
              <a:t>JIRÁSEK, J.. </a:t>
            </a:r>
            <a:r>
              <a:rPr lang="cs-CZ" sz="2000" i="1" dirty="0"/>
              <a:t>geologie.vsb.cz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24.12.2012]. </a:t>
            </a:r>
            <a:r>
              <a:rPr lang="cs-CZ" sz="2000" dirty="0"/>
              <a:t>Dostupný na WWW: http://geologie.vsb.cz/loziska/suroviny/energsur/hn%C4%9Bd%C3%A9%20uhl%C3%AD%2001_resize.JPG </a:t>
            </a:r>
            <a:endParaRPr lang="cs-CZ" sz="2000" dirty="0" smtClean="0"/>
          </a:p>
          <a:p>
            <a:r>
              <a:rPr lang="cs-CZ" sz="2000" dirty="0" smtClean="0"/>
              <a:t>obr. 13: </a:t>
            </a:r>
            <a:r>
              <a:rPr lang="cs-CZ" sz="2000" dirty="0"/>
              <a:t>RAGESOSS.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24.12.2012]. </a:t>
            </a:r>
            <a:r>
              <a:rPr lang="cs-CZ" sz="2000" dirty="0"/>
              <a:t>Dostupný na WWW: http://cs.wikipedia.org/wiki/Soubor:Schultz_Sphagnum_Peat_Moss.jpg </a:t>
            </a:r>
            <a:endParaRPr lang="cs-CZ" sz="2000" dirty="0" smtClean="0"/>
          </a:p>
          <a:p>
            <a:r>
              <a:rPr lang="cs-CZ" sz="2000" dirty="0" smtClean="0"/>
              <a:t>obr. 14: </a:t>
            </a:r>
            <a:r>
              <a:rPr lang="cs-CZ" sz="2000" dirty="0"/>
              <a:t>SCHWEISS, </a:t>
            </a:r>
            <a:r>
              <a:rPr lang="cs-CZ" sz="2000" dirty="0" err="1" smtClean="0"/>
              <a:t>markus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24.12.2012]. </a:t>
            </a:r>
            <a:r>
              <a:rPr lang="cs-CZ" sz="2000" dirty="0"/>
              <a:t>Dostupný na WWW: http://cs.wikipedia.org/wiki/Soubor:Petroleum_cm05.jpg </a:t>
            </a:r>
            <a:endParaRPr lang="cs-CZ" sz="2000" dirty="0" smtClean="0"/>
          </a:p>
          <a:p>
            <a:r>
              <a:rPr lang="cs-CZ" sz="2000" dirty="0" smtClean="0"/>
              <a:t>obr. 15: </a:t>
            </a:r>
            <a:r>
              <a:rPr lang="cs-CZ" sz="2000" dirty="0"/>
              <a:t>JIRÁSEK, J.. </a:t>
            </a:r>
            <a:r>
              <a:rPr lang="cs-CZ" sz="2000" i="1" dirty="0"/>
              <a:t>geologie.vsb.cz</a:t>
            </a:r>
            <a:r>
              <a:rPr lang="cs-CZ" sz="2000" dirty="0"/>
              <a:t> [online]. [cit. </a:t>
            </a:r>
            <a:r>
              <a:rPr lang="cs-CZ" sz="2000" dirty="0" smtClean="0"/>
              <a:t>24.12.2012]. </a:t>
            </a:r>
            <a:r>
              <a:rPr lang="cs-CZ" sz="2000" dirty="0"/>
              <a:t>Dostupný na WWW: http://geologie.vsb.cz/loziska/loziska/energsur/asfalt%2004_resize.JPG </a:t>
            </a:r>
            <a:endParaRPr lang="cs-CZ" sz="2000" dirty="0" smtClean="0"/>
          </a:p>
          <a:p>
            <a:r>
              <a:rPr lang="cs-CZ" sz="2000" dirty="0" smtClean="0"/>
              <a:t>obr. 16: </a:t>
            </a:r>
            <a:r>
              <a:rPr lang="cs-CZ" sz="2000" dirty="0"/>
              <a:t>KARELJ.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smtClean="0"/>
              <a:t>24.12.2012</a:t>
            </a:r>
            <a:r>
              <a:rPr lang="cs-CZ" sz="2000" dirty="0"/>
              <a:t>]. Dostupný na WWW: http://commons.wikimedia.org/wiki/File:Travertin_1.jpg </a:t>
            </a:r>
          </a:p>
          <a:p>
            <a:pPr marL="0" indent="0">
              <a:buNone/>
            </a:pP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5019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36156</TotalTime>
  <Words>991</Words>
  <Application>Microsoft Office PowerPoint</Application>
  <PresentationFormat>Předvádění na obrazovce (4:3)</PresentationFormat>
  <Paragraphs>310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Přehled usazených hornin</vt:lpstr>
      <vt:lpstr>ÚLOMKOVITÉ usazeniny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ORGANOGENNÍ USAZENINY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uhlovodíky = ropa, zem. plyn, asfalt, zem. vosk </vt:lpstr>
      <vt:lpstr>Chemické usazeniny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33</cp:revision>
  <dcterms:created xsi:type="dcterms:W3CDTF">2012-10-04T17:02:39Z</dcterms:created>
  <dcterms:modified xsi:type="dcterms:W3CDTF">2012-11-07T17:12:30Z</dcterms:modified>
</cp:coreProperties>
</file>