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316" r:id="rId2"/>
    <p:sldId id="318" r:id="rId3"/>
    <p:sldId id="256" r:id="rId4"/>
    <p:sldId id="303" r:id="rId5"/>
    <p:sldId id="309" r:id="rId6"/>
    <p:sldId id="312" r:id="rId7"/>
    <p:sldId id="307" r:id="rId8"/>
    <p:sldId id="302" r:id="rId9"/>
    <p:sldId id="299" r:id="rId10"/>
    <p:sldId id="301" r:id="rId11"/>
    <p:sldId id="311" r:id="rId12"/>
    <p:sldId id="300" r:id="rId13"/>
    <p:sldId id="306" r:id="rId14"/>
    <p:sldId id="305" r:id="rId15"/>
    <p:sldId id="304" r:id="rId16"/>
    <p:sldId id="317" r:id="rId17"/>
    <p:sldId id="319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AC70"/>
    <a:srgbClr val="DC58EA"/>
    <a:srgbClr val="66FF33"/>
    <a:srgbClr val="D17847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0323" autoAdjust="0"/>
  </p:normalViewPr>
  <p:slideViewPr>
    <p:cSldViewPr>
      <p:cViewPr>
        <p:scale>
          <a:sx n="100" d="100"/>
          <a:sy n="100" d="100"/>
        </p:scale>
        <p:origin x="-30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E91FCB-5A98-4D07-8E8A-BB96EB07E46F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8271C1-5AA4-4F72-B65C-2C84EC7C2E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60305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5DF14-4A1E-415C-9FA0-209CACF4E28F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8271C1-5AA4-4F72-B65C-2C84EC7C2E1B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10.jpeg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10.jpeg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10.jpeg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11.jpeg"/><Relationship Id="rId4" Type="http://schemas.openxmlformats.org/officeDocument/2006/relationships/image" Target="../media/image6.wmf"/><Relationship Id="rId9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5.pn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2.jpeg"/><Relationship Id="rId10" Type="http://schemas.openxmlformats.org/officeDocument/2006/relationships/image" Target="../media/image9.jpeg"/><Relationship Id="rId4" Type="http://schemas.openxmlformats.org/officeDocument/2006/relationships/image" Target="../media/image6.wmf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9.jpeg"/><Relationship Id="rId5" Type="http://schemas.openxmlformats.org/officeDocument/2006/relationships/image" Target="../media/image13.jpeg"/><Relationship Id="rId10" Type="http://schemas.openxmlformats.org/officeDocument/2006/relationships/image" Target="../media/image8.png"/><Relationship Id="rId4" Type="http://schemas.openxmlformats.org/officeDocument/2006/relationships/image" Target="../media/image6.wmf"/><Relationship Id="rId9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5.png"/><Relationship Id="rId7" Type="http://schemas.openxmlformats.org/officeDocument/2006/relationships/image" Target="../media/image11.jpeg"/><Relationship Id="rId12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8.png"/><Relationship Id="rId5" Type="http://schemas.openxmlformats.org/officeDocument/2006/relationships/image" Target="../media/image13.jpeg"/><Relationship Id="rId10" Type="http://schemas.openxmlformats.org/officeDocument/2006/relationships/image" Target="../media/image7.png"/><Relationship Id="rId4" Type="http://schemas.openxmlformats.org/officeDocument/2006/relationships/image" Target="../media/image6.wmf"/><Relationship Id="rId9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9.jpeg"/><Relationship Id="rId3" Type="http://schemas.openxmlformats.org/officeDocument/2006/relationships/image" Target="../media/image5.png"/><Relationship Id="rId7" Type="http://schemas.openxmlformats.org/officeDocument/2006/relationships/image" Target="../media/image15.jpeg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7.png"/><Relationship Id="rId5" Type="http://schemas.openxmlformats.org/officeDocument/2006/relationships/image" Target="../media/image13.jpeg"/><Relationship Id="rId10" Type="http://schemas.openxmlformats.org/officeDocument/2006/relationships/image" Target="../media/image10.jpeg"/><Relationship Id="rId4" Type="http://schemas.openxmlformats.org/officeDocument/2006/relationships/image" Target="../media/image6.wmf"/><Relationship Id="rId9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9.jpeg"/><Relationship Id="rId3" Type="http://schemas.openxmlformats.org/officeDocument/2006/relationships/image" Target="../media/image5.png"/><Relationship Id="rId7" Type="http://schemas.openxmlformats.org/officeDocument/2006/relationships/image" Target="../media/image16.jpeg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7.png"/><Relationship Id="rId5" Type="http://schemas.openxmlformats.org/officeDocument/2006/relationships/image" Target="../media/image13.jpeg"/><Relationship Id="rId15" Type="http://schemas.openxmlformats.org/officeDocument/2006/relationships/image" Target="../media/image17.png"/><Relationship Id="rId10" Type="http://schemas.openxmlformats.org/officeDocument/2006/relationships/image" Target="../media/image10.jpeg"/><Relationship Id="rId4" Type="http://schemas.openxmlformats.org/officeDocument/2006/relationships/image" Target="../media/image6.wmf"/><Relationship Id="rId9" Type="http://schemas.openxmlformats.org/officeDocument/2006/relationships/image" Target="../media/image14.png"/><Relationship Id="rId1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8.png"/><Relationship Id="rId3" Type="http://schemas.openxmlformats.org/officeDocument/2006/relationships/image" Target="../media/image5.png"/><Relationship Id="rId7" Type="http://schemas.openxmlformats.org/officeDocument/2006/relationships/image" Target="../media/image16.jpeg"/><Relationship Id="rId12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0.jpeg"/><Relationship Id="rId5" Type="http://schemas.openxmlformats.org/officeDocument/2006/relationships/image" Target="../media/image13.jpeg"/><Relationship Id="rId15" Type="http://schemas.openxmlformats.org/officeDocument/2006/relationships/image" Target="../media/image15.jpeg"/><Relationship Id="rId10" Type="http://schemas.openxmlformats.org/officeDocument/2006/relationships/image" Target="../media/image18.png"/><Relationship Id="rId4" Type="http://schemas.openxmlformats.org/officeDocument/2006/relationships/image" Target="../media/image6.wmf"/><Relationship Id="rId9" Type="http://schemas.openxmlformats.org/officeDocument/2006/relationships/image" Target="../media/image14.png"/><Relationship Id="rId1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9.jpeg"/><Relationship Id="rId3" Type="http://schemas.openxmlformats.org/officeDocument/2006/relationships/image" Target="../media/image5.png"/><Relationship Id="rId7" Type="http://schemas.openxmlformats.org/officeDocument/2006/relationships/image" Target="../media/image11.jpeg"/><Relationship Id="rId12" Type="http://schemas.openxmlformats.org/officeDocument/2006/relationships/image" Target="../media/image8.png"/><Relationship Id="rId17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11" Type="http://schemas.openxmlformats.org/officeDocument/2006/relationships/image" Target="../media/image7.png"/><Relationship Id="rId5" Type="http://schemas.openxmlformats.org/officeDocument/2006/relationships/image" Target="../media/image13.jpeg"/><Relationship Id="rId15" Type="http://schemas.openxmlformats.org/officeDocument/2006/relationships/image" Target="../media/image17.png"/><Relationship Id="rId10" Type="http://schemas.openxmlformats.org/officeDocument/2006/relationships/image" Target="../media/image10.jpeg"/><Relationship Id="rId4" Type="http://schemas.openxmlformats.org/officeDocument/2006/relationships/image" Target="../media/image6.wmf"/><Relationship Id="rId9" Type="http://schemas.openxmlformats.org/officeDocument/2006/relationships/image" Target="../media/image18.png"/><Relationship Id="rId1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251520" y="1412776"/>
            <a:ext cx="8229600" cy="2736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hangingPunct="1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 smtClean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8" name="Zástupný symbol pro obsah 11"/>
          <p:cNvGraphicFramePr>
            <a:graphicFrameLocks/>
          </p:cNvGraphicFramePr>
          <p:nvPr/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VY_32_INOVACE_04_01_ekonomika rodiny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Domácnost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Ekonomika rodiny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ekonomickou činností rodiny.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Příjmy,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výdaje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899592" y="3284984"/>
            <a:ext cx="144016" cy="144016"/>
          </a:xfrm>
          <a:prstGeom prst="ellipse">
            <a:avLst/>
          </a:prstGeom>
          <a:blipFill>
            <a:blip r:embed="rId2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47564" y="2367171"/>
            <a:ext cx="7848872" cy="28007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4400" i="1" dirty="0" smtClean="0">
              <a:ln w="50800"/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  Prezentace slouží </a:t>
            </a:r>
          </a:p>
          <a:p>
            <a:r>
              <a:rPr lang="cs-CZ" sz="4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  k výkladu a procvičení </a:t>
            </a:r>
          </a:p>
          <a:p>
            <a:r>
              <a:rPr lang="cs-CZ" sz="4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   nové látky</a:t>
            </a:r>
            <a:endParaRPr lang="cs-CZ" sz="44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060848"/>
            <a:ext cx="780694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6600" dirty="0"/>
          </a:p>
        </p:txBody>
      </p:sp>
      <p:pic>
        <p:nvPicPr>
          <p:cNvPr id="5" name="Picture 10" descr="C:\Users\Owner\AppData\Local\Microsoft\Windows\Temporary Internet Files\Content.IE5\81HF6LFK\MM90035678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140968"/>
            <a:ext cx="2819374" cy="3044924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softEdge rad="127000"/>
          </a:effectLst>
        </p:spPr>
      </p:pic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547664" y="0"/>
            <a:ext cx="642034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5400" dirty="0"/>
          </a:p>
        </p:txBody>
      </p: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5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6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7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softEdge rad="127000"/>
          </a:effectLst>
        </p:spPr>
      </p:pic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547664" y="0"/>
            <a:ext cx="642034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5400" dirty="0"/>
          </a:p>
        </p:txBody>
      </p: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peníze.jpg"/>
          <p:cNvPicPr>
            <a:picLocks noChangeAspect="1"/>
          </p:cNvPicPr>
          <p:nvPr/>
        </p:nvPicPr>
        <p:blipFill>
          <a:blip r:embed="rId5" cstate="print"/>
          <a:srcRect l="22444" r="369" b="20464"/>
          <a:stretch>
            <a:fillRect/>
          </a:stretch>
        </p:blipFill>
        <p:spPr>
          <a:xfrm>
            <a:off x="3923928" y="3068960"/>
            <a:ext cx="1805779" cy="13326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6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7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8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5591450">
            <a:off x="4165413" y="2656320"/>
            <a:ext cx="11967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příjmy</a:t>
            </a:r>
            <a:endParaRPr lang="cs-CZ" sz="2400" dirty="0">
              <a:latin typeface="Forte" pitchFamily="66" charset="0"/>
            </a:endParaRPr>
          </a:p>
        </p:txBody>
      </p:sp>
      <p:sp>
        <p:nvSpPr>
          <p:cNvPr id="43" name="Šipka dolů 42"/>
          <p:cNvSpPr/>
          <p:nvPr/>
        </p:nvSpPr>
        <p:spPr>
          <a:xfrm>
            <a:off x="4283968" y="1844824"/>
            <a:ext cx="864096" cy="1584176"/>
          </a:xfrm>
          <a:prstGeom prst="downArrow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 rot="5591450">
            <a:off x="3995931" y="2478199"/>
            <a:ext cx="1533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příjmy</a:t>
            </a:r>
            <a:endParaRPr lang="cs-CZ" sz="3200" dirty="0">
              <a:latin typeface="Franklin Gothic Medium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softEdge rad="127000"/>
          </a:effectLst>
        </p:spPr>
      </p:pic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547664" y="0"/>
            <a:ext cx="642034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5400" dirty="0"/>
          </a:p>
        </p:txBody>
      </p: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peníze.jpg"/>
          <p:cNvPicPr>
            <a:picLocks noChangeAspect="1"/>
          </p:cNvPicPr>
          <p:nvPr/>
        </p:nvPicPr>
        <p:blipFill>
          <a:blip r:embed="rId5" cstate="print"/>
          <a:srcRect l="22444" r="369" b="20464"/>
          <a:stretch>
            <a:fillRect/>
          </a:stretch>
        </p:blipFill>
        <p:spPr>
          <a:xfrm>
            <a:off x="3923928" y="3068960"/>
            <a:ext cx="1805779" cy="13326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49" name="Šipka dolů 48"/>
          <p:cNvSpPr/>
          <p:nvPr/>
        </p:nvSpPr>
        <p:spPr>
          <a:xfrm rot="16200000" flipV="1">
            <a:off x="6660232" y="44624"/>
            <a:ext cx="864096" cy="2448272"/>
          </a:xfrm>
          <a:prstGeom prst="downArrow">
            <a:avLst/>
          </a:prstGeom>
          <a:solidFill>
            <a:srgbClr val="66FF33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10800000" flipV="1">
            <a:off x="6156176" y="971146"/>
            <a:ext cx="33123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příspěvky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6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7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8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5591450">
            <a:off x="4165413" y="2656320"/>
            <a:ext cx="11967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příjmy</a:t>
            </a:r>
            <a:endParaRPr lang="cs-CZ" sz="2400" dirty="0">
              <a:latin typeface="Forte" pitchFamily="66" charset="0"/>
            </a:endParaRPr>
          </a:p>
        </p:txBody>
      </p:sp>
      <p:sp>
        <p:nvSpPr>
          <p:cNvPr id="43" name="Šipka dolů 42"/>
          <p:cNvSpPr/>
          <p:nvPr/>
        </p:nvSpPr>
        <p:spPr>
          <a:xfrm>
            <a:off x="4283968" y="1844824"/>
            <a:ext cx="864096" cy="1584176"/>
          </a:xfrm>
          <a:prstGeom prst="downArrow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 rot="5591450">
            <a:off x="3995931" y="2478199"/>
            <a:ext cx="1533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příjmy</a:t>
            </a:r>
            <a:endParaRPr lang="cs-CZ" sz="3200" dirty="0">
              <a:latin typeface="Franklin Gothic Medium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740352" y="764704"/>
            <a:ext cx="10436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740352" y="908720"/>
            <a:ext cx="10374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i="1" dirty="0" smtClean="0">
                <a:ln w="50800"/>
                <a:latin typeface="Franklin Gothic Medium" pitchFamily="34" charset="0"/>
                <a:ea typeface="SimSun-ExtB" pitchFamily="49" charset="-122"/>
                <a:cs typeface="Verdana" pitchFamily="34" charset="0"/>
              </a:rPr>
              <a:t>STÁT</a:t>
            </a:r>
            <a:endParaRPr lang="cs-CZ" sz="3200" b="1" dirty="0">
              <a:latin typeface="Franklin Gothic Medium" pitchFamily="34" charset="0"/>
              <a:ea typeface="SimSun-ExtB" pitchFamily="49" charset="-122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softEdge rad="127000"/>
          </a:effectLst>
        </p:spPr>
      </p:pic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547664" y="0"/>
            <a:ext cx="642034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5400" dirty="0"/>
          </a:p>
        </p:txBody>
      </p: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peníze.jpg"/>
          <p:cNvPicPr>
            <a:picLocks noChangeAspect="1"/>
          </p:cNvPicPr>
          <p:nvPr/>
        </p:nvPicPr>
        <p:blipFill>
          <a:blip r:embed="rId5" cstate="print"/>
          <a:srcRect l="22444" r="369" b="20464"/>
          <a:stretch>
            <a:fillRect/>
          </a:stretch>
        </p:blipFill>
        <p:spPr>
          <a:xfrm>
            <a:off x="3923928" y="3068960"/>
            <a:ext cx="1805779" cy="13326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62" name="Šipka dolů 61"/>
          <p:cNvSpPr/>
          <p:nvPr/>
        </p:nvSpPr>
        <p:spPr>
          <a:xfrm rot="15484515">
            <a:off x="5285347" y="2867387"/>
            <a:ext cx="1037579" cy="1416353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rgbClr val="F474A5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 rot="390962">
            <a:off x="3453962" y="3688333"/>
            <a:ext cx="800082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vydání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9" name="Šipka dolů 48"/>
          <p:cNvSpPr/>
          <p:nvPr/>
        </p:nvSpPr>
        <p:spPr>
          <a:xfrm rot="16200000" flipV="1">
            <a:off x="6660232" y="44624"/>
            <a:ext cx="864096" cy="2448272"/>
          </a:xfrm>
          <a:prstGeom prst="downArrow">
            <a:avLst/>
          </a:prstGeom>
          <a:solidFill>
            <a:srgbClr val="66FF33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10800000" flipV="1">
            <a:off x="6156176" y="971146"/>
            <a:ext cx="33123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příspěvky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65" name="Šipka dolů 64"/>
          <p:cNvSpPr/>
          <p:nvPr/>
        </p:nvSpPr>
        <p:spPr>
          <a:xfrm rot="6286666">
            <a:off x="2999264" y="2920490"/>
            <a:ext cx="1088994" cy="1281914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 rot="11575208" flipH="1" flipV="1">
            <a:off x="2956676" y="3290082"/>
            <a:ext cx="13930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6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7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8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5591450">
            <a:off x="4165413" y="2656320"/>
            <a:ext cx="11967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příjmy</a:t>
            </a:r>
            <a:endParaRPr lang="cs-CZ" sz="2400" dirty="0">
              <a:latin typeface="Forte" pitchFamily="66" charset="0"/>
            </a:endParaRPr>
          </a:p>
        </p:txBody>
      </p:sp>
      <p:sp>
        <p:nvSpPr>
          <p:cNvPr id="43" name="Šipka dolů 42"/>
          <p:cNvSpPr/>
          <p:nvPr/>
        </p:nvSpPr>
        <p:spPr>
          <a:xfrm>
            <a:off x="4283968" y="1844824"/>
            <a:ext cx="864096" cy="1584176"/>
          </a:xfrm>
          <a:prstGeom prst="downArrow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 rot="5591450">
            <a:off x="3995931" y="2478199"/>
            <a:ext cx="1533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příjmy</a:t>
            </a:r>
            <a:endParaRPr lang="cs-CZ" sz="3200" dirty="0">
              <a:latin typeface="Franklin Gothic Medium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 rot="9902402" flipH="1" flipV="1">
            <a:off x="5111546" y="3303557"/>
            <a:ext cx="13283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740352" y="764704"/>
            <a:ext cx="10436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740352" y="908720"/>
            <a:ext cx="10374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i="1" dirty="0" smtClean="0">
                <a:ln w="50800"/>
                <a:latin typeface="Franklin Gothic Medium" pitchFamily="34" charset="0"/>
                <a:ea typeface="SimSun-ExtB" pitchFamily="49" charset="-122"/>
                <a:cs typeface="Verdana" pitchFamily="34" charset="0"/>
              </a:rPr>
              <a:t>STÁT</a:t>
            </a:r>
            <a:endParaRPr lang="cs-CZ" sz="3200" b="1" dirty="0">
              <a:latin typeface="Franklin Gothic Medium" pitchFamily="34" charset="0"/>
              <a:ea typeface="SimSun-ExtB" pitchFamily="49" charset="-122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softEdge rad="127000"/>
          </a:effectLst>
        </p:spPr>
      </p:pic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2339752" y="1844824"/>
            <a:ext cx="1152128" cy="1152128"/>
          </a:xfrm>
          <a:prstGeom prst="ellipse">
            <a:avLst/>
          </a:prstGeom>
          <a:blipFill>
            <a:blip r:embed="rId5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547664" y="0"/>
            <a:ext cx="642034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5400" dirty="0"/>
          </a:p>
        </p:txBody>
      </p: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peníze.jpg"/>
          <p:cNvPicPr>
            <a:picLocks noChangeAspect="1"/>
          </p:cNvPicPr>
          <p:nvPr/>
        </p:nvPicPr>
        <p:blipFill>
          <a:blip r:embed="rId6" cstate="print"/>
          <a:srcRect l="22444" r="369" b="20464"/>
          <a:stretch>
            <a:fillRect/>
          </a:stretch>
        </p:blipFill>
        <p:spPr>
          <a:xfrm>
            <a:off x="3923928" y="3068960"/>
            <a:ext cx="1805779" cy="13326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62" name="Šipka dolů 61"/>
          <p:cNvSpPr/>
          <p:nvPr/>
        </p:nvSpPr>
        <p:spPr>
          <a:xfrm rot="15484515">
            <a:off x="5285347" y="2867387"/>
            <a:ext cx="1037579" cy="1416353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rgbClr val="F474A5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 rot="390962">
            <a:off x="3453962" y="3688333"/>
            <a:ext cx="800082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vydání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9" name="Šipka dolů 48"/>
          <p:cNvSpPr/>
          <p:nvPr/>
        </p:nvSpPr>
        <p:spPr>
          <a:xfrm rot="16200000" flipV="1">
            <a:off x="6660232" y="44624"/>
            <a:ext cx="864096" cy="2448272"/>
          </a:xfrm>
          <a:prstGeom prst="downArrow">
            <a:avLst/>
          </a:prstGeom>
          <a:solidFill>
            <a:srgbClr val="66FF33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10800000" flipV="1">
            <a:off x="6156176" y="971146"/>
            <a:ext cx="33123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příspěvky</a:t>
            </a:r>
            <a:endParaRPr lang="cs-CZ" sz="2800" dirty="0">
              <a:latin typeface="Franklin Gothic Medium" pitchFamily="34" charset="0"/>
            </a:endParaRPr>
          </a:p>
        </p:txBody>
      </p:sp>
      <p:cxnSp>
        <p:nvCxnSpPr>
          <p:cNvPr id="47" name="Přímá spojovací šipka 46"/>
          <p:cNvCxnSpPr/>
          <p:nvPr/>
        </p:nvCxnSpPr>
        <p:spPr>
          <a:xfrm flipH="1" flipV="1">
            <a:off x="2987824" y="2924944"/>
            <a:ext cx="936104" cy="86409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Šipka dolů 64"/>
          <p:cNvSpPr/>
          <p:nvPr/>
        </p:nvSpPr>
        <p:spPr>
          <a:xfrm rot="6286666">
            <a:off x="2999264" y="2920490"/>
            <a:ext cx="1088994" cy="1281914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 rot="11575208" flipH="1" flipV="1">
            <a:off x="2956676" y="3290082"/>
            <a:ext cx="13930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7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8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9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5591450">
            <a:off x="4165413" y="2656320"/>
            <a:ext cx="11967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příjmy</a:t>
            </a:r>
            <a:endParaRPr lang="cs-CZ" sz="2400" dirty="0">
              <a:latin typeface="Forte" pitchFamily="66" charset="0"/>
            </a:endParaRPr>
          </a:p>
        </p:txBody>
      </p:sp>
      <p:sp>
        <p:nvSpPr>
          <p:cNvPr id="43" name="Šipka dolů 42"/>
          <p:cNvSpPr/>
          <p:nvPr/>
        </p:nvSpPr>
        <p:spPr>
          <a:xfrm>
            <a:off x="4283968" y="1844824"/>
            <a:ext cx="864096" cy="1584176"/>
          </a:xfrm>
          <a:prstGeom prst="downArrow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 rot="5591450">
            <a:off x="3995931" y="2478199"/>
            <a:ext cx="1533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příjmy</a:t>
            </a:r>
            <a:endParaRPr lang="cs-CZ" sz="3200" dirty="0">
              <a:latin typeface="Franklin Gothic Medium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 rot="9902402" flipH="1" flipV="1">
            <a:off x="5111546" y="3303557"/>
            <a:ext cx="13283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740352" y="764704"/>
            <a:ext cx="10436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740352" y="908720"/>
            <a:ext cx="10374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i="1" dirty="0" smtClean="0">
                <a:ln w="50800"/>
                <a:latin typeface="Franklin Gothic Medium" pitchFamily="34" charset="0"/>
                <a:ea typeface="SimSun-ExtB" pitchFamily="49" charset="-122"/>
                <a:cs typeface="Verdana" pitchFamily="34" charset="0"/>
              </a:rPr>
              <a:t>STÁT</a:t>
            </a:r>
            <a:endParaRPr lang="cs-CZ" sz="3200" b="1" dirty="0">
              <a:latin typeface="Franklin Gothic Medium" pitchFamily="34" charset="0"/>
              <a:ea typeface="SimSun-ExtB" pitchFamily="49" charset="-122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softEdge rad="127000"/>
          </a:effectLst>
        </p:spPr>
      </p:pic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1259632" y="2708920"/>
            <a:ext cx="1224136" cy="1080120"/>
          </a:xfrm>
          <a:prstGeom prst="ellipse">
            <a:avLst/>
          </a:prstGeom>
          <a:blipFill>
            <a:blip r:embed="rId5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339752" y="1844824"/>
            <a:ext cx="1152128" cy="1152128"/>
          </a:xfrm>
          <a:prstGeom prst="ellipse">
            <a:avLst/>
          </a:prstGeom>
          <a:blipFill>
            <a:blip r:embed="rId6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547664" y="0"/>
            <a:ext cx="642034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5400" dirty="0"/>
          </a:p>
        </p:txBody>
      </p:sp>
      <p:cxnSp>
        <p:nvCxnSpPr>
          <p:cNvPr id="28" name="Přímá spojovací šipka 27"/>
          <p:cNvCxnSpPr>
            <a:stCxn id="21" idx="1"/>
          </p:cNvCxnSpPr>
          <p:nvPr/>
        </p:nvCxnSpPr>
        <p:spPr>
          <a:xfrm flipH="1" flipV="1">
            <a:off x="2483768" y="3645024"/>
            <a:ext cx="1440160" cy="9024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peníze.jpg"/>
          <p:cNvPicPr>
            <a:picLocks noChangeAspect="1"/>
          </p:cNvPicPr>
          <p:nvPr/>
        </p:nvPicPr>
        <p:blipFill>
          <a:blip r:embed="rId7" cstate="print"/>
          <a:srcRect l="22444" r="369" b="20464"/>
          <a:stretch>
            <a:fillRect/>
          </a:stretch>
        </p:blipFill>
        <p:spPr>
          <a:xfrm>
            <a:off x="3923928" y="3068960"/>
            <a:ext cx="1805779" cy="13326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62" name="Šipka dolů 61"/>
          <p:cNvSpPr/>
          <p:nvPr/>
        </p:nvSpPr>
        <p:spPr>
          <a:xfrm rot="15484515">
            <a:off x="5285347" y="2867387"/>
            <a:ext cx="1037579" cy="1416353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rgbClr val="F474A5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 rot="390962">
            <a:off x="3453962" y="3688333"/>
            <a:ext cx="800082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vydání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9" name="Šipka dolů 48"/>
          <p:cNvSpPr/>
          <p:nvPr/>
        </p:nvSpPr>
        <p:spPr>
          <a:xfrm rot="16200000" flipV="1">
            <a:off x="6660232" y="44624"/>
            <a:ext cx="864096" cy="2448272"/>
          </a:xfrm>
          <a:prstGeom prst="downArrow">
            <a:avLst/>
          </a:prstGeom>
          <a:solidFill>
            <a:srgbClr val="66FF33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10800000" flipV="1">
            <a:off x="6156176" y="971146"/>
            <a:ext cx="33123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příspěvky</a:t>
            </a:r>
            <a:endParaRPr lang="cs-CZ" sz="2800" dirty="0">
              <a:latin typeface="Franklin Gothic Medium" pitchFamily="34" charset="0"/>
            </a:endParaRPr>
          </a:p>
        </p:txBody>
      </p:sp>
      <p:cxnSp>
        <p:nvCxnSpPr>
          <p:cNvPr id="47" name="Přímá spojovací šipka 46"/>
          <p:cNvCxnSpPr/>
          <p:nvPr/>
        </p:nvCxnSpPr>
        <p:spPr>
          <a:xfrm flipH="1" flipV="1">
            <a:off x="2987824" y="2924944"/>
            <a:ext cx="936104" cy="86409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Šipka dolů 64"/>
          <p:cNvSpPr/>
          <p:nvPr/>
        </p:nvSpPr>
        <p:spPr>
          <a:xfrm rot="6286666">
            <a:off x="2999264" y="2920490"/>
            <a:ext cx="1088994" cy="1281914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 rot="11575208" flipH="1" flipV="1">
            <a:off x="2956676" y="3290082"/>
            <a:ext cx="13930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8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9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10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5591450">
            <a:off x="4165413" y="2656320"/>
            <a:ext cx="11967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příjmy</a:t>
            </a:r>
            <a:endParaRPr lang="cs-CZ" sz="2400" dirty="0">
              <a:latin typeface="Forte" pitchFamily="66" charset="0"/>
            </a:endParaRPr>
          </a:p>
        </p:txBody>
      </p:sp>
      <p:sp>
        <p:nvSpPr>
          <p:cNvPr id="43" name="Šipka dolů 42"/>
          <p:cNvSpPr/>
          <p:nvPr/>
        </p:nvSpPr>
        <p:spPr>
          <a:xfrm>
            <a:off x="4283968" y="1844824"/>
            <a:ext cx="864096" cy="1584176"/>
          </a:xfrm>
          <a:prstGeom prst="downArrow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 rot="5591450">
            <a:off x="3995931" y="2478199"/>
            <a:ext cx="1533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příjmy</a:t>
            </a:r>
            <a:endParaRPr lang="cs-CZ" sz="3200" dirty="0">
              <a:latin typeface="Franklin Gothic Medium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 rot="9902402" flipH="1" flipV="1">
            <a:off x="5111546" y="3303557"/>
            <a:ext cx="13283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740352" y="764704"/>
            <a:ext cx="10436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740352" y="908720"/>
            <a:ext cx="10374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i="1" dirty="0" smtClean="0">
                <a:ln w="50800"/>
                <a:latin typeface="Franklin Gothic Medium" pitchFamily="34" charset="0"/>
                <a:ea typeface="SimSun-ExtB" pitchFamily="49" charset="-122"/>
                <a:cs typeface="Verdana" pitchFamily="34" charset="0"/>
              </a:rPr>
              <a:t>STÁT</a:t>
            </a:r>
            <a:endParaRPr lang="cs-CZ" sz="3200" b="1" dirty="0">
              <a:latin typeface="Franklin Gothic Medium" pitchFamily="34" charset="0"/>
              <a:ea typeface="SimSun-ExtB" pitchFamily="49" charset="-122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softEdge rad="127000"/>
          </a:effectLst>
        </p:spPr>
      </p:pic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971600" y="3861048"/>
            <a:ext cx="1224136" cy="1080120"/>
          </a:xfrm>
          <a:prstGeom prst="ellipse">
            <a:avLst/>
          </a:prstGeom>
          <a:blipFill>
            <a:blip r:embed="rId5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259632" y="2708920"/>
            <a:ext cx="1224136" cy="1080120"/>
          </a:xfrm>
          <a:prstGeom prst="ellipse">
            <a:avLst/>
          </a:prstGeom>
          <a:blipFill>
            <a:blip r:embed="rId6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339752" y="1844824"/>
            <a:ext cx="1152128" cy="1152128"/>
          </a:xfrm>
          <a:prstGeom prst="ellipse">
            <a:avLst/>
          </a:prstGeom>
          <a:blipFill>
            <a:blip r:embed="rId7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547664" y="0"/>
            <a:ext cx="642034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5400" dirty="0"/>
          </a:p>
        </p:txBody>
      </p:sp>
      <p:cxnSp>
        <p:nvCxnSpPr>
          <p:cNvPr id="24" name="Přímá spojovací šipka 23"/>
          <p:cNvCxnSpPr>
            <a:stCxn id="21" idx="1"/>
          </p:cNvCxnSpPr>
          <p:nvPr/>
        </p:nvCxnSpPr>
        <p:spPr>
          <a:xfrm flipH="1">
            <a:off x="2267744" y="3735272"/>
            <a:ext cx="1656184" cy="55782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21" idx="1"/>
          </p:cNvCxnSpPr>
          <p:nvPr/>
        </p:nvCxnSpPr>
        <p:spPr>
          <a:xfrm flipH="1" flipV="1">
            <a:off x="2483768" y="3645024"/>
            <a:ext cx="1440160" cy="9024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peníze.jpg"/>
          <p:cNvPicPr>
            <a:picLocks noChangeAspect="1"/>
          </p:cNvPicPr>
          <p:nvPr/>
        </p:nvPicPr>
        <p:blipFill>
          <a:blip r:embed="rId8" cstate="print"/>
          <a:srcRect l="22444" r="369" b="20464"/>
          <a:stretch>
            <a:fillRect/>
          </a:stretch>
        </p:blipFill>
        <p:spPr>
          <a:xfrm>
            <a:off x="3923928" y="3068960"/>
            <a:ext cx="1805779" cy="13326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62" name="Šipka dolů 61"/>
          <p:cNvSpPr/>
          <p:nvPr/>
        </p:nvSpPr>
        <p:spPr>
          <a:xfrm rot="15484515">
            <a:off x="5285347" y="2867387"/>
            <a:ext cx="1037579" cy="1416353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rgbClr val="F474A5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 rot="390962">
            <a:off x="3453962" y="3688333"/>
            <a:ext cx="800082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vydání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9" name="Šipka dolů 48"/>
          <p:cNvSpPr/>
          <p:nvPr/>
        </p:nvSpPr>
        <p:spPr>
          <a:xfrm rot="16200000" flipV="1">
            <a:off x="6660232" y="44624"/>
            <a:ext cx="864096" cy="2448272"/>
          </a:xfrm>
          <a:prstGeom prst="downArrow">
            <a:avLst/>
          </a:prstGeom>
          <a:solidFill>
            <a:srgbClr val="66FF33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10800000" flipV="1">
            <a:off x="6156176" y="971146"/>
            <a:ext cx="33123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příspěvky</a:t>
            </a:r>
            <a:endParaRPr lang="cs-CZ" sz="2800" dirty="0">
              <a:latin typeface="Franklin Gothic Medium" pitchFamily="34" charset="0"/>
            </a:endParaRPr>
          </a:p>
        </p:txBody>
      </p:sp>
      <p:cxnSp>
        <p:nvCxnSpPr>
          <p:cNvPr id="47" name="Přímá spojovací šipka 46"/>
          <p:cNvCxnSpPr/>
          <p:nvPr/>
        </p:nvCxnSpPr>
        <p:spPr>
          <a:xfrm flipH="1" flipV="1">
            <a:off x="2987824" y="2924944"/>
            <a:ext cx="936104" cy="86409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Šipka dolů 64"/>
          <p:cNvSpPr/>
          <p:nvPr/>
        </p:nvSpPr>
        <p:spPr>
          <a:xfrm rot="6286666">
            <a:off x="2999264" y="2920490"/>
            <a:ext cx="1088994" cy="1281914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 rot="11575208" flipH="1" flipV="1">
            <a:off x="2956676" y="3290082"/>
            <a:ext cx="13930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9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10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11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5591450">
            <a:off x="4165413" y="2656320"/>
            <a:ext cx="11967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příjmy</a:t>
            </a:r>
            <a:endParaRPr lang="cs-CZ" sz="2400" dirty="0">
              <a:latin typeface="Forte" pitchFamily="66" charset="0"/>
            </a:endParaRPr>
          </a:p>
        </p:txBody>
      </p:sp>
      <p:sp>
        <p:nvSpPr>
          <p:cNvPr id="43" name="Šipka dolů 42"/>
          <p:cNvSpPr/>
          <p:nvPr/>
        </p:nvSpPr>
        <p:spPr>
          <a:xfrm>
            <a:off x="4283968" y="1844824"/>
            <a:ext cx="864096" cy="1584176"/>
          </a:xfrm>
          <a:prstGeom prst="downArrow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 rot="5591450">
            <a:off x="3995931" y="2478199"/>
            <a:ext cx="1533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příjmy</a:t>
            </a:r>
            <a:endParaRPr lang="cs-CZ" sz="3200" dirty="0">
              <a:latin typeface="Franklin Gothic Medium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 rot="9902402" flipH="1" flipV="1">
            <a:off x="5111546" y="3303557"/>
            <a:ext cx="13283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740352" y="764704"/>
            <a:ext cx="10436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740352" y="908720"/>
            <a:ext cx="10374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i="1" dirty="0" smtClean="0">
                <a:ln w="50800"/>
                <a:latin typeface="Franklin Gothic Medium" pitchFamily="34" charset="0"/>
                <a:ea typeface="SimSun-ExtB" pitchFamily="49" charset="-122"/>
                <a:cs typeface="Verdana" pitchFamily="34" charset="0"/>
              </a:rPr>
              <a:t>STÁT</a:t>
            </a:r>
            <a:endParaRPr lang="cs-CZ" sz="3200" b="1" dirty="0">
              <a:latin typeface="Franklin Gothic Medium" pitchFamily="34" charset="0"/>
              <a:ea typeface="SimSun-ExtB" pitchFamily="49" charset="-122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softEdge rad="127000"/>
          </a:effectLst>
        </p:spPr>
      </p:pic>
      <p:sp>
        <p:nvSpPr>
          <p:cNvPr id="3" name="Elipsa 2"/>
          <p:cNvSpPr/>
          <p:nvPr/>
        </p:nvSpPr>
        <p:spPr>
          <a:xfrm>
            <a:off x="1403648" y="5013176"/>
            <a:ext cx="1152128" cy="1080120"/>
          </a:xfrm>
          <a:prstGeom prst="ellipse">
            <a:avLst/>
          </a:prstGeom>
          <a:solidFill>
            <a:srgbClr val="E0A26E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971600" y="3861048"/>
            <a:ext cx="1224136" cy="1080120"/>
          </a:xfrm>
          <a:prstGeom prst="ellipse">
            <a:avLst/>
          </a:prstGeom>
          <a:blipFill>
            <a:blip r:embed="rId5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259632" y="2708920"/>
            <a:ext cx="1224136" cy="1080120"/>
          </a:xfrm>
          <a:prstGeom prst="ellipse">
            <a:avLst/>
          </a:prstGeom>
          <a:blipFill>
            <a:blip r:embed="rId6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339752" y="1844824"/>
            <a:ext cx="1152128" cy="1152128"/>
          </a:xfrm>
          <a:prstGeom prst="ellipse">
            <a:avLst/>
          </a:prstGeom>
          <a:blipFill>
            <a:blip r:embed="rId7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403648" y="5013176"/>
            <a:ext cx="1224136" cy="1080120"/>
          </a:xfrm>
          <a:prstGeom prst="ellipse">
            <a:avLst/>
          </a:prstGeom>
          <a:blipFill>
            <a:blip r:embed="rId8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547664" y="0"/>
            <a:ext cx="642034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5400" dirty="0"/>
          </a:p>
        </p:txBody>
      </p:sp>
      <p:cxnSp>
        <p:nvCxnSpPr>
          <p:cNvPr id="24" name="Přímá spojovací šipka 23"/>
          <p:cNvCxnSpPr>
            <a:stCxn id="21" idx="1"/>
          </p:cNvCxnSpPr>
          <p:nvPr/>
        </p:nvCxnSpPr>
        <p:spPr>
          <a:xfrm flipH="1">
            <a:off x="2267744" y="3735272"/>
            <a:ext cx="1656184" cy="55782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21" idx="1"/>
          </p:cNvCxnSpPr>
          <p:nvPr/>
        </p:nvCxnSpPr>
        <p:spPr>
          <a:xfrm flipH="1" flipV="1">
            <a:off x="2483768" y="3645024"/>
            <a:ext cx="1440160" cy="9024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2483768" y="3789040"/>
            <a:ext cx="1512168" cy="129614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peníze.jpg"/>
          <p:cNvPicPr>
            <a:picLocks noChangeAspect="1"/>
          </p:cNvPicPr>
          <p:nvPr/>
        </p:nvPicPr>
        <p:blipFill>
          <a:blip r:embed="rId9" cstate="print"/>
          <a:srcRect l="22444" r="369" b="20464"/>
          <a:stretch>
            <a:fillRect/>
          </a:stretch>
        </p:blipFill>
        <p:spPr>
          <a:xfrm>
            <a:off x="3923928" y="3068960"/>
            <a:ext cx="1805779" cy="13326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62" name="Šipka dolů 61"/>
          <p:cNvSpPr/>
          <p:nvPr/>
        </p:nvSpPr>
        <p:spPr>
          <a:xfrm rot="15484515">
            <a:off x="5285347" y="2867387"/>
            <a:ext cx="1037579" cy="1416353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rgbClr val="F474A5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 rot="390962">
            <a:off x="3453962" y="3688333"/>
            <a:ext cx="800082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vydání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9" name="Šipka dolů 48"/>
          <p:cNvSpPr/>
          <p:nvPr/>
        </p:nvSpPr>
        <p:spPr>
          <a:xfrm rot="16200000" flipV="1">
            <a:off x="6660232" y="44624"/>
            <a:ext cx="864096" cy="2448272"/>
          </a:xfrm>
          <a:prstGeom prst="downArrow">
            <a:avLst/>
          </a:prstGeom>
          <a:solidFill>
            <a:srgbClr val="66FF33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10800000" flipV="1">
            <a:off x="6156176" y="971146"/>
            <a:ext cx="33123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příspěvky</a:t>
            </a:r>
            <a:endParaRPr lang="cs-CZ" sz="2800" dirty="0">
              <a:latin typeface="Franklin Gothic Medium" pitchFamily="34" charset="0"/>
            </a:endParaRPr>
          </a:p>
        </p:txBody>
      </p:sp>
      <p:cxnSp>
        <p:nvCxnSpPr>
          <p:cNvPr id="47" name="Přímá spojovací šipka 46"/>
          <p:cNvCxnSpPr/>
          <p:nvPr/>
        </p:nvCxnSpPr>
        <p:spPr>
          <a:xfrm flipH="1" flipV="1">
            <a:off x="2987824" y="2924944"/>
            <a:ext cx="936104" cy="86409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Šipka dolů 64"/>
          <p:cNvSpPr/>
          <p:nvPr/>
        </p:nvSpPr>
        <p:spPr>
          <a:xfrm rot="6286666">
            <a:off x="2999264" y="2920490"/>
            <a:ext cx="1088994" cy="1281914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 rot="11575208" flipH="1" flipV="1">
            <a:off x="2956676" y="3290082"/>
            <a:ext cx="13930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10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11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12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5591450">
            <a:off x="4165413" y="2656320"/>
            <a:ext cx="11967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příjmy</a:t>
            </a:r>
            <a:endParaRPr lang="cs-CZ" sz="2400" dirty="0">
              <a:latin typeface="Forte" pitchFamily="66" charset="0"/>
            </a:endParaRPr>
          </a:p>
        </p:txBody>
      </p:sp>
      <p:sp>
        <p:nvSpPr>
          <p:cNvPr id="43" name="Šipka dolů 42"/>
          <p:cNvSpPr/>
          <p:nvPr/>
        </p:nvSpPr>
        <p:spPr>
          <a:xfrm>
            <a:off x="4283968" y="1844824"/>
            <a:ext cx="864096" cy="1584176"/>
          </a:xfrm>
          <a:prstGeom prst="downArrow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 rot="5591450">
            <a:off x="3995931" y="2478199"/>
            <a:ext cx="1533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příjmy</a:t>
            </a:r>
            <a:endParaRPr lang="cs-CZ" sz="3200" dirty="0">
              <a:latin typeface="Franklin Gothic Medium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 rot="9902402" flipH="1" flipV="1">
            <a:off x="5111546" y="3303557"/>
            <a:ext cx="13283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740352" y="764704"/>
            <a:ext cx="10436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740352" y="908720"/>
            <a:ext cx="10374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i="1" dirty="0" smtClean="0">
                <a:ln w="50800"/>
                <a:latin typeface="Franklin Gothic Medium" pitchFamily="34" charset="0"/>
                <a:ea typeface="SimSun-ExtB" pitchFamily="49" charset="-122"/>
                <a:cs typeface="Verdana" pitchFamily="34" charset="0"/>
              </a:rPr>
              <a:t>STÁT</a:t>
            </a:r>
            <a:endParaRPr lang="cs-CZ" sz="3200" b="1" dirty="0">
              <a:latin typeface="Franklin Gothic Medium" pitchFamily="34" charset="0"/>
              <a:ea typeface="SimSun-ExtB" pitchFamily="49" charset="-122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softEdge rad="127000"/>
          </a:effectLst>
        </p:spPr>
      </p:pic>
      <p:sp>
        <p:nvSpPr>
          <p:cNvPr id="3" name="Elipsa 2"/>
          <p:cNvSpPr/>
          <p:nvPr/>
        </p:nvSpPr>
        <p:spPr>
          <a:xfrm>
            <a:off x="1403648" y="5013176"/>
            <a:ext cx="1152128" cy="1080120"/>
          </a:xfrm>
          <a:prstGeom prst="ellipse">
            <a:avLst/>
          </a:prstGeom>
          <a:solidFill>
            <a:srgbClr val="E0A26E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971600" y="3861048"/>
            <a:ext cx="1224136" cy="1080120"/>
          </a:xfrm>
          <a:prstGeom prst="ellipse">
            <a:avLst/>
          </a:prstGeom>
          <a:blipFill>
            <a:blip r:embed="rId5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259632" y="2708920"/>
            <a:ext cx="1224136" cy="1080120"/>
          </a:xfrm>
          <a:prstGeom prst="ellipse">
            <a:avLst/>
          </a:prstGeom>
          <a:blipFill>
            <a:blip r:embed="rId6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732240" y="4941168"/>
            <a:ext cx="1152128" cy="1152128"/>
          </a:xfrm>
          <a:prstGeom prst="ellipse">
            <a:avLst/>
          </a:prstGeom>
          <a:blipFill>
            <a:blip r:embed="rId7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339752" y="1844824"/>
            <a:ext cx="1152128" cy="1152128"/>
          </a:xfrm>
          <a:prstGeom prst="ellipse">
            <a:avLst/>
          </a:prstGeom>
          <a:blipFill>
            <a:blip r:embed="rId8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403648" y="5013176"/>
            <a:ext cx="1224136" cy="1080120"/>
          </a:xfrm>
          <a:prstGeom prst="ellipse">
            <a:avLst/>
          </a:prstGeom>
          <a:blipFill>
            <a:blip r:embed="rId9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547664" y="0"/>
            <a:ext cx="642034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5400" dirty="0"/>
          </a:p>
        </p:txBody>
      </p:sp>
      <p:cxnSp>
        <p:nvCxnSpPr>
          <p:cNvPr id="22" name="Přímá spojovací šipka 21"/>
          <p:cNvCxnSpPr/>
          <p:nvPr/>
        </p:nvCxnSpPr>
        <p:spPr>
          <a:xfrm>
            <a:off x="5292080" y="3789040"/>
            <a:ext cx="1656184" cy="129614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21" idx="1"/>
          </p:cNvCxnSpPr>
          <p:nvPr/>
        </p:nvCxnSpPr>
        <p:spPr>
          <a:xfrm flipH="1">
            <a:off x="2267744" y="3735272"/>
            <a:ext cx="1656184" cy="55782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21" idx="1"/>
          </p:cNvCxnSpPr>
          <p:nvPr/>
        </p:nvCxnSpPr>
        <p:spPr>
          <a:xfrm flipH="1" flipV="1">
            <a:off x="2483768" y="3645024"/>
            <a:ext cx="1440160" cy="9024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2483768" y="3789040"/>
            <a:ext cx="1512168" cy="129614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peníze.jpg"/>
          <p:cNvPicPr>
            <a:picLocks noChangeAspect="1"/>
          </p:cNvPicPr>
          <p:nvPr/>
        </p:nvPicPr>
        <p:blipFill>
          <a:blip r:embed="rId10" cstate="print"/>
          <a:srcRect l="22444" r="369" b="20464"/>
          <a:stretch>
            <a:fillRect/>
          </a:stretch>
        </p:blipFill>
        <p:spPr>
          <a:xfrm>
            <a:off x="3923928" y="3068960"/>
            <a:ext cx="1805779" cy="13326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62" name="Šipka dolů 61"/>
          <p:cNvSpPr/>
          <p:nvPr/>
        </p:nvSpPr>
        <p:spPr>
          <a:xfrm rot="15484515">
            <a:off x="5285347" y="2867387"/>
            <a:ext cx="1037579" cy="1416353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rgbClr val="F474A5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 rot="390962">
            <a:off x="3453962" y="3688333"/>
            <a:ext cx="800082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vydání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9" name="Šipka dolů 48"/>
          <p:cNvSpPr/>
          <p:nvPr/>
        </p:nvSpPr>
        <p:spPr>
          <a:xfrm rot="16200000" flipV="1">
            <a:off x="6660232" y="44624"/>
            <a:ext cx="864096" cy="2448272"/>
          </a:xfrm>
          <a:prstGeom prst="downArrow">
            <a:avLst/>
          </a:prstGeom>
          <a:solidFill>
            <a:srgbClr val="66FF33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10800000" flipV="1">
            <a:off x="6156176" y="971146"/>
            <a:ext cx="33123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příspěvky</a:t>
            </a:r>
            <a:endParaRPr lang="cs-CZ" sz="2800" dirty="0">
              <a:latin typeface="Franklin Gothic Medium" pitchFamily="34" charset="0"/>
            </a:endParaRPr>
          </a:p>
        </p:txBody>
      </p:sp>
      <p:cxnSp>
        <p:nvCxnSpPr>
          <p:cNvPr id="47" name="Přímá spojovací šipka 46"/>
          <p:cNvCxnSpPr/>
          <p:nvPr/>
        </p:nvCxnSpPr>
        <p:spPr>
          <a:xfrm flipH="1" flipV="1">
            <a:off x="2987824" y="2924944"/>
            <a:ext cx="936104" cy="86409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Šipka dolů 64"/>
          <p:cNvSpPr/>
          <p:nvPr/>
        </p:nvSpPr>
        <p:spPr>
          <a:xfrm rot="6286666">
            <a:off x="2999264" y="2920490"/>
            <a:ext cx="1088994" cy="1281914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 rot="11575208" flipH="1" flipV="1">
            <a:off x="2956676" y="3290082"/>
            <a:ext cx="13930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11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12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13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5591450">
            <a:off x="4165413" y="2656320"/>
            <a:ext cx="11967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příjmy</a:t>
            </a:r>
            <a:endParaRPr lang="cs-CZ" sz="2400" dirty="0">
              <a:latin typeface="Forte" pitchFamily="66" charset="0"/>
            </a:endParaRPr>
          </a:p>
        </p:txBody>
      </p:sp>
      <p:sp>
        <p:nvSpPr>
          <p:cNvPr id="43" name="Šipka dolů 42"/>
          <p:cNvSpPr/>
          <p:nvPr/>
        </p:nvSpPr>
        <p:spPr>
          <a:xfrm>
            <a:off x="4283968" y="1844824"/>
            <a:ext cx="864096" cy="1584176"/>
          </a:xfrm>
          <a:prstGeom prst="downArrow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 rot="5591450">
            <a:off x="3995931" y="2478199"/>
            <a:ext cx="1533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příjmy</a:t>
            </a:r>
            <a:endParaRPr lang="cs-CZ" sz="3200" dirty="0">
              <a:latin typeface="Franklin Gothic Medium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 rot="9902402" flipH="1" flipV="1">
            <a:off x="5111546" y="3303557"/>
            <a:ext cx="13283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740352" y="764704"/>
            <a:ext cx="10436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740352" y="908720"/>
            <a:ext cx="10374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i="1" dirty="0" smtClean="0">
                <a:ln w="50800"/>
                <a:latin typeface="Franklin Gothic Medium" pitchFamily="34" charset="0"/>
                <a:ea typeface="SimSun-ExtB" pitchFamily="49" charset="-122"/>
                <a:cs typeface="Verdana" pitchFamily="34" charset="0"/>
              </a:rPr>
              <a:t>STÁT</a:t>
            </a:r>
            <a:endParaRPr lang="cs-CZ" sz="3200" b="1" dirty="0">
              <a:latin typeface="Franklin Gothic Medium" pitchFamily="34" charset="0"/>
              <a:ea typeface="SimSun-ExtB" pitchFamily="49" charset="-122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softEdge rad="127000"/>
          </a:effectLst>
        </p:spPr>
      </p:pic>
      <p:sp>
        <p:nvSpPr>
          <p:cNvPr id="3" name="Elipsa 2"/>
          <p:cNvSpPr/>
          <p:nvPr/>
        </p:nvSpPr>
        <p:spPr>
          <a:xfrm>
            <a:off x="1403648" y="5013176"/>
            <a:ext cx="1152128" cy="1080120"/>
          </a:xfrm>
          <a:prstGeom prst="ellipse">
            <a:avLst/>
          </a:prstGeom>
          <a:solidFill>
            <a:srgbClr val="E0A26E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971600" y="3861048"/>
            <a:ext cx="1224136" cy="1080120"/>
          </a:xfrm>
          <a:prstGeom prst="ellipse">
            <a:avLst/>
          </a:prstGeom>
          <a:blipFill>
            <a:blip r:embed="rId5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259632" y="2708920"/>
            <a:ext cx="1224136" cy="1080120"/>
          </a:xfrm>
          <a:prstGeom prst="ellipse">
            <a:avLst/>
          </a:prstGeom>
          <a:blipFill>
            <a:blip r:embed="rId6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732240" y="4941168"/>
            <a:ext cx="1152128" cy="1152128"/>
          </a:xfrm>
          <a:prstGeom prst="ellipse">
            <a:avLst/>
          </a:prstGeom>
          <a:blipFill>
            <a:blip r:embed="rId7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164288" y="3789040"/>
            <a:ext cx="1152128" cy="115212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339752" y="1844824"/>
            <a:ext cx="1152128" cy="1152128"/>
          </a:xfrm>
          <a:prstGeom prst="ellipse">
            <a:avLst/>
          </a:prstGeom>
          <a:blipFill>
            <a:blip r:embed="rId8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403648" y="5013176"/>
            <a:ext cx="1224136" cy="1080120"/>
          </a:xfrm>
          <a:prstGeom prst="ellipse">
            <a:avLst/>
          </a:prstGeom>
          <a:blipFill>
            <a:blip r:embed="rId9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547664" y="0"/>
            <a:ext cx="642034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5400" dirty="0"/>
          </a:p>
        </p:txBody>
      </p:sp>
      <p:cxnSp>
        <p:nvCxnSpPr>
          <p:cNvPr id="22" name="Přímá spojovací šipka 21"/>
          <p:cNvCxnSpPr/>
          <p:nvPr/>
        </p:nvCxnSpPr>
        <p:spPr>
          <a:xfrm>
            <a:off x="5292080" y="3789040"/>
            <a:ext cx="1656184" cy="129614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21" idx="1"/>
          </p:cNvCxnSpPr>
          <p:nvPr/>
        </p:nvCxnSpPr>
        <p:spPr>
          <a:xfrm flipH="1">
            <a:off x="2267744" y="3735272"/>
            <a:ext cx="1656184" cy="55782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21" idx="1"/>
          </p:cNvCxnSpPr>
          <p:nvPr/>
        </p:nvCxnSpPr>
        <p:spPr>
          <a:xfrm flipH="1" flipV="1">
            <a:off x="2483768" y="3645024"/>
            <a:ext cx="1440160" cy="9024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2483768" y="3789040"/>
            <a:ext cx="1512168" cy="129614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>
            <a:off x="5220072" y="3645024"/>
            <a:ext cx="2088232" cy="64807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peníze.jpg"/>
          <p:cNvPicPr>
            <a:picLocks noChangeAspect="1"/>
          </p:cNvPicPr>
          <p:nvPr/>
        </p:nvPicPr>
        <p:blipFill>
          <a:blip r:embed="rId10" cstate="print"/>
          <a:srcRect l="22444" r="369" b="20464"/>
          <a:stretch>
            <a:fillRect/>
          </a:stretch>
        </p:blipFill>
        <p:spPr>
          <a:xfrm>
            <a:off x="3923928" y="3068960"/>
            <a:ext cx="1805779" cy="13326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62" name="Šipka dolů 61"/>
          <p:cNvSpPr/>
          <p:nvPr/>
        </p:nvSpPr>
        <p:spPr>
          <a:xfrm rot="15484515">
            <a:off x="5285347" y="2867387"/>
            <a:ext cx="1037579" cy="1416353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rgbClr val="F474A5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 rot="390962">
            <a:off x="3453962" y="3688333"/>
            <a:ext cx="800082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vydání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9" name="Šipka dolů 48"/>
          <p:cNvSpPr/>
          <p:nvPr/>
        </p:nvSpPr>
        <p:spPr>
          <a:xfrm rot="16200000" flipV="1">
            <a:off x="6660232" y="44624"/>
            <a:ext cx="864096" cy="2448272"/>
          </a:xfrm>
          <a:prstGeom prst="downArrow">
            <a:avLst/>
          </a:prstGeom>
          <a:solidFill>
            <a:srgbClr val="66FF33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10800000" flipV="1">
            <a:off x="6156176" y="971146"/>
            <a:ext cx="33123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příspěvky</a:t>
            </a:r>
            <a:endParaRPr lang="cs-CZ" sz="2800" dirty="0">
              <a:latin typeface="Franklin Gothic Medium" pitchFamily="34" charset="0"/>
            </a:endParaRPr>
          </a:p>
        </p:txBody>
      </p:sp>
      <p:cxnSp>
        <p:nvCxnSpPr>
          <p:cNvPr id="47" name="Přímá spojovací šipka 46"/>
          <p:cNvCxnSpPr/>
          <p:nvPr/>
        </p:nvCxnSpPr>
        <p:spPr>
          <a:xfrm flipH="1" flipV="1">
            <a:off x="2987824" y="2924944"/>
            <a:ext cx="936104" cy="86409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Šipka dolů 64"/>
          <p:cNvSpPr/>
          <p:nvPr/>
        </p:nvSpPr>
        <p:spPr>
          <a:xfrm rot="6286666">
            <a:off x="2999264" y="2920490"/>
            <a:ext cx="1088994" cy="1281914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 rot="11575208" flipH="1" flipV="1">
            <a:off x="2956676" y="3290082"/>
            <a:ext cx="13930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11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12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13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5591450">
            <a:off x="4165413" y="2656320"/>
            <a:ext cx="11967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příjmy</a:t>
            </a:r>
            <a:endParaRPr lang="cs-CZ" sz="2400" dirty="0">
              <a:latin typeface="Forte" pitchFamily="66" charset="0"/>
            </a:endParaRPr>
          </a:p>
        </p:txBody>
      </p:sp>
      <p:sp>
        <p:nvSpPr>
          <p:cNvPr id="43" name="Šipka dolů 42"/>
          <p:cNvSpPr/>
          <p:nvPr/>
        </p:nvSpPr>
        <p:spPr>
          <a:xfrm>
            <a:off x="4283968" y="1844824"/>
            <a:ext cx="864096" cy="1584176"/>
          </a:xfrm>
          <a:prstGeom prst="downArrow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 rot="5591450">
            <a:off x="3995931" y="2478199"/>
            <a:ext cx="1533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příjmy</a:t>
            </a:r>
            <a:endParaRPr lang="cs-CZ" sz="3200" dirty="0">
              <a:latin typeface="Franklin Gothic Medium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 rot="9902402" flipH="1" flipV="1">
            <a:off x="5111546" y="3303557"/>
            <a:ext cx="13283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740352" y="764704"/>
            <a:ext cx="10436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740352" y="908720"/>
            <a:ext cx="10374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i="1" dirty="0" smtClean="0">
                <a:ln w="50800"/>
                <a:latin typeface="Franklin Gothic Medium" pitchFamily="34" charset="0"/>
                <a:ea typeface="SimSun-ExtB" pitchFamily="49" charset="-122"/>
                <a:cs typeface="Verdana" pitchFamily="34" charset="0"/>
              </a:rPr>
              <a:t>STÁT</a:t>
            </a:r>
            <a:endParaRPr lang="cs-CZ" sz="3200" b="1" dirty="0">
              <a:latin typeface="Franklin Gothic Medium" pitchFamily="34" charset="0"/>
              <a:ea typeface="SimSun-ExtB" pitchFamily="49" charset="-122"/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6732240" y="4941168"/>
            <a:ext cx="1152128" cy="1152128"/>
          </a:xfrm>
          <a:prstGeom prst="ellipse">
            <a:avLst/>
          </a:prstGeom>
          <a:blipFill>
            <a:blip r:embed="rId14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7164288" y="3933056"/>
            <a:ext cx="1152128" cy="1152128"/>
          </a:xfrm>
          <a:prstGeom prst="ellipse">
            <a:avLst/>
          </a:prstGeom>
          <a:blipFill>
            <a:blip r:embed="rId15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softEdge rad="127000"/>
          </a:effectLst>
        </p:spPr>
      </p:pic>
      <p:sp>
        <p:nvSpPr>
          <p:cNvPr id="3" name="Elipsa 2"/>
          <p:cNvSpPr/>
          <p:nvPr/>
        </p:nvSpPr>
        <p:spPr>
          <a:xfrm>
            <a:off x="1403648" y="5013176"/>
            <a:ext cx="1152128" cy="1080120"/>
          </a:xfrm>
          <a:prstGeom prst="ellipse">
            <a:avLst/>
          </a:prstGeom>
          <a:solidFill>
            <a:srgbClr val="E0A26E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971600" y="3861048"/>
            <a:ext cx="1224136" cy="1080120"/>
          </a:xfrm>
          <a:prstGeom prst="ellipse">
            <a:avLst/>
          </a:prstGeom>
          <a:blipFill>
            <a:blip r:embed="rId5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259632" y="2708920"/>
            <a:ext cx="1224136" cy="1080120"/>
          </a:xfrm>
          <a:prstGeom prst="ellipse">
            <a:avLst/>
          </a:prstGeom>
          <a:blipFill>
            <a:blip r:embed="rId6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732240" y="4941168"/>
            <a:ext cx="1152128" cy="1152128"/>
          </a:xfrm>
          <a:prstGeom prst="ellipse">
            <a:avLst/>
          </a:prstGeom>
          <a:blipFill>
            <a:blip r:embed="rId7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164288" y="3789040"/>
            <a:ext cx="1152128" cy="115212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339752" y="1844824"/>
            <a:ext cx="1152128" cy="1152128"/>
          </a:xfrm>
          <a:prstGeom prst="ellipse">
            <a:avLst/>
          </a:prstGeom>
          <a:blipFill>
            <a:blip r:embed="rId8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948264" y="2564904"/>
            <a:ext cx="1152128" cy="1080120"/>
          </a:xfrm>
          <a:prstGeom prst="ellipse">
            <a:avLst/>
          </a:prstGeom>
          <a:solidFill>
            <a:srgbClr val="E0A26E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403648" y="5013176"/>
            <a:ext cx="1224136" cy="1080120"/>
          </a:xfrm>
          <a:prstGeom prst="ellipse">
            <a:avLst/>
          </a:prstGeom>
          <a:blipFill>
            <a:blip r:embed="rId9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092280" y="2636912"/>
            <a:ext cx="864096" cy="864096"/>
          </a:xfrm>
          <a:prstGeom prst="ellipse">
            <a:avLst/>
          </a:prstGeom>
          <a:blipFill>
            <a:blip r:embed="rId10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547664" y="0"/>
            <a:ext cx="642034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5400" dirty="0"/>
          </a:p>
        </p:txBody>
      </p:sp>
      <p:cxnSp>
        <p:nvCxnSpPr>
          <p:cNvPr id="22" name="Přímá spojovací šipka 21"/>
          <p:cNvCxnSpPr/>
          <p:nvPr/>
        </p:nvCxnSpPr>
        <p:spPr>
          <a:xfrm>
            <a:off x="5292080" y="3789040"/>
            <a:ext cx="1656184" cy="129614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21" idx="1"/>
          </p:cNvCxnSpPr>
          <p:nvPr/>
        </p:nvCxnSpPr>
        <p:spPr>
          <a:xfrm flipH="1">
            <a:off x="2267744" y="3735272"/>
            <a:ext cx="1656184" cy="55782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21" idx="1"/>
          </p:cNvCxnSpPr>
          <p:nvPr/>
        </p:nvCxnSpPr>
        <p:spPr>
          <a:xfrm flipH="1" flipV="1">
            <a:off x="2483768" y="3645024"/>
            <a:ext cx="1440160" cy="9024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2483768" y="3789040"/>
            <a:ext cx="1512168" cy="129614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>
            <a:off x="5220072" y="3645024"/>
            <a:ext cx="2088232" cy="64807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/>
          <p:nvPr/>
        </p:nvCxnSpPr>
        <p:spPr>
          <a:xfrm flipV="1">
            <a:off x="5148064" y="3356992"/>
            <a:ext cx="1872208" cy="21602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peníze.jpg"/>
          <p:cNvPicPr>
            <a:picLocks noChangeAspect="1"/>
          </p:cNvPicPr>
          <p:nvPr/>
        </p:nvPicPr>
        <p:blipFill>
          <a:blip r:embed="rId11" cstate="print"/>
          <a:srcRect l="22444" r="369" b="20464"/>
          <a:stretch>
            <a:fillRect/>
          </a:stretch>
        </p:blipFill>
        <p:spPr>
          <a:xfrm>
            <a:off x="3923928" y="3068960"/>
            <a:ext cx="1805779" cy="13326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62" name="Šipka dolů 61"/>
          <p:cNvSpPr/>
          <p:nvPr/>
        </p:nvSpPr>
        <p:spPr>
          <a:xfrm rot="15484515">
            <a:off x="5285347" y="2867387"/>
            <a:ext cx="1037579" cy="1416353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rgbClr val="F474A5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 rot="390962">
            <a:off x="3453962" y="3688333"/>
            <a:ext cx="800082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vydání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9" name="Šipka dolů 48"/>
          <p:cNvSpPr/>
          <p:nvPr/>
        </p:nvSpPr>
        <p:spPr>
          <a:xfrm rot="16200000" flipV="1">
            <a:off x="6660232" y="44624"/>
            <a:ext cx="864096" cy="2448272"/>
          </a:xfrm>
          <a:prstGeom prst="downArrow">
            <a:avLst/>
          </a:prstGeom>
          <a:solidFill>
            <a:srgbClr val="66FF33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10800000" flipV="1">
            <a:off x="6156176" y="971146"/>
            <a:ext cx="33123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příspěvky</a:t>
            </a:r>
            <a:endParaRPr lang="cs-CZ" sz="2800" dirty="0">
              <a:latin typeface="Franklin Gothic Medium" pitchFamily="34" charset="0"/>
            </a:endParaRPr>
          </a:p>
        </p:txBody>
      </p:sp>
      <p:cxnSp>
        <p:nvCxnSpPr>
          <p:cNvPr id="47" name="Přímá spojovací šipka 46"/>
          <p:cNvCxnSpPr/>
          <p:nvPr/>
        </p:nvCxnSpPr>
        <p:spPr>
          <a:xfrm flipH="1" flipV="1">
            <a:off x="2987824" y="2924944"/>
            <a:ext cx="936104" cy="86409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Šipka dolů 64"/>
          <p:cNvSpPr/>
          <p:nvPr/>
        </p:nvSpPr>
        <p:spPr>
          <a:xfrm rot="6286666">
            <a:off x="2999264" y="2920490"/>
            <a:ext cx="1088994" cy="1281914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 rot="11575208" flipH="1" flipV="1">
            <a:off x="2956676" y="3290082"/>
            <a:ext cx="13930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12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13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14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5591450">
            <a:off x="4165413" y="2656320"/>
            <a:ext cx="11967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příjmy</a:t>
            </a:r>
            <a:endParaRPr lang="cs-CZ" sz="2400" dirty="0">
              <a:latin typeface="Forte" pitchFamily="66" charset="0"/>
            </a:endParaRPr>
          </a:p>
        </p:txBody>
      </p:sp>
      <p:sp>
        <p:nvSpPr>
          <p:cNvPr id="43" name="Šipka dolů 42"/>
          <p:cNvSpPr/>
          <p:nvPr/>
        </p:nvSpPr>
        <p:spPr>
          <a:xfrm>
            <a:off x="4283968" y="1844824"/>
            <a:ext cx="864096" cy="1584176"/>
          </a:xfrm>
          <a:prstGeom prst="downArrow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 rot="5591450">
            <a:off x="3995931" y="2478199"/>
            <a:ext cx="1533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příjmy</a:t>
            </a:r>
            <a:endParaRPr lang="cs-CZ" sz="3200" dirty="0">
              <a:latin typeface="Franklin Gothic Medium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 rot="9902402" flipH="1" flipV="1">
            <a:off x="5111546" y="3303557"/>
            <a:ext cx="13283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740352" y="764704"/>
            <a:ext cx="10436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740352" y="908720"/>
            <a:ext cx="10374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i="1" dirty="0" smtClean="0">
                <a:ln w="50800"/>
                <a:latin typeface="Franklin Gothic Medium" pitchFamily="34" charset="0"/>
                <a:ea typeface="SimSun-ExtB" pitchFamily="49" charset="-122"/>
                <a:cs typeface="Verdana" pitchFamily="34" charset="0"/>
              </a:rPr>
              <a:t>STÁT</a:t>
            </a:r>
            <a:endParaRPr lang="cs-CZ" sz="3200" b="1" dirty="0">
              <a:latin typeface="Franklin Gothic Medium" pitchFamily="34" charset="0"/>
              <a:ea typeface="SimSun-ExtB" pitchFamily="49" charset="-122"/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6732240" y="4941168"/>
            <a:ext cx="1152128" cy="1152128"/>
          </a:xfrm>
          <a:prstGeom prst="ellipse">
            <a:avLst/>
          </a:prstGeom>
          <a:blipFill>
            <a:blip r:embed="rId15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7164288" y="3933056"/>
            <a:ext cx="1152128" cy="1152128"/>
          </a:xfrm>
          <a:prstGeom prst="ellipse">
            <a:avLst/>
          </a:prstGeom>
          <a:blipFill>
            <a:blip r:embed="rId16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Obrázek 56" descr="ZEĎ1.png"/>
          <p:cNvPicPr>
            <a:picLocks noChangeAspect="1"/>
          </p:cNvPicPr>
          <p:nvPr/>
        </p:nvPicPr>
        <p:blipFill>
          <a:blip r:embed="rId3" cstate="print">
            <a:lum bright="21000"/>
          </a:blip>
          <a:srcRect t="26734"/>
          <a:stretch>
            <a:fillRect/>
          </a:stretch>
        </p:blipFill>
        <p:spPr>
          <a:xfrm>
            <a:off x="971600" y="980728"/>
            <a:ext cx="7488832" cy="5457467"/>
          </a:xfrm>
          <a:prstGeom prst="rect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  <a:softEdge rad="127000"/>
          </a:effectLst>
        </p:spPr>
      </p:pic>
      <p:sp>
        <p:nvSpPr>
          <p:cNvPr id="3" name="Elipsa 2"/>
          <p:cNvSpPr/>
          <p:nvPr/>
        </p:nvSpPr>
        <p:spPr>
          <a:xfrm>
            <a:off x="1403648" y="5013176"/>
            <a:ext cx="1152128" cy="1080120"/>
          </a:xfrm>
          <a:prstGeom prst="ellipse">
            <a:avLst/>
          </a:prstGeom>
          <a:solidFill>
            <a:srgbClr val="E0A26E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3" descr="C:\Users\Owner\AppData\Local\Microsoft\Windows\Temporary Internet Files\Content.IE5\CI13UUOI\MC9001936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861048"/>
            <a:ext cx="4176464" cy="2569960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971600" y="3861048"/>
            <a:ext cx="1224136" cy="1080120"/>
          </a:xfrm>
          <a:prstGeom prst="ellipse">
            <a:avLst/>
          </a:prstGeom>
          <a:blipFill>
            <a:blip r:embed="rId5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732240" y="4941168"/>
            <a:ext cx="1152128" cy="1152128"/>
          </a:xfrm>
          <a:prstGeom prst="ellipse">
            <a:avLst/>
          </a:prstGeom>
          <a:blipFill>
            <a:blip r:embed="rId6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164288" y="3789040"/>
            <a:ext cx="1152128" cy="115212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339752" y="1844824"/>
            <a:ext cx="1152128" cy="1152128"/>
          </a:xfrm>
          <a:prstGeom prst="ellipse">
            <a:avLst/>
          </a:prstGeom>
          <a:blipFill>
            <a:blip r:embed="rId7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948264" y="2564904"/>
            <a:ext cx="1152128" cy="1080120"/>
          </a:xfrm>
          <a:prstGeom prst="ellipse">
            <a:avLst/>
          </a:prstGeom>
          <a:solidFill>
            <a:srgbClr val="E0A26E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403648" y="5013176"/>
            <a:ext cx="1224136" cy="1080120"/>
          </a:xfrm>
          <a:prstGeom prst="ellipse">
            <a:avLst/>
          </a:prstGeom>
          <a:blipFill>
            <a:blip r:embed="rId8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868144" y="1844824"/>
            <a:ext cx="1152128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7092280" y="2636912"/>
            <a:ext cx="864096" cy="864096"/>
          </a:xfrm>
          <a:prstGeom prst="ellipse">
            <a:avLst/>
          </a:prstGeom>
          <a:blipFill>
            <a:blip r:embed="rId9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547664" y="0"/>
            <a:ext cx="642034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ln w="50800"/>
                <a:latin typeface="Verdana" pitchFamily="34" charset="0"/>
                <a:ea typeface="Verdana" pitchFamily="34" charset="0"/>
                <a:cs typeface="Verdana" pitchFamily="34" charset="0"/>
              </a:rPr>
              <a:t>Ekonomika rodiny</a:t>
            </a:r>
            <a:endParaRPr lang="cs-CZ" sz="5400" dirty="0"/>
          </a:p>
        </p:txBody>
      </p:sp>
      <p:cxnSp>
        <p:nvCxnSpPr>
          <p:cNvPr id="22" name="Přímá spojovací šipka 21"/>
          <p:cNvCxnSpPr/>
          <p:nvPr/>
        </p:nvCxnSpPr>
        <p:spPr>
          <a:xfrm>
            <a:off x="5292080" y="3789040"/>
            <a:ext cx="1656184" cy="129614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21" idx="1"/>
          </p:cNvCxnSpPr>
          <p:nvPr/>
        </p:nvCxnSpPr>
        <p:spPr>
          <a:xfrm flipH="1">
            <a:off x="2267744" y="3735272"/>
            <a:ext cx="1656184" cy="55782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21" idx="1"/>
          </p:cNvCxnSpPr>
          <p:nvPr/>
        </p:nvCxnSpPr>
        <p:spPr>
          <a:xfrm flipH="1" flipV="1">
            <a:off x="2483768" y="3645024"/>
            <a:ext cx="1440160" cy="9024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2699792" y="2780928"/>
            <a:ext cx="1440160" cy="936104"/>
          </a:xfrm>
          <a:prstGeom prst="straightConnector1">
            <a:avLst/>
          </a:prstGeom>
          <a:ln w="28575">
            <a:noFill/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2483768" y="3789040"/>
            <a:ext cx="1512168" cy="129614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>
            <a:off x="5220072" y="3645024"/>
            <a:ext cx="2088232" cy="64807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flipV="1">
            <a:off x="4788024" y="2780928"/>
            <a:ext cx="1440160" cy="83857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/>
          <p:nvPr/>
        </p:nvCxnSpPr>
        <p:spPr>
          <a:xfrm flipV="1">
            <a:off x="5148064" y="3356992"/>
            <a:ext cx="1872208" cy="21602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Obrázek 20" descr="peníze.jpg"/>
          <p:cNvPicPr>
            <a:picLocks noChangeAspect="1"/>
          </p:cNvPicPr>
          <p:nvPr/>
        </p:nvPicPr>
        <p:blipFill>
          <a:blip r:embed="rId10" cstate="print"/>
          <a:srcRect l="22444" r="369" b="20464"/>
          <a:stretch>
            <a:fillRect/>
          </a:stretch>
        </p:blipFill>
        <p:spPr>
          <a:xfrm>
            <a:off x="3923928" y="3068960"/>
            <a:ext cx="1805779" cy="1332623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62" name="Šipka dolů 61"/>
          <p:cNvSpPr/>
          <p:nvPr/>
        </p:nvSpPr>
        <p:spPr>
          <a:xfrm rot="15484515">
            <a:off x="5285347" y="2867387"/>
            <a:ext cx="1037579" cy="1416353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 dirty="0">
              <a:solidFill>
                <a:srgbClr val="F474A5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 rot="390962">
            <a:off x="3453962" y="3688333"/>
            <a:ext cx="800082" cy="64633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vydání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9" name="Šipka dolů 48"/>
          <p:cNvSpPr/>
          <p:nvPr/>
        </p:nvSpPr>
        <p:spPr>
          <a:xfrm rot="16200000" flipV="1">
            <a:off x="6660232" y="44624"/>
            <a:ext cx="864096" cy="2448272"/>
          </a:xfrm>
          <a:prstGeom prst="downArrow">
            <a:avLst/>
          </a:prstGeom>
          <a:solidFill>
            <a:srgbClr val="66FF33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10800000" flipV="1">
            <a:off x="6156176" y="971146"/>
            <a:ext cx="33123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příspěvky</a:t>
            </a:r>
            <a:endParaRPr lang="cs-CZ" sz="2800" dirty="0">
              <a:latin typeface="Franklin Gothic Medium" pitchFamily="34" charset="0"/>
            </a:endParaRPr>
          </a:p>
        </p:txBody>
      </p:sp>
      <p:cxnSp>
        <p:nvCxnSpPr>
          <p:cNvPr id="47" name="Přímá spojovací šipka 46"/>
          <p:cNvCxnSpPr/>
          <p:nvPr/>
        </p:nvCxnSpPr>
        <p:spPr>
          <a:xfrm flipH="1" flipV="1">
            <a:off x="2987824" y="2924944"/>
            <a:ext cx="936104" cy="86409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Šipka dolů 64"/>
          <p:cNvSpPr/>
          <p:nvPr/>
        </p:nvSpPr>
        <p:spPr>
          <a:xfrm rot="6286666">
            <a:off x="2999264" y="2920490"/>
            <a:ext cx="1088994" cy="1281914"/>
          </a:xfrm>
          <a:prstGeom prst="downArrow">
            <a:avLst/>
          </a:prstGeom>
          <a:solidFill>
            <a:srgbClr val="F474A5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 rot="11575208" flipH="1" flipV="1">
            <a:off x="2956676" y="3290082"/>
            <a:ext cx="139304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63" name="Vývojový diagram: zpoždění 62"/>
          <p:cNvSpPr/>
          <p:nvPr/>
        </p:nvSpPr>
        <p:spPr>
          <a:xfrm>
            <a:off x="4211960" y="3429000"/>
            <a:ext cx="72008" cy="504056"/>
          </a:xfrm>
          <a:prstGeom prst="flowChartDelay">
            <a:avLst/>
          </a:prstGeom>
          <a:blipFill>
            <a:blip r:embed="rId11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zpoždění 65"/>
          <p:cNvSpPr/>
          <p:nvPr/>
        </p:nvSpPr>
        <p:spPr>
          <a:xfrm>
            <a:off x="4067944" y="1628800"/>
            <a:ext cx="72008" cy="432048"/>
          </a:xfrm>
          <a:prstGeom prst="flowChartDelay">
            <a:avLst/>
          </a:prstGeom>
          <a:blipFill>
            <a:blip r:embed="rId12" cstate="print"/>
            <a:stretch>
              <a:fillRect/>
            </a:stretch>
          </a:blip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563888" y="836712"/>
            <a:ext cx="2304256" cy="2232248"/>
          </a:xfrm>
          <a:prstGeom prst="ellipse">
            <a:avLst/>
          </a:prstGeom>
          <a:blipFill>
            <a:blip r:embed="rId13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 rot="5591450">
            <a:off x="4165413" y="2656320"/>
            <a:ext cx="11967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ln w="50800"/>
                <a:latin typeface="Forte" pitchFamily="66" charset="0"/>
                <a:ea typeface="Verdana" pitchFamily="34" charset="0"/>
                <a:cs typeface="Verdana" pitchFamily="34" charset="0"/>
              </a:rPr>
              <a:t>příjmy</a:t>
            </a:r>
            <a:endParaRPr lang="cs-CZ" sz="2400" dirty="0">
              <a:latin typeface="Forte" pitchFamily="66" charset="0"/>
            </a:endParaRPr>
          </a:p>
        </p:txBody>
      </p:sp>
      <p:sp>
        <p:nvSpPr>
          <p:cNvPr id="43" name="Šipka dolů 42"/>
          <p:cNvSpPr/>
          <p:nvPr/>
        </p:nvSpPr>
        <p:spPr>
          <a:xfrm>
            <a:off x="4283968" y="1844824"/>
            <a:ext cx="864096" cy="1584176"/>
          </a:xfrm>
          <a:prstGeom prst="downArrow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 rot="5591450">
            <a:off x="3995931" y="2478199"/>
            <a:ext cx="15333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příjmy</a:t>
            </a:r>
            <a:endParaRPr lang="cs-CZ" sz="3200" dirty="0">
              <a:latin typeface="Franklin Gothic Medium" pitchFamily="34" charset="0"/>
            </a:endParaRPr>
          </a:p>
        </p:txBody>
      </p:sp>
      <p:sp>
        <p:nvSpPr>
          <p:cNvPr id="52" name="Obdélník 51"/>
          <p:cNvSpPr/>
          <p:nvPr/>
        </p:nvSpPr>
        <p:spPr>
          <a:xfrm rot="9902402" flipH="1" flipV="1">
            <a:off x="5111546" y="3303557"/>
            <a:ext cx="132837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ln w="50800"/>
                <a:latin typeface="Franklin Gothic Medium" pitchFamily="34" charset="0"/>
                <a:ea typeface="Verdana" pitchFamily="34" charset="0"/>
                <a:cs typeface="Verdana" pitchFamily="34" charset="0"/>
              </a:rPr>
              <a:t>VÝDAJE</a:t>
            </a:r>
            <a:endParaRPr lang="cs-CZ" sz="2800" dirty="0">
              <a:latin typeface="Franklin Gothic Medium" pitchFamily="34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740352" y="764704"/>
            <a:ext cx="1043608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740352" y="908720"/>
            <a:ext cx="10374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i="1" dirty="0" smtClean="0">
                <a:ln w="50800"/>
                <a:latin typeface="Franklin Gothic Medium" pitchFamily="34" charset="0"/>
                <a:ea typeface="SimSun-ExtB" pitchFamily="49" charset="-122"/>
                <a:cs typeface="Verdana" pitchFamily="34" charset="0"/>
              </a:rPr>
              <a:t>STÁT</a:t>
            </a:r>
            <a:endParaRPr lang="cs-CZ" sz="3200" b="1" dirty="0">
              <a:latin typeface="Franklin Gothic Medium" pitchFamily="34" charset="0"/>
              <a:ea typeface="SimSun-ExtB" pitchFamily="49" charset="-122"/>
            </a:endParaRPr>
          </a:p>
        </p:txBody>
      </p:sp>
      <p:sp>
        <p:nvSpPr>
          <p:cNvPr id="44" name="Elipsa 43"/>
          <p:cNvSpPr/>
          <p:nvPr/>
        </p:nvSpPr>
        <p:spPr>
          <a:xfrm>
            <a:off x="6732240" y="4941168"/>
            <a:ext cx="1152128" cy="1152128"/>
          </a:xfrm>
          <a:prstGeom prst="ellipse">
            <a:avLst/>
          </a:prstGeom>
          <a:blipFill>
            <a:blip r:embed="rId14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7164288" y="3933056"/>
            <a:ext cx="1152128" cy="1152128"/>
          </a:xfrm>
          <a:prstGeom prst="ellipse">
            <a:avLst/>
          </a:prstGeom>
          <a:blipFill>
            <a:blip r:embed="rId15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635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6" name="Picture 2" descr="C:\Users\Owner\AppData\Local\Microsoft\Windows\Temporary Internet Files\Content.IE5\3GHTXPFK\MC900441315[1]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flipH="1">
            <a:off x="5868144" y="1700808"/>
            <a:ext cx="936104" cy="1111624"/>
          </a:xfrm>
          <a:prstGeom prst="rect">
            <a:avLst/>
          </a:prstGeom>
          <a:noFill/>
        </p:spPr>
      </p:pic>
      <p:sp>
        <p:nvSpPr>
          <p:cNvPr id="50" name="Elipsa 49"/>
          <p:cNvSpPr/>
          <p:nvPr/>
        </p:nvSpPr>
        <p:spPr>
          <a:xfrm>
            <a:off x="1259632" y="2708920"/>
            <a:ext cx="1224136" cy="1080120"/>
          </a:xfrm>
          <a:prstGeom prst="ellipse">
            <a:avLst/>
          </a:prstGeom>
          <a:blipFill>
            <a:blip r:embed="rId17" cstate="print"/>
            <a:stretch>
              <a:fillRect/>
            </a:stretch>
          </a:blip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43306" y="5643578"/>
            <a:ext cx="1785950" cy="46166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r>
              <a:rPr lang="cs-CZ" sz="2400" dirty="0" smtClean="0"/>
              <a:t>DOVOLENÁ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2143108" y="5572140"/>
            <a:ext cx="1643074" cy="46166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r>
              <a:rPr lang="cs-CZ" sz="2400" dirty="0" smtClean="0"/>
              <a:t>KULTURA</a:t>
            </a:r>
            <a:endParaRPr lang="cs-CZ" sz="2400" dirty="0"/>
          </a:p>
        </p:txBody>
      </p:sp>
      <p:sp>
        <p:nvSpPr>
          <p:cNvPr id="34" name="Obdélník 33"/>
          <p:cNvSpPr/>
          <p:nvPr/>
        </p:nvSpPr>
        <p:spPr>
          <a:xfrm>
            <a:off x="5643570" y="5572140"/>
            <a:ext cx="20002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NOVÉ AUTO</a:t>
            </a:r>
            <a:endParaRPr lang="cs-CZ" sz="2400" dirty="0"/>
          </a:p>
        </p:txBody>
      </p:sp>
      <p:sp>
        <p:nvSpPr>
          <p:cNvPr id="35" name="Obdélník 34"/>
          <p:cNvSpPr/>
          <p:nvPr/>
        </p:nvSpPr>
        <p:spPr>
          <a:xfrm>
            <a:off x="5929322" y="3857628"/>
            <a:ext cx="1643074" cy="46166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r>
              <a:rPr lang="cs-CZ" sz="2400" dirty="0" smtClean="0"/>
              <a:t>INKASO</a:t>
            </a:r>
            <a:endParaRPr lang="cs-CZ" sz="2400" dirty="0"/>
          </a:p>
        </p:txBody>
      </p:sp>
      <p:sp>
        <p:nvSpPr>
          <p:cNvPr id="36" name="Obdélník 35"/>
          <p:cNvSpPr/>
          <p:nvPr/>
        </p:nvSpPr>
        <p:spPr>
          <a:xfrm>
            <a:off x="428596" y="5429264"/>
            <a:ext cx="1785950" cy="46166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r>
              <a:rPr lang="cs-CZ" sz="2400" dirty="0" smtClean="0"/>
              <a:t>SPOŘENÍ</a:t>
            </a:r>
            <a:endParaRPr lang="cs-CZ" sz="2400" dirty="0"/>
          </a:p>
        </p:txBody>
      </p:sp>
      <p:sp>
        <p:nvSpPr>
          <p:cNvPr id="39" name="Obdélník 38"/>
          <p:cNvSpPr/>
          <p:nvPr/>
        </p:nvSpPr>
        <p:spPr>
          <a:xfrm>
            <a:off x="642910" y="3857628"/>
            <a:ext cx="2428485" cy="461665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r>
              <a:rPr lang="cs-CZ" sz="2400" dirty="0" smtClean="0"/>
              <a:t>NÁKUP POTRAVIN</a:t>
            </a:r>
            <a:endParaRPr lang="cs-CZ" sz="2400" dirty="0"/>
          </a:p>
        </p:txBody>
      </p:sp>
      <p:sp>
        <p:nvSpPr>
          <p:cNvPr id="40" name="Obdélník 39"/>
          <p:cNvSpPr/>
          <p:nvPr/>
        </p:nvSpPr>
        <p:spPr>
          <a:xfrm>
            <a:off x="3786182" y="4786322"/>
            <a:ext cx="1590244" cy="46166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2400" dirty="0" smtClean="0"/>
              <a:t> HYPOTÉKA</a:t>
            </a:r>
            <a:endParaRPr lang="cs-CZ" sz="2400" dirty="0"/>
          </a:p>
        </p:txBody>
      </p:sp>
      <p:sp>
        <p:nvSpPr>
          <p:cNvPr id="41" name="Obdélník 40"/>
          <p:cNvSpPr/>
          <p:nvPr/>
        </p:nvSpPr>
        <p:spPr>
          <a:xfrm>
            <a:off x="3714744" y="3786190"/>
            <a:ext cx="2513950" cy="830997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r>
              <a:rPr lang="cs-CZ" sz="2400" dirty="0" smtClean="0"/>
              <a:t>LUXUSNÍ OBLEČENÍ</a:t>
            </a:r>
            <a:endParaRPr lang="cs-CZ" sz="2400" dirty="0"/>
          </a:p>
        </p:txBody>
      </p:sp>
      <p:sp>
        <p:nvSpPr>
          <p:cNvPr id="42" name="Mrak 41"/>
          <p:cNvSpPr/>
          <p:nvPr/>
        </p:nvSpPr>
        <p:spPr>
          <a:xfrm>
            <a:off x="1285852" y="4572008"/>
            <a:ext cx="2143140" cy="785818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Mrak 42"/>
          <p:cNvSpPr/>
          <p:nvPr/>
        </p:nvSpPr>
        <p:spPr>
          <a:xfrm>
            <a:off x="5715008" y="3714752"/>
            <a:ext cx="1643074" cy="785818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rak 43"/>
          <p:cNvSpPr/>
          <p:nvPr/>
        </p:nvSpPr>
        <p:spPr>
          <a:xfrm>
            <a:off x="2000232" y="5357826"/>
            <a:ext cx="1571636" cy="857256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Mrak 44"/>
          <p:cNvSpPr/>
          <p:nvPr/>
        </p:nvSpPr>
        <p:spPr>
          <a:xfrm>
            <a:off x="357158" y="5286388"/>
            <a:ext cx="1500198" cy="785818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Mrak 45"/>
          <p:cNvSpPr/>
          <p:nvPr/>
        </p:nvSpPr>
        <p:spPr>
          <a:xfrm>
            <a:off x="3428992" y="3714752"/>
            <a:ext cx="2214578" cy="928694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Mrak 46"/>
          <p:cNvSpPr/>
          <p:nvPr/>
        </p:nvSpPr>
        <p:spPr>
          <a:xfrm>
            <a:off x="5500694" y="5357826"/>
            <a:ext cx="2000264" cy="785818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Mrak 47"/>
          <p:cNvSpPr/>
          <p:nvPr/>
        </p:nvSpPr>
        <p:spPr>
          <a:xfrm>
            <a:off x="3571868" y="5500702"/>
            <a:ext cx="1857388" cy="928694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rak 48"/>
          <p:cNvSpPr/>
          <p:nvPr/>
        </p:nvSpPr>
        <p:spPr>
          <a:xfrm>
            <a:off x="500034" y="3714752"/>
            <a:ext cx="2714644" cy="857256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rak 49"/>
          <p:cNvSpPr/>
          <p:nvPr/>
        </p:nvSpPr>
        <p:spPr>
          <a:xfrm>
            <a:off x="5643570" y="4572008"/>
            <a:ext cx="2143140" cy="714380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rak 50"/>
          <p:cNvSpPr/>
          <p:nvPr/>
        </p:nvSpPr>
        <p:spPr>
          <a:xfrm>
            <a:off x="3500430" y="4714884"/>
            <a:ext cx="2143140" cy="714380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000760" y="4714884"/>
            <a:ext cx="1502591" cy="46166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2400" dirty="0" smtClean="0"/>
              <a:t> POJIŠTĚNÍ</a:t>
            </a:r>
            <a:endParaRPr lang="cs-CZ" sz="2400" dirty="0"/>
          </a:p>
        </p:txBody>
      </p:sp>
      <p:sp>
        <p:nvSpPr>
          <p:cNvPr id="53" name="Obdélník 52"/>
          <p:cNvSpPr/>
          <p:nvPr/>
        </p:nvSpPr>
        <p:spPr>
          <a:xfrm>
            <a:off x="7572396" y="4071942"/>
            <a:ext cx="896720" cy="46166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2400" dirty="0" smtClean="0"/>
              <a:t>DANĚ</a:t>
            </a:r>
            <a:endParaRPr lang="cs-CZ" sz="2400" dirty="0"/>
          </a:p>
        </p:txBody>
      </p:sp>
      <p:sp>
        <p:nvSpPr>
          <p:cNvPr id="54" name="Mrak 53"/>
          <p:cNvSpPr/>
          <p:nvPr/>
        </p:nvSpPr>
        <p:spPr>
          <a:xfrm>
            <a:off x="7500958" y="4000504"/>
            <a:ext cx="1071570" cy="571504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357290" y="4714884"/>
            <a:ext cx="2011192" cy="46166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2400" dirty="0" smtClean="0"/>
              <a:t>STAVBA CHATY</a:t>
            </a:r>
            <a:endParaRPr lang="cs-CZ" sz="2400" dirty="0"/>
          </a:p>
        </p:txBody>
      </p:sp>
      <p:sp>
        <p:nvSpPr>
          <p:cNvPr id="56" name="Mrak 55"/>
          <p:cNvSpPr/>
          <p:nvPr/>
        </p:nvSpPr>
        <p:spPr>
          <a:xfrm>
            <a:off x="7572396" y="5072074"/>
            <a:ext cx="1000132" cy="714380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7715272" y="5143512"/>
            <a:ext cx="776175" cy="46166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2400" dirty="0" smtClean="0"/>
              <a:t>LÉKY</a:t>
            </a:r>
            <a:endParaRPr lang="cs-CZ" sz="2400" dirty="0"/>
          </a:p>
        </p:txBody>
      </p:sp>
      <p:sp>
        <p:nvSpPr>
          <p:cNvPr id="59" name="Obdélník 58"/>
          <p:cNvSpPr/>
          <p:nvPr/>
        </p:nvSpPr>
        <p:spPr>
          <a:xfrm>
            <a:off x="571472" y="785794"/>
            <a:ext cx="8572528" cy="1323439"/>
          </a:xfrm>
          <a:prstGeom prst="rect">
            <a:avLst/>
          </a:prstGeom>
          <a:effectLst/>
        </p:spPr>
        <p:txBody>
          <a:bodyPr wrap="square">
            <a:spAutoFit/>
          </a:bodyPr>
          <a:lstStyle/>
          <a:p>
            <a:r>
              <a:rPr lang="cs-CZ" sz="4000" i="1" dirty="0" smtClean="0"/>
              <a:t>PŘEČTI POZORNĚ VŠECHNY VÝDAJE, </a:t>
            </a:r>
          </a:p>
          <a:p>
            <a:r>
              <a:rPr lang="cs-CZ" sz="4000" i="1" dirty="0" smtClean="0"/>
              <a:t>ROZLIŠ :     </a:t>
            </a:r>
            <a:endParaRPr lang="cs-CZ" sz="4000" i="1" dirty="0"/>
          </a:p>
        </p:txBody>
      </p:sp>
      <p:sp>
        <p:nvSpPr>
          <p:cNvPr id="63" name="Obdélník 62"/>
          <p:cNvSpPr/>
          <p:nvPr/>
        </p:nvSpPr>
        <p:spPr>
          <a:xfrm>
            <a:off x="2928926" y="1500174"/>
            <a:ext cx="78581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/>
              <a:t>NUTNÉ VÝDAJE</a:t>
            </a:r>
            <a:endParaRPr lang="cs-CZ" sz="2800" i="1" dirty="0"/>
          </a:p>
        </p:txBody>
      </p:sp>
      <p:sp>
        <p:nvSpPr>
          <p:cNvPr id="66" name="Mrak 65"/>
          <p:cNvSpPr/>
          <p:nvPr/>
        </p:nvSpPr>
        <p:spPr>
          <a:xfrm>
            <a:off x="2428860" y="1643050"/>
            <a:ext cx="428628" cy="285752"/>
          </a:xfrm>
          <a:prstGeom prst="cloud">
            <a:avLst/>
          </a:prstGeom>
          <a:solidFill>
            <a:srgbClr val="66FF3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2928926" y="1928802"/>
            <a:ext cx="37163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/>
              <a:t>MÉNĚ DŮLEŽITÉ VÝDAJE</a:t>
            </a:r>
            <a:endParaRPr lang="cs-CZ" sz="2800" i="1" dirty="0"/>
          </a:p>
        </p:txBody>
      </p:sp>
      <p:cxnSp>
        <p:nvCxnSpPr>
          <p:cNvPr id="70" name="Přímá spojovací čára 69"/>
          <p:cNvCxnSpPr/>
          <p:nvPr/>
        </p:nvCxnSpPr>
        <p:spPr>
          <a:xfrm>
            <a:off x="357158" y="2857496"/>
            <a:ext cx="82153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Mrak 70"/>
          <p:cNvSpPr/>
          <p:nvPr/>
        </p:nvSpPr>
        <p:spPr>
          <a:xfrm>
            <a:off x="2428860" y="2000240"/>
            <a:ext cx="428628" cy="285752"/>
          </a:xfrm>
          <a:prstGeom prst="cloud">
            <a:avLst/>
          </a:prstGeom>
          <a:solidFill>
            <a:srgbClr val="FFFF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2928926" y="2357430"/>
            <a:ext cx="28334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/>
              <a:t>ZBYTEČNÉ VÝDAJE</a:t>
            </a:r>
            <a:endParaRPr lang="cs-CZ" sz="2800" i="1" dirty="0"/>
          </a:p>
        </p:txBody>
      </p:sp>
      <p:sp>
        <p:nvSpPr>
          <p:cNvPr id="74" name="Mrak 73"/>
          <p:cNvSpPr/>
          <p:nvPr/>
        </p:nvSpPr>
        <p:spPr>
          <a:xfrm>
            <a:off x="2428860" y="2428868"/>
            <a:ext cx="428628" cy="285752"/>
          </a:xfrm>
          <a:prstGeom prst="cloud">
            <a:avLst/>
          </a:prstGeom>
          <a:solidFill>
            <a:srgbClr val="FF0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2786050" y="3214686"/>
            <a:ext cx="1415772" cy="46166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2400" dirty="0" smtClean="0"/>
              <a:t>CIGARETY</a:t>
            </a:r>
            <a:endParaRPr lang="cs-CZ" sz="2400" dirty="0"/>
          </a:p>
        </p:txBody>
      </p:sp>
      <p:sp>
        <p:nvSpPr>
          <p:cNvPr id="77" name="Mrak 76"/>
          <p:cNvSpPr/>
          <p:nvPr/>
        </p:nvSpPr>
        <p:spPr>
          <a:xfrm>
            <a:off x="2643174" y="3143248"/>
            <a:ext cx="1643074" cy="571504"/>
          </a:xfrm>
          <a:prstGeom prst="cloud">
            <a:avLst/>
          </a:prstGeom>
          <a:noFill/>
          <a:ln>
            <a:solidFill>
              <a:schemeClr val="tx1"/>
            </a:solidFill>
          </a:ln>
          <a:effectLst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786578" y="1428736"/>
            <a:ext cx="857256" cy="135732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  <a:softEdge rad="127000"/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2012"/>
            <a:ext cx="80648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STŮL</a:t>
            </a:r>
            <a:r>
              <a:rPr lang="cs-CZ" sz="1600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:</a:t>
            </a:r>
            <a:r>
              <a:rPr lang="cs-CZ" sz="1600" dirty="0" err="1" smtClean="0">
                <a:latin typeface="Calibri" pitchFamily="34" charset="0"/>
                <a:ea typeface="Verdana" pitchFamily="34" charset="0"/>
                <a:cs typeface="Verdana" pitchFamily="34" charset="0"/>
              </a:rPr>
              <a:t>https</a:t>
            </a:r>
            <a:r>
              <a:rPr lang="cs-CZ" sz="1600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://encryptedtbn0.gstatic.com/images?q=tbn:ANd9GcSsq8vrLUmWqLqPzjiKva820dEWeOoZLYsr9qETSlOHjiWg0kKiJ0i5Nw</a:t>
            </a:r>
            <a:endParaRPr lang="cs-CZ" sz="1600" dirty="0">
              <a:latin typeface="Calibri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5138028"/>
            <a:ext cx="83884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DŮM</a:t>
            </a:r>
            <a:r>
              <a:rPr lang="cs-CZ" sz="1400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:C:\Users\Owner\AppData\Local\Microsoft\Windows\Temporary Internet </a:t>
            </a:r>
            <a:r>
              <a:rPr lang="cs-CZ" sz="1400" dirty="0" err="1" smtClean="0">
                <a:latin typeface="Calibri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400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\Content.IE5\GS2PI68L\MC900441738[1].</a:t>
            </a:r>
            <a:r>
              <a:rPr lang="cs-CZ" sz="1400" dirty="0" err="1" smtClean="0">
                <a:latin typeface="Calibri" pitchFamily="34" charset="0"/>
                <a:ea typeface="Verdana" pitchFamily="34" charset="0"/>
                <a:cs typeface="Verdana" pitchFamily="34" charset="0"/>
              </a:rPr>
              <a:t>png</a:t>
            </a:r>
            <a:endParaRPr lang="cs-CZ" sz="1400" dirty="0">
              <a:latin typeface="Calibri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Vývojový diagram: spojka 7"/>
          <p:cNvSpPr/>
          <p:nvPr/>
        </p:nvSpPr>
        <p:spPr>
          <a:xfrm flipH="1">
            <a:off x="642910" y="2494822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 flipH="1">
            <a:off x="642910" y="2994888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 flipH="1">
            <a:off x="642910" y="3423516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 flipH="1">
            <a:off x="642910" y="3923582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 flipH="1">
            <a:off x="642910" y="4780838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55576" y="3337828"/>
            <a:ext cx="89289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PENÍZE</a:t>
            </a:r>
            <a:r>
              <a:rPr lang="cs-CZ" sz="1600" dirty="0" smtClean="0"/>
              <a:t>: C:\Users\Owner\AppData\Local\Microsoft\Windows\Temporary Internet </a:t>
            </a:r>
            <a:r>
              <a:rPr lang="cs-CZ" sz="1600" dirty="0" err="1" smtClean="0"/>
              <a:t>Files</a:t>
            </a:r>
            <a:r>
              <a:rPr lang="cs-CZ" sz="1600" dirty="0" smtClean="0"/>
              <a:t>\Content.IE5\81HF6LFK\MP900439315[1].</a:t>
            </a:r>
            <a:r>
              <a:rPr lang="cs-CZ" sz="1600" dirty="0" err="1" smtClean="0"/>
              <a:t>jpg</a:t>
            </a:r>
            <a:endParaRPr lang="cs-CZ" sz="1600" dirty="0"/>
          </a:p>
        </p:txBody>
      </p:sp>
      <p:sp>
        <p:nvSpPr>
          <p:cNvPr id="14" name="Obdélník 13"/>
          <p:cNvSpPr/>
          <p:nvPr/>
        </p:nvSpPr>
        <p:spPr>
          <a:xfrm>
            <a:off x="785786" y="4709400"/>
            <a:ext cx="70567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ea typeface="Verdana" pitchFamily="34" charset="0"/>
                <a:cs typeface="Verdana" pitchFamily="34" charset="0"/>
              </a:rPr>
              <a:t>NÁKUP</a:t>
            </a:r>
            <a:r>
              <a:rPr lang="cs-CZ" sz="1400" dirty="0" smtClean="0">
                <a:ea typeface="Verdana" pitchFamily="34" charset="0"/>
                <a:cs typeface="Verdana" pitchFamily="34" charset="0"/>
              </a:rPr>
              <a:t>: C:\Users\Owner\AppData\Local\Microsoft\Windows\Temporary Internet </a:t>
            </a:r>
            <a:r>
              <a:rPr lang="cs-CZ" sz="1400" dirty="0" err="1" smtClean="0">
                <a:ea typeface="Verdana" pitchFamily="34" charset="0"/>
                <a:cs typeface="Verdana" pitchFamily="34" charset="0"/>
              </a:rPr>
              <a:t>Files</a:t>
            </a:r>
            <a:r>
              <a:rPr lang="cs-CZ" sz="1400" dirty="0" smtClean="0">
                <a:ea typeface="Verdana" pitchFamily="34" charset="0"/>
                <a:cs typeface="Verdana" pitchFamily="34" charset="0"/>
              </a:rPr>
              <a:t>\Content.IE5\3GHTXPFK\MP900422831[2].</a:t>
            </a:r>
            <a:r>
              <a:rPr lang="cs-CZ" sz="1400" dirty="0" err="1" smtClean="0">
                <a:ea typeface="Verdana" pitchFamily="34" charset="0"/>
                <a:cs typeface="Verdana" pitchFamily="34" charset="0"/>
              </a:rPr>
              <a:t>jpg</a:t>
            </a:r>
            <a:endParaRPr lang="cs-CZ" sz="1400" dirty="0"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14348" y="4280772"/>
            <a:ext cx="1078713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  VOZÍK</a:t>
            </a:r>
            <a:r>
              <a:rPr lang="cs-CZ" sz="1400" dirty="0" smtClean="0"/>
              <a:t>:C:\</a:t>
            </a:r>
            <a:r>
              <a:rPr lang="cs-CZ" sz="1400" dirty="0" err="1" smtClean="0"/>
              <a:t>Users</a:t>
            </a:r>
            <a:r>
              <a:rPr lang="cs-CZ" sz="1400" dirty="0" smtClean="0"/>
              <a:t>\</a:t>
            </a:r>
            <a:r>
              <a:rPr lang="cs-CZ" sz="1400" dirty="0" err="1" smtClean="0"/>
              <a:t>Owner</a:t>
            </a:r>
            <a:r>
              <a:rPr lang="cs-CZ" sz="1400" dirty="0" smtClean="0"/>
              <a:t>\</a:t>
            </a:r>
            <a:r>
              <a:rPr lang="cs-CZ" sz="1400" dirty="0" err="1" smtClean="0"/>
              <a:t>AppData</a:t>
            </a:r>
            <a:r>
              <a:rPr lang="cs-CZ" sz="1400" dirty="0" smtClean="0"/>
              <a:t>\</a:t>
            </a:r>
            <a:r>
              <a:rPr lang="cs-CZ" sz="1400" dirty="0" err="1" smtClean="0"/>
              <a:t>Local</a:t>
            </a:r>
            <a:r>
              <a:rPr lang="cs-CZ" sz="1400" dirty="0" smtClean="0"/>
              <a:t>\Microsoft\Windows\</a:t>
            </a:r>
            <a:r>
              <a:rPr lang="cs-CZ" sz="1400" dirty="0" err="1" smtClean="0"/>
              <a:t>Temporary</a:t>
            </a:r>
            <a:r>
              <a:rPr lang="cs-CZ" sz="1400" dirty="0" smtClean="0"/>
              <a:t> Internet </a:t>
            </a:r>
            <a:r>
              <a:rPr lang="cs-CZ" sz="1400" dirty="0" err="1" smtClean="0"/>
              <a:t>Files</a:t>
            </a:r>
            <a:r>
              <a:rPr lang="cs-CZ" sz="1400" dirty="0" smtClean="0"/>
              <a:t>\</a:t>
            </a:r>
            <a:r>
              <a:rPr lang="cs-CZ" sz="1400" dirty="0" err="1" smtClean="0"/>
              <a:t>Content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  IE5\GS2PI68L\MC900441711[1].</a:t>
            </a:r>
            <a:r>
              <a:rPr lang="cs-CZ" sz="1400" dirty="0" err="1" smtClean="0"/>
              <a:t>png</a:t>
            </a: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785786" y="3852144"/>
            <a:ext cx="905475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ŽÁK</a:t>
            </a:r>
            <a:r>
              <a:rPr lang="cs-CZ" sz="1400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: C:\Users\Owner\AppData\Local\Microsoft\Windows\Temporary Internet </a:t>
            </a:r>
            <a:r>
              <a:rPr lang="cs-CZ" sz="1400" dirty="0" err="1" smtClean="0">
                <a:latin typeface="Calibri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400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\Content.IE5\81HF6LFK\MP900422514[1].</a:t>
            </a:r>
            <a:r>
              <a:rPr lang="cs-CZ" sz="1400" dirty="0" err="1" smtClean="0">
                <a:latin typeface="Calibri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400" dirty="0">
              <a:latin typeface="Calibri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7" name="Vývojový diagram: spojka 16"/>
          <p:cNvSpPr/>
          <p:nvPr/>
        </p:nvSpPr>
        <p:spPr>
          <a:xfrm flipH="1">
            <a:off x="642910" y="4352210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 flipH="1">
            <a:off x="642910" y="5209466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85786" y="2351946"/>
            <a:ext cx="100091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RODINA</a:t>
            </a:r>
            <a:r>
              <a:rPr lang="cs-CZ" sz="1600" dirty="0" smtClean="0"/>
              <a:t>: C:\Users\Owner\AppData\Local\Microsoft\Windows\Temporary Internet </a:t>
            </a:r>
            <a:r>
              <a:rPr lang="cs-CZ" sz="1600" dirty="0" err="1" smtClean="0"/>
              <a:t>Files</a:t>
            </a:r>
            <a:r>
              <a:rPr lang="cs-CZ" sz="1600" dirty="0" smtClean="0"/>
              <a:t>\Content.IE5\3GHTXPFK\MP900439315[2].</a:t>
            </a:r>
            <a:r>
              <a:rPr lang="cs-CZ" sz="1600" dirty="0" err="1" smtClean="0"/>
              <a:t>jpg</a:t>
            </a:r>
            <a:endParaRPr lang="cs-CZ" sz="16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85786" y="3921656"/>
            <a:ext cx="87547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ea typeface="Verdana" pitchFamily="34" charset="0"/>
                <a:cs typeface="Verdana" pitchFamily="34" charset="0"/>
              </a:rPr>
              <a:t>PRASE</a:t>
            </a:r>
            <a:r>
              <a:rPr lang="cs-CZ" sz="1400" dirty="0" smtClean="0">
                <a:ea typeface="Verdana" pitchFamily="34" charset="0"/>
                <a:cs typeface="Verdana" pitchFamily="34" charset="0"/>
              </a:rPr>
              <a:t>:C:\Users\Owner\AppData\Local\Microsoft\Windows\Temporary Internet </a:t>
            </a:r>
            <a:r>
              <a:rPr lang="cs-CZ" sz="1400" dirty="0" err="1" smtClean="0">
                <a:ea typeface="Verdana" pitchFamily="34" charset="0"/>
                <a:cs typeface="Verdana" pitchFamily="34" charset="0"/>
              </a:rPr>
              <a:t>Files</a:t>
            </a:r>
            <a:r>
              <a:rPr lang="cs-CZ" sz="1400" dirty="0" smtClean="0">
                <a:ea typeface="Verdana" pitchFamily="34" charset="0"/>
                <a:cs typeface="Verdana" pitchFamily="34" charset="0"/>
              </a:rPr>
              <a:t>\Content.IE5\3GHTXPFK\MC900441315[1].</a:t>
            </a:r>
            <a:r>
              <a:rPr lang="cs-CZ" sz="1400" dirty="0" err="1" smtClean="0">
                <a:ea typeface="Verdana" pitchFamily="34" charset="0"/>
                <a:cs typeface="Verdana" pitchFamily="34" charset="0"/>
              </a:rPr>
              <a:t>png</a:t>
            </a:r>
            <a:endParaRPr lang="cs-CZ" sz="1400" dirty="0"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85786" y="3493028"/>
            <a:ext cx="91450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AUTO</a:t>
            </a:r>
            <a:r>
              <a:rPr lang="cs-CZ" sz="1400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:C:\Users\Owner\AppData\Local\Microsoft\Windows\Temporary Internet </a:t>
            </a:r>
            <a:r>
              <a:rPr lang="cs-CZ" sz="1400" dirty="0" err="1" smtClean="0">
                <a:latin typeface="Calibri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400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\Content.IE5\3GHTXPFK\MP900422133[2].</a:t>
            </a:r>
            <a:r>
              <a:rPr lang="cs-CZ" sz="1400" dirty="0" err="1" smtClean="0">
                <a:latin typeface="Calibri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400" dirty="0">
              <a:latin typeface="Calibri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Vývojový diagram: spojka 14"/>
          <p:cNvSpPr/>
          <p:nvPr/>
        </p:nvSpPr>
        <p:spPr>
          <a:xfrm flipH="1">
            <a:off x="611560" y="2640332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 flipH="1">
            <a:off x="611560" y="3068960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85786" y="2492896"/>
            <a:ext cx="77048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LÉKY</a:t>
            </a:r>
            <a:r>
              <a:rPr lang="cs-CZ" sz="1400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: C:\Users\Owner\AppData\Local\Microsoft\Windows\Temporary Internet </a:t>
            </a:r>
            <a:r>
              <a:rPr lang="cs-CZ" sz="1400" dirty="0" err="1" smtClean="0">
                <a:latin typeface="Calibri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400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\Content.IE5\Q35GV4A6\MP900398845[1].</a:t>
            </a:r>
            <a:r>
              <a:rPr lang="cs-CZ" sz="1400" dirty="0" err="1" smtClean="0">
                <a:latin typeface="Calibri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400" dirty="0">
              <a:latin typeface="Calibri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6" name="Vývojový diagram: spojka 25"/>
          <p:cNvSpPr/>
          <p:nvPr/>
        </p:nvSpPr>
        <p:spPr>
          <a:xfrm flipH="1">
            <a:off x="611560" y="3564466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85786" y="2992962"/>
            <a:ext cx="8172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ÚVĚR</a:t>
            </a:r>
            <a:r>
              <a:rPr lang="cs-CZ" sz="1400" dirty="0" smtClean="0"/>
              <a:t>:C:\Users\Owner\AppData\Local\Microsoft\Windows\Temporary Internet </a:t>
            </a:r>
            <a:r>
              <a:rPr lang="cs-CZ" sz="1400" dirty="0" err="1" smtClean="0"/>
              <a:t>Files</a:t>
            </a:r>
            <a:r>
              <a:rPr lang="cs-CZ" sz="1400" dirty="0" smtClean="0"/>
              <a:t>\Content.IE5\Q35GV4A6\MC900441317[1].</a:t>
            </a:r>
            <a:r>
              <a:rPr lang="cs-CZ" sz="1400" dirty="0" err="1" smtClean="0"/>
              <a:t>png</a:t>
            </a:r>
            <a:endParaRPr lang="cs-CZ" sz="1400" dirty="0"/>
          </a:p>
        </p:txBody>
      </p:sp>
      <p:sp>
        <p:nvSpPr>
          <p:cNvPr id="28" name="Vývojový diagram: spojka 27"/>
          <p:cNvSpPr/>
          <p:nvPr/>
        </p:nvSpPr>
        <p:spPr>
          <a:xfrm flipH="1">
            <a:off x="611560" y="3993094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 flipH="1">
            <a:off x="642910" y="4421722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85786" y="4350284"/>
            <a:ext cx="7992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ZEĎ</a:t>
            </a:r>
            <a:r>
              <a:rPr lang="cs-CZ" sz="1400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:</a:t>
            </a:r>
            <a:r>
              <a:rPr lang="cs-CZ" sz="1400" dirty="0" err="1" smtClean="0">
                <a:latin typeface="Calibri" pitchFamily="34" charset="0"/>
                <a:ea typeface="Verdana" pitchFamily="34" charset="0"/>
                <a:cs typeface="Verdana" pitchFamily="34" charset="0"/>
              </a:rPr>
              <a:t>https</a:t>
            </a:r>
            <a:r>
              <a:rPr lang="cs-CZ" sz="1400" dirty="0" smtClean="0">
                <a:latin typeface="Calibri" pitchFamily="34" charset="0"/>
                <a:ea typeface="Verdana" pitchFamily="34" charset="0"/>
                <a:cs typeface="Verdana" pitchFamily="34" charset="0"/>
              </a:rPr>
              <a:t>://encryptedtbn0.gstatic.com/images?q=tbn:ANd9GcSsq8vrLUmWqLqPzjiKva820dEWeOoZLYsr9qETSlOHjiWg0kKiJ0i5Nw</a:t>
            </a:r>
            <a:endParaRPr lang="cs-CZ" sz="1400" dirty="0">
              <a:latin typeface="Calibri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85786" y="4778912"/>
            <a:ext cx="368915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 smtClean="0"/>
              <a:t>PASTELKY</a:t>
            </a:r>
            <a:r>
              <a:rPr lang="cs-CZ" sz="1400" dirty="0" smtClean="0"/>
              <a:t>: http://www.</a:t>
            </a:r>
            <a:r>
              <a:rPr lang="cs-CZ" sz="1400" dirty="0" err="1" smtClean="0"/>
              <a:t>gify.nou.cz</a:t>
            </a:r>
            <a:r>
              <a:rPr lang="cs-CZ" sz="1400" dirty="0" smtClean="0"/>
              <a:t>/lid_</a:t>
            </a:r>
            <a:r>
              <a:rPr lang="cs-CZ" sz="1400" dirty="0" err="1" smtClean="0"/>
              <a:t>skola.htm</a:t>
            </a:r>
            <a:endParaRPr lang="cs-CZ" sz="1400" dirty="0"/>
          </a:p>
        </p:txBody>
      </p:sp>
      <p:sp>
        <p:nvSpPr>
          <p:cNvPr id="37" name="Vývojový diagram: spojka 36"/>
          <p:cNvSpPr/>
          <p:nvPr/>
        </p:nvSpPr>
        <p:spPr>
          <a:xfrm flipH="1">
            <a:off x="642910" y="4850350"/>
            <a:ext cx="144016" cy="144016"/>
          </a:xfrm>
          <a:prstGeom prst="flowChartConnector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9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>
          <a:blip xmlns:r="http://schemas.openxmlformats.org/officeDocument/2006/relationships" r:embed="rId1" cstate="print"/>
          <a:stretch>
            <a:fillRect/>
          </a:stretch>
        </a:blipFill>
        <a:ln>
          <a:solidFill>
            <a:schemeClr val="tx1"/>
          </a:solidFill>
        </a:ln>
        <a:effectLst>
          <a:outerShdw blurRad="44450" dist="27940" dir="5400000" algn="ctr">
            <a:srgbClr val="000000">
              <a:alpha val="32000"/>
            </a:srgbClr>
          </a:outerShdw>
          <a:softEdge rad="127000"/>
        </a:effectLst>
        <a:scene3d>
          <a:camera prst="orthographicFront">
            <a:rot lat="0" lon="0" rev="0"/>
          </a:camera>
          <a:lightRig rig="balanced" dir="t">
            <a:rot lat="0" lon="0" rev="8700000"/>
          </a:lightRig>
        </a:scene3d>
        <a:sp3d>
          <a:bevelT w="190500" h="38100"/>
        </a:sp3d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1253</TotalTime>
  <Words>330</Words>
  <Application>Microsoft Office PowerPoint</Application>
  <PresentationFormat>Předvádění na obrazovce (4:3)</PresentationFormat>
  <Paragraphs>159</Paragraphs>
  <Slides>18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Učitel</cp:lastModifiedBy>
  <cp:revision>131</cp:revision>
  <dcterms:created xsi:type="dcterms:W3CDTF">2013-05-16T14:52:51Z</dcterms:created>
  <dcterms:modified xsi:type="dcterms:W3CDTF">2014-09-09T08:32:14Z</dcterms:modified>
</cp:coreProperties>
</file>