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317" r:id="rId2"/>
    <p:sldId id="289" r:id="rId3"/>
    <p:sldId id="313" r:id="rId4"/>
    <p:sldId id="311" r:id="rId5"/>
    <p:sldId id="316" r:id="rId6"/>
    <p:sldId id="314" r:id="rId7"/>
    <p:sldId id="315" r:id="rId8"/>
    <p:sldId id="256" r:id="rId9"/>
    <p:sldId id="264" r:id="rId10"/>
    <p:sldId id="266" r:id="rId11"/>
    <p:sldId id="308" r:id="rId12"/>
    <p:sldId id="307" r:id="rId13"/>
    <p:sldId id="310" r:id="rId14"/>
    <p:sldId id="309" r:id="rId15"/>
    <p:sldId id="291" r:id="rId16"/>
    <p:sldId id="292" r:id="rId17"/>
    <p:sldId id="293" r:id="rId18"/>
    <p:sldId id="294" r:id="rId19"/>
    <p:sldId id="295" r:id="rId20"/>
    <p:sldId id="296" r:id="rId21"/>
    <p:sldId id="299" r:id="rId22"/>
    <p:sldId id="302" r:id="rId23"/>
    <p:sldId id="301" r:id="rId24"/>
    <p:sldId id="300" r:id="rId25"/>
    <p:sldId id="306" r:id="rId26"/>
    <p:sldId id="318" r:id="rId27"/>
    <p:sldId id="288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89"/>
    <a:srgbClr val="C620A2"/>
    <a:srgbClr val="E03CBD"/>
    <a:srgbClr val="CA20A6"/>
    <a:srgbClr val="D822B1"/>
    <a:srgbClr val="D121AB"/>
    <a:srgbClr val="5D2B95"/>
    <a:srgbClr val="99FF33"/>
    <a:srgbClr val="FFFF99"/>
    <a:srgbClr val="A50021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12" autoAdjust="0"/>
    <p:restoredTop sz="91812" autoAdjust="0"/>
  </p:normalViewPr>
  <p:slideViewPr>
    <p:cSldViewPr>
      <p:cViewPr>
        <p:scale>
          <a:sx n="100" d="100"/>
          <a:sy n="100" d="100"/>
        </p:scale>
        <p:origin x="-162" y="66"/>
      </p:cViewPr>
      <p:guideLst>
        <p:guide orient="horz" pos="2160"/>
        <p:guide pos="2880"/>
      </p:guideLst>
    </p:cSldViewPr>
  </p:slideViewPr>
  <p:notesTextViewPr>
    <p:cViewPr>
      <p:scale>
        <a:sx n="33" d="100"/>
        <a:sy n="33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9298B7-ADCA-4B18-8BB7-FD35DE7E0A55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B76B05-EB93-4E3F-B2BD-5BB525AEEA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765159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B76B05-EB93-4E3F-B2BD-5BB525AEEABF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B76B05-EB93-4E3F-B2BD-5BB525AEEABF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B76B05-EB93-4E3F-B2BD-5BB525AEEABF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B76B05-EB93-4E3F-B2BD-5BB525AEEAB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B76B05-EB93-4E3F-B2BD-5BB525AEEAB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B76B05-EB93-4E3F-B2BD-5BB525AEEABF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B76B05-EB93-4E3F-B2BD-5BB525AEEABF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B76B05-EB93-4E3F-B2BD-5BB525AEEABF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B76B05-EB93-4E3F-B2BD-5BB525AEEABF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B76B05-EB93-4E3F-B2BD-5BB525AEEABF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B76B05-EB93-4E3F-B2BD-5BB525AEEABF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B76B05-EB93-4E3F-B2BD-5BB525AEEABF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B76B05-EB93-4E3F-B2BD-5BB525AEEABF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B76B05-EB93-4E3F-B2BD-5BB525AEEABF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B76B05-EB93-4E3F-B2BD-5BB525AEEABF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B76B05-EB93-4E3F-B2BD-5BB525AEEABF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B76B05-EB93-4E3F-B2BD-5BB525AEEABF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B76B05-EB93-4E3F-B2BD-5BB525AEEABF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B76B05-EB93-4E3F-B2BD-5BB525AEEABF}" type="slidenum">
              <a:rPr lang="cs-CZ" smtClean="0"/>
              <a:pPr/>
              <a:t>27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9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187624" y="1412776"/>
            <a:ext cx="770485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 smtClean="0"/>
              <a:t>        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8" name="Zástupný symbol pro obsah 1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655437528"/>
              </p:ext>
            </p:extLst>
          </p:nvPr>
        </p:nvGraphicFramePr>
        <p:xfrm>
          <a:off x="468313" y="1844675"/>
          <a:ext cx="8229600" cy="4709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VY_32_INOVACE_11_01_pohlavní choroby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Odborné činnosti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Rodinná výchova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Sexuální výchova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Pohlavně přenosné choroby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Eva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rgbClr val="0070C0"/>
                          </a:solidFill>
                        </a:rPr>
                        <a:t>Pitelková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Duben 2013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určený  k seznámení žáků  s pohlavně přenosnými chorobami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Pohlavně přenosné choroby, veš, muňka, svrab, kapavka, syfilis, AIDS, herpes,</a:t>
                      </a:r>
                      <a:r>
                        <a:rPr lang="cs-CZ" sz="1000" baseline="0" dirty="0" smtClean="0">
                          <a:solidFill>
                            <a:srgbClr val="0070C0"/>
                          </a:solidFill>
                        </a:rPr>
                        <a:t> chlamydie</a:t>
                      </a:r>
                      <a:endParaRPr lang="cs-CZ" sz="10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lipsa 4"/>
          <p:cNvSpPr/>
          <p:nvPr/>
        </p:nvSpPr>
        <p:spPr>
          <a:xfrm>
            <a:off x="971600" y="3356992"/>
            <a:ext cx="144016" cy="144016"/>
          </a:xfrm>
          <a:prstGeom prst="ellipse">
            <a:avLst/>
          </a:prstGeom>
          <a:solidFill>
            <a:srgbClr val="E03C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143000" y="2767280"/>
            <a:ext cx="6858000" cy="132343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Výklad a procvičení</a:t>
            </a:r>
          </a:p>
          <a:p>
            <a:r>
              <a:rPr lang="cs-CZ" sz="40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nové látky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357188" y="1785938"/>
            <a:ext cx="8229600" cy="2857500"/>
          </a:xfrm>
        </p:spPr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METODICKÝ POPIS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razdniny.jpg"/>
          <p:cNvPicPr>
            <a:picLocks noChangeAspect="1"/>
          </p:cNvPicPr>
          <p:nvPr/>
        </p:nvPicPr>
        <p:blipFill>
          <a:blip r:embed="rId3" cstate="print"/>
          <a:srcRect t="13250" r="38439"/>
          <a:stretch>
            <a:fillRect/>
          </a:stretch>
        </p:blipFill>
        <p:spPr>
          <a:xfrm>
            <a:off x="3143240" y="1785926"/>
            <a:ext cx="4728588" cy="4380898"/>
          </a:xfrm>
          <a:prstGeom prst="rect">
            <a:avLst/>
          </a:prstGeom>
          <a:gradFill>
            <a:gsLst>
              <a:gs pos="0">
                <a:srgbClr val="F9B683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0"/>
          </a:gradFill>
          <a:effectLst/>
        </p:spPr>
      </p:pic>
      <p:sp>
        <p:nvSpPr>
          <p:cNvPr id="5" name="Obdélník 4"/>
          <p:cNvSpPr/>
          <p:nvPr/>
        </p:nvSpPr>
        <p:spPr>
          <a:xfrm>
            <a:off x="571472" y="500042"/>
            <a:ext cx="802174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i="1" dirty="0" smtClean="0">
                <a:ln w="50800"/>
                <a:solidFill>
                  <a:srgbClr val="E03CB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Pohlavně přenosné choroby</a:t>
            </a:r>
          </a:p>
        </p:txBody>
      </p:sp>
      <p:pic>
        <p:nvPicPr>
          <p:cNvPr id="6" name="Picture 4" descr="C:\Users\Owner\AppData\Local\Microsoft\Windows\Temporary Internet Files\Content.IE5\8EX3DBN8\MM900296987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9487523" flipH="1">
            <a:off x="-63520" y="1885448"/>
            <a:ext cx="3310777" cy="2317140"/>
          </a:xfrm>
          <a:prstGeom prst="rect">
            <a:avLst/>
          </a:prstGeom>
          <a:noFill/>
        </p:spPr>
      </p:pic>
      <p:sp>
        <p:nvSpPr>
          <p:cNvPr id="8" name="Zaoblený obdélníkový popisek 7"/>
          <p:cNvSpPr/>
          <p:nvPr/>
        </p:nvSpPr>
        <p:spPr>
          <a:xfrm rot="20757617" flipV="1">
            <a:off x="1174053" y="3524985"/>
            <a:ext cx="2648871" cy="622083"/>
          </a:xfrm>
          <a:prstGeom prst="wedgeRoundRectCallout">
            <a:avLst>
              <a:gd name="adj1" fmla="val 3034"/>
              <a:gd name="adj2" fmla="val 187366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 rot="20802564">
            <a:off x="1208229" y="3545325"/>
            <a:ext cx="295232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ln w="50800"/>
                <a:latin typeface="Vijaya" pitchFamily="34" charset="0"/>
                <a:ea typeface="Verdana" pitchFamily="34" charset="0"/>
                <a:cs typeface="Vijaya" pitchFamily="34" charset="0"/>
              </a:rPr>
              <a:t>Máte ochranu?</a:t>
            </a:r>
            <a:endParaRPr lang="cs-CZ" sz="2800" b="1" dirty="0">
              <a:latin typeface="Vijaya" pitchFamily="34" charset="0"/>
              <a:cs typeface="Vijaya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razdniny.jpg"/>
          <p:cNvPicPr>
            <a:picLocks noChangeAspect="1"/>
          </p:cNvPicPr>
          <p:nvPr/>
        </p:nvPicPr>
        <p:blipFill>
          <a:blip r:embed="rId3" cstate="print"/>
          <a:srcRect t="13250" r="38439"/>
          <a:stretch>
            <a:fillRect/>
          </a:stretch>
        </p:blipFill>
        <p:spPr>
          <a:xfrm>
            <a:off x="3143240" y="1785926"/>
            <a:ext cx="4728588" cy="4380898"/>
          </a:xfrm>
          <a:prstGeom prst="rect">
            <a:avLst/>
          </a:prstGeom>
          <a:gradFill>
            <a:gsLst>
              <a:gs pos="0">
                <a:srgbClr val="F9B683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0"/>
          </a:gradFill>
          <a:effectLst/>
        </p:spPr>
      </p:pic>
      <p:sp>
        <p:nvSpPr>
          <p:cNvPr id="5" name="Obdélník 4"/>
          <p:cNvSpPr/>
          <p:nvPr/>
        </p:nvSpPr>
        <p:spPr>
          <a:xfrm>
            <a:off x="571472" y="500042"/>
            <a:ext cx="802174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i="1" dirty="0" smtClean="0">
                <a:ln w="50800"/>
                <a:solidFill>
                  <a:srgbClr val="E03CB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Pohlavně přenosné choroby</a:t>
            </a:r>
          </a:p>
        </p:txBody>
      </p:sp>
      <p:pic>
        <p:nvPicPr>
          <p:cNvPr id="6" name="Picture 4" descr="C:\Users\Owner\AppData\Local\Microsoft\Windows\Temporary Internet Files\Content.IE5\8EX3DBN8\MM900296987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9487523" flipH="1">
            <a:off x="-63520" y="1885448"/>
            <a:ext cx="3310777" cy="2317140"/>
          </a:xfrm>
          <a:prstGeom prst="rect">
            <a:avLst/>
          </a:prstGeom>
          <a:noFill/>
        </p:spPr>
      </p:pic>
      <p:sp>
        <p:nvSpPr>
          <p:cNvPr id="8" name="Zaoblený obdélníkový popisek 7"/>
          <p:cNvSpPr/>
          <p:nvPr/>
        </p:nvSpPr>
        <p:spPr>
          <a:xfrm rot="20757617" flipV="1">
            <a:off x="1165319" y="3454053"/>
            <a:ext cx="2666340" cy="691940"/>
          </a:xfrm>
          <a:prstGeom prst="wedgeRoundRectCallout">
            <a:avLst>
              <a:gd name="adj1" fmla="val 3034"/>
              <a:gd name="adj2" fmla="val 187366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ový popisek 9"/>
          <p:cNvSpPr/>
          <p:nvPr/>
        </p:nvSpPr>
        <p:spPr>
          <a:xfrm flipV="1">
            <a:off x="7858148" y="3214686"/>
            <a:ext cx="1080120" cy="504056"/>
          </a:xfrm>
          <a:prstGeom prst="wedgeRoundRectCallout">
            <a:avLst>
              <a:gd name="adj1" fmla="val -71339"/>
              <a:gd name="adj2" fmla="val 107852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858148" y="3286124"/>
            <a:ext cx="102624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latin typeface="Vijaya" pitchFamily="34" charset="0"/>
                <a:ea typeface="Verdana" pitchFamily="34" charset="0"/>
                <a:cs typeface="Vijaya" pitchFamily="34" charset="0"/>
              </a:rPr>
              <a:t>Na co?</a:t>
            </a:r>
            <a:endParaRPr lang="cs-CZ" sz="2800" b="1" dirty="0">
              <a:latin typeface="Vijaya" pitchFamily="34" charset="0"/>
              <a:ea typeface="Verdana" pitchFamily="34" charset="0"/>
              <a:cs typeface="Vijaya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 rot="20802564">
            <a:off x="1133231" y="3570998"/>
            <a:ext cx="317567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ln w="50800"/>
                <a:latin typeface="Vijaya" pitchFamily="34" charset="0"/>
                <a:ea typeface="Verdana" pitchFamily="34" charset="0"/>
                <a:cs typeface="Vijaya" pitchFamily="34" charset="0"/>
              </a:rPr>
              <a:t>Máte ochranu?</a:t>
            </a:r>
            <a:endParaRPr lang="cs-CZ" sz="2800" b="1" dirty="0">
              <a:latin typeface="Vijaya" pitchFamily="34" charset="0"/>
              <a:cs typeface="Vijaya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23728" y="3933056"/>
            <a:ext cx="718254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Věrným partnerem</a:t>
            </a:r>
          </a:p>
        </p:txBody>
      </p:sp>
      <p:sp>
        <p:nvSpPr>
          <p:cNvPr id="5" name="Obdélník 4"/>
          <p:cNvSpPr/>
          <p:nvPr/>
        </p:nvSpPr>
        <p:spPr>
          <a:xfrm>
            <a:off x="428596" y="571480"/>
            <a:ext cx="9433048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i="1" dirty="0" smtClean="0">
                <a:ln w="50800"/>
                <a:solidFill>
                  <a:srgbClr val="E03CB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CHRAŇTE SE PŘED SEXUÁLNĚ PŘENOSNÝM ONEMOCNĚNÍ</a:t>
            </a:r>
          </a:p>
        </p:txBody>
      </p:sp>
      <p:pic>
        <p:nvPicPr>
          <p:cNvPr id="6" name="Picture 4" descr="C:\Users\Owner\AppData\Local\Microsoft\Windows\Temporary Internet Files\Content.IE5\8EX3DBN8\MM900296987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7294171" flipH="1">
            <a:off x="-648515" y="2881782"/>
            <a:ext cx="4093609" cy="2430735"/>
          </a:xfrm>
          <a:prstGeom prst="rect">
            <a:avLst/>
          </a:prstGeom>
          <a:noFill/>
        </p:spPr>
      </p:pic>
      <p:sp>
        <p:nvSpPr>
          <p:cNvPr id="10" name="Elipsa 9"/>
          <p:cNvSpPr/>
          <p:nvPr/>
        </p:nvSpPr>
        <p:spPr>
          <a:xfrm>
            <a:off x="1979712" y="4149080"/>
            <a:ext cx="144016" cy="144016"/>
          </a:xfrm>
          <a:prstGeom prst="ellipse">
            <a:avLst/>
          </a:prstGeom>
          <a:solidFill>
            <a:srgbClr val="E03C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572395" y="1071546"/>
            <a:ext cx="35719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i="1" dirty="0" smtClean="0">
                <a:ln w="50800"/>
                <a:solidFill>
                  <a:srgbClr val="E03CB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!</a:t>
            </a:r>
            <a:endParaRPr lang="cs-CZ" sz="5400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23728" y="3933056"/>
            <a:ext cx="718254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Věrným partnerem</a:t>
            </a:r>
          </a:p>
          <a:p>
            <a:r>
              <a:rPr lang="cs-CZ" sz="32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Ochranou a hygienou při styku </a:t>
            </a:r>
          </a:p>
          <a:p>
            <a:endParaRPr lang="cs-CZ" sz="3200" i="1" dirty="0" smtClean="0">
              <a:ln w="50800"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8596" y="571480"/>
            <a:ext cx="9433048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i="1" dirty="0" smtClean="0">
                <a:ln w="50800"/>
                <a:solidFill>
                  <a:srgbClr val="E03CB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CHRAŇTE SE PŘED SEXUÁLNĚ PŘENOSNÝM ONEMOCNĚNÍ</a:t>
            </a:r>
          </a:p>
        </p:txBody>
      </p:sp>
      <p:pic>
        <p:nvPicPr>
          <p:cNvPr id="6" name="Picture 4" descr="C:\Users\Owner\AppData\Local\Microsoft\Windows\Temporary Internet Files\Content.IE5\8EX3DBN8\MM900296987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7294171" flipH="1">
            <a:off x="-648515" y="2881782"/>
            <a:ext cx="4093609" cy="2430735"/>
          </a:xfrm>
          <a:prstGeom prst="rect">
            <a:avLst/>
          </a:prstGeom>
          <a:noFill/>
        </p:spPr>
      </p:pic>
      <p:sp>
        <p:nvSpPr>
          <p:cNvPr id="10" name="Elipsa 9"/>
          <p:cNvSpPr/>
          <p:nvPr/>
        </p:nvSpPr>
        <p:spPr>
          <a:xfrm>
            <a:off x="1979712" y="4149080"/>
            <a:ext cx="144016" cy="144016"/>
          </a:xfrm>
          <a:prstGeom prst="ellipse">
            <a:avLst/>
          </a:prstGeom>
          <a:solidFill>
            <a:srgbClr val="E03C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1979712" y="4653136"/>
            <a:ext cx="144016" cy="144016"/>
          </a:xfrm>
          <a:prstGeom prst="ellipse">
            <a:avLst/>
          </a:prstGeom>
          <a:solidFill>
            <a:srgbClr val="E03C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572395" y="1071546"/>
            <a:ext cx="35719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i="1" dirty="0" smtClean="0">
                <a:ln w="50800"/>
                <a:solidFill>
                  <a:srgbClr val="E03CB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!</a:t>
            </a:r>
            <a:endParaRPr lang="cs-CZ" sz="5400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23728" y="3933056"/>
            <a:ext cx="718254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Věrným partnerem</a:t>
            </a:r>
          </a:p>
          <a:p>
            <a:r>
              <a:rPr lang="cs-CZ" sz="32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Ochranou a hygienou při styku </a:t>
            </a:r>
          </a:p>
          <a:p>
            <a:r>
              <a:rPr lang="cs-CZ" sz="32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Pravidelnou návštěvou lékaře</a:t>
            </a:r>
          </a:p>
        </p:txBody>
      </p:sp>
      <p:sp>
        <p:nvSpPr>
          <p:cNvPr id="5" name="Obdélník 4"/>
          <p:cNvSpPr/>
          <p:nvPr/>
        </p:nvSpPr>
        <p:spPr>
          <a:xfrm>
            <a:off x="428596" y="571480"/>
            <a:ext cx="9433048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i="1" dirty="0" smtClean="0">
                <a:ln w="50800"/>
                <a:solidFill>
                  <a:srgbClr val="E03CB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CHRAŇTE SE PŘED SEXUÁLNĚ PŘENOSNÝM ONEMOCNĚNÍ</a:t>
            </a:r>
          </a:p>
        </p:txBody>
      </p:sp>
      <p:pic>
        <p:nvPicPr>
          <p:cNvPr id="6" name="Picture 4" descr="C:\Users\Owner\AppData\Local\Microsoft\Windows\Temporary Internet Files\Content.IE5\8EX3DBN8\MM900296987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7294171" flipH="1">
            <a:off x="-648515" y="2881782"/>
            <a:ext cx="4093609" cy="2430735"/>
          </a:xfrm>
          <a:prstGeom prst="rect">
            <a:avLst/>
          </a:prstGeom>
          <a:noFill/>
        </p:spPr>
      </p:pic>
      <p:sp>
        <p:nvSpPr>
          <p:cNvPr id="10" name="Elipsa 9"/>
          <p:cNvSpPr/>
          <p:nvPr/>
        </p:nvSpPr>
        <p:spPr>
          <a:xfrm>
            <a:off x="1979712" y="4149080"/>
            <a:ext cx="144016" cy="144016"/>
          </a:xfrm>
          <a:prstGeom prst="ellipse">
            <a:avLst/>
          </a:prstGeom>
          <a:solidFill>
            <a:srgbClr val="E03C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1979712" y="4653136"/>
            <a:ext cx="144016" cy="144016"/>
          </a:xfrm>
          <a:prstGeom prst="ellipse">
            <a:avLst/>
          </a:prstGeom>
          <a:solidFill>
            <a:srgbClr val="E03C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1979712" y="5085184"/>
            <a:ext cx="144016" cy="144016"/>
          </a:xfrm>
          <a:prstGeom prst="ellipse">
            <a:avLst/>
          </a:prstGeom>
          <a:solidFill>
            <a:srgbClr val="E03C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572395" y="1071546"/>
            <a:ext cx="35719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i="1" dirty="0" smtClean="0">
                <a:ln w="50800"/>
                <a:solidFill>
                  <a:srgbClr val="E03CB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!</a:t>
            </a:r>
            <a:endParaRPr lang="cs-CZ" sz="5400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http://upload.wikimedia.org/wikipedia/commons/thumb/0/00/Pthius_pubis_-_crab_louse.jpg/200px-Pthius_pubis_-_crab_lous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0800000">
            <a:off x="4572000" y="1412775"/>
            <a:ext cx="4104456" cy="3973401"/>
          </a:xfrm>
          <a:prstGeom prst="rect">
            <a:avLst/>
          </a:prstGeom>
          <a:noFill/>
          <a:effectLst/>
        </p:spPr>
      </p:pic>
      <p:sp>
        <p:nvSpPr>
          <p:cNvPr id="11" name="Obdélník 10"/>
          <p:cNvSpPr/>
          <p:nvPr/>
        </p:nvSpPr>
        <p:spPr>
          <a:xfrm rot="10800000" flipV="1">
            <a:off x="611560" y="5259397"/>
            <a:ext cx="7776864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Veš? Ta vleze do ochlupení.</a:t>
            </a:r>
          </a:p>
          <a:p>
            <a:r>
              <a:rPr lang="cs-CZ" sz="3200" i="1" dirty="0" smtClean="0">
                <a:ln w="50800"/>
                <a:solidFill>
                  <a:srgbClr val="E03CB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Léčba lékem, sprejem</a:t>
            </a:r>
            <a:r>
              <a:rPr lang="cs-CZ" sz="3200" i="1" dirty="0" smtClean="0">
                <a:ln w="50800"/>
                <a:solidFill>
                  <a:srgbClr val="E03CBD"/>
                </a:solidFill>
                <a:latin typeface="Segoe Print" pitchFamily="2" charset="0"/>
              </a:rPr>
              <a:t>….. </a:t>
            </a:r>
            <a:endParaRPr lang="cs-CZ" sz="3200" dirty="0">
              <a:solidFill>
                <a:srgbClr val="E03CBD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99592" y="980728"/>
            <a:ext cx="36004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i="1" dirty="0" smtClean="0">
                <a:ln w="50800"/>
                <a:latin typeface="Segoe Print" pitchFamily="2" charset="0"/>
              </a:rPr>
              <a:t>VEŠ MUŇKA </a:t>
            </a:r>
            <a:endParaRPr lang="cs-CZ" sz="4800" b="1" dirty="0"/>
          </a:p>
        </p:txBody>
      </p:sp>
      <p:pic>
        <p:nvPicPr>
          <p:cNvPr id="13" name="Picture 4" descr="C:\Users\Owner\AppData\Local\Microsoft\Windows\Temporary Internet Files\Content.IE5\8EX3DBN8\MM900296987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8835021" flipH="1">
            <a:off x="2069661" y="3211497"/>
            <a:ext cx="2669306" cy="1585001"/>
          </a:xfrm>
          <a:prstGeom prst="rect">
            <a:avLst/>
          </a:prstGeom>
          <a:noFill/>
        </p:spPr>
      </p:pic>
      <p:sp>
        <p:nvSpPr>
          <p:cNvPr id="14" name="Zaoblený obdélníkový popisek 13"/>
          <p:cNvSpPr/>
          <p:nvPr/>
        </p:nvSpPr>
        <p:spPr>
          <a:xfrm>
            <a:off x="467544" y="5013176"/>
            <a:ext cx="7128792" cy="1296144"/>
          </a:xfrm>
          <a:prstGeom prst="wedgeRoundRectCallout">
            <a:avLst>
              <a:gd name="adj1" fmla="val 429"/>
              <a:gd name="adj2" fmla="val -72549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539552" y="5445224"/>
            <a:ext cx="144016" cy="144016"/>
          </a:xfrm>
          <a:prstGeom prst="ellipse">
            <a:avLst/>
          </a:prstGeom>
          <a:solidFill>
            <a:srgbClr val="E03C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 descr="Soubor:Acarodermatitis Fuß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1700808"/>
            <a:ext cx="3820987" cy="3394126"/>
          </a:xfrm>
          <a:prstGeom prst="rect">
            <a:avLst/>
          </a:prstGeom>
          <a:noFill/>
          <a:effectLst/>
        </p:spPr>
      </p:pic>
      <p:sp>
        <p:nvSpPr>
          <p:cNvPr id="5" name="Obdélník 4"/>
          <p:cNvSpPr/>
          <p:nvPr/>
        </p:nvSpPr>
        <p:spPr>
          <a:xfrm>
            <a:off x="1115616" y="5373216"/>
            <a:ext cx="7721986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Jé, svrab. To bych se všude drbal. </a:t>
            </a:r>
            <a:r>
              <a:rPr lang="cs-CZ" sz="3200" i="1" dirty="0" smtClean="0">
                <a:ln w="50800"/>
                <a:solidFill>
                  <a:srgbClr val="E03CB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Léčíme mastí….</a:t>
            </a:r>
          </a:p>
          <a:p>
            <a:endParaRPr lang="cs-CZ" sz="3200" i="1" dirty="0" smtClean="0">
              <a:ln w="50800"/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2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836712"/>
            <a:ext cx="2694969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i="1" dirty="0" smtClean="0">
                <a:ln w="50800"/>
                <a:latin typeface="Segoe Print" pitchFamily="2" charset="0"/>
              </a:rPr>
              <a:t>Svrab </a:t>
            </a:r>
            <a:endParaRPr lang="cs-CZ" sz="6000" dirty="0"/>
          </a:p>
        </p:txBody>
      </p:sp>
      <p:pic>
        <p:nvPicPr>
          <p:cNvPr id="7" name="Picture 4" descr="C:\Users\Owner\AppData\Local\Microsoft\Windows\Temporary Internet Files\Content.IE5\8EX3DBN8\MM900296987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8835021" flipH="1">
            <a:off x="2069661" y="3211497"/>
            <a:ext cx="2669306" cy="1585001"/>
          </a:xfrm>
          <a:prstGeom prst="rect">
            <a:avLst/>
          </a:prstGeom>
          <a:noFill/>
        </p:spPr>
      </p:pic>
      <p:sp>
        <p:nvSpPr>
          <p:cNvPr id="8" name="Zaoblený obdélníkový popisek 7"/>
          <p:cNvSpPr/>
          <p:nvPr/>
        </p:nvSpPr>
        <p:spPr>
          <a:xfrm>
            <a:off x="827584" y="5373216"/>
            <a:ext cx="7560840" cy="1080120"/>
          </a:xfrm>
          <a:prstGeom prst="wedgeRoundRectCallout">
            <a:avLst>
              <a:gd name="adj1" fmla="val -5563"/>
              <a:gd name="adj2" fmla="val -95930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971600" y="5589240"/>
            <a:ext cx="144016" cy="144016"/>
          </a:xfrm>
          <a:prstGeom prst="ellipse">
            <a:avLst/>
          </a:prstGeom>
          <a:solidFill>
            <a:srgbClr val="E03C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980728"/>
            <a:ext cx="314701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i="1" dirty="0" smtClean="0">
                <a:ln w="50800"/>
                <a:latin typeface="Segoe Print" pitchFamily="2" charset="0"/>
              </a:rPr>
              <a:t>Kapavka</a:t>
            </a:r>
            <a:endParaRPr lang="cs-CZ" sz="5400" dirty="0"/>
          </a:p>
        </p:txBody>
      </p:sp>
      <p:pic>
        <p:nvPicPr>
          <p:cNvPr id="29698" name="Picture 2" descr="kapavka-gonorea-gonorrhea-gonorrhoea-priznaky-projevy-symptom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00562" y="1500174"/>
            <a:ext cx="4092734" cy="3744416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10" name="Obdélník 9"/>
          <p:cNvSpPr/>
          <p:nvPr/>
        </p:nvSpPr>
        <p:spPr>
          <a:xfrm>
            <a:off x="827584" y="5301208"/>
            <a:ext cx="763284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Hnisavý zánět močových cest </a:t>
            </a:r>
          </a:p>
          <a:p>
            <a:r>
              <a:rPr lang="cs-CZ" sz="3600" i="1" dirty="0" smtClean="0">
                <a:solidFill>
                  <a:srgbClr val="E03CB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Léčba antibiotiky….</a:t>
            </a:r>
            <a:endParaRPr lang="cs-CZ" sz="3600" i="1" dirty="0">
              <a:solidFill>
                <a:srgbClr val="E03CBD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539552" y="5661248"/>
            <a:ext cx="144016" cy="144016"/>
          </a:xfrm>
          <a:prstGeom prst="ellipse">
            <a:avLst/>
          </a:prstGeom>
          <a:solidFill>
            <a:srgbClr val="E03C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http://upload.wikimedia.org/wikipedia/commons/thumb/9/91/Ulcus-durum-am-Penis-01.jpg/220px-Ulcus-durum-am-Penis-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29256" y="571480"/>
            <a:ext cx="3240360" cy="3240360"/>
          </a:xfrm>
          <a:prstGeom prst="rect">
            <a:avLst/>
          </a:prstGeom>
          <a:noFill/>
          <a:effectLst/>
        </p:spPr>
      </p:pic>
      <p:sp>
        <p:nvSpPr>
          <p:cNvPr id="5" name="Obdélník 4"/>
          <p:cNvSpPr/>
          <p:nvPr/>
        </p:nvSpPr>
        <p:spPr>
          <a:xfrm>
            <a:off x="971600" y="1124744"/>
            <a:ext cx="309634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0" i="1" dirty="0" smtClean="0">
                <a:ln w="50800"/>
                <a:latin typeface="Segoe Print" pitchFamily="2" charset="0"/>
              </a:rPr>
              <a:t>Syfilis</a:t>
            </a:r>
            <a:endParaRPr lang="cs-CZ" sz="6000" dirty="0"/>
          </a:p>
        </p:txBody>
      </p:sp>
      <p:sp>
        <p:nvSpPr>
          <p:cNvPr id="10" name="Obdélník 9"/>
          <p:cNvSpPr/>
          <p:nvPr/>
        </p:nvSpPr>
        <p:spPr>
          <a:xfrm>
            <a:off x="2987824" y="5373216"/>
            <a:ext cx="410561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i="1" dirty="0" smtClean="0">
                <a:ln w="50800"/>
                <a:solidFill>
                  <a:srgbClr val="E03CB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Léčba antibiotiky</a:t>
            </a:r>
            <a:endParaRPr lang="cs-CZ" sz="3600" dirty="0">
              <a:solidFill>
                <a:srgbClr val="E03CBD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http://upload.wikimedia.org/wikipedia/commons/thumb/9/91/Ulcus-durum-am-Penis-01.jpg/220px-Ulcus-durum-am-Penis-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29256" y="571480"/>
            <a:ext cx="3240360" cy="3240360"/>
          </a:xfrm>
          <a:prstGeom prst="rect">
            <a:avLst/>
          </a:prstGeom>
          <a:noFill/>
          <a:effectLst/>
        </p:spPr>
      </p:pic>
      <p:sp>
        <p:nvSpPr>
          <p:cNvPr id="5" name="Obdélník 4"/>
          <p:cNvSpPr/>
          <p:nvPr/>
        </p:nvSpPr>
        <p:spPr>
          <a:xfrm>
            <a:off x="971600" y="1124744"/>
            <a:ext cx="309634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0" i="1" dirty="0" smtClean="0">
                <a:ln w="50800"/>
                <a:latin typeface="Segoe Print" pitchFamily="2" charset="0"/>
              </a:rPr>
              <a:t>Syfilis</a:t>
            </a:r>
            <a:endParaRPr lang="cs-CZ" sz="6000" dirty="0"/>
          </a:p>
        </p:txBody>
      </p:sp>
      <p:sp>
        <p:nvSpPr>
          <p:cNvPr id="9" name="Obdélník 8"/>
          <p:cNvSpPr/>
          <p:nvPr/>
        </p:nvSpPr>
        <p:spPr>
          <a:xfrm>
            <a:off x="323528" y="3789040"/>
            <a:ext cx="72008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 smtClean="0">
                <a:ln w="50800"/>
                <a:solidFill>
                  <a:srgbClr val="E03CB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1.Stádium</a:t>
            </a:r>
            <a:r>
              <a:rPr lang="cs-CZ" sz="32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 – nebolestivý vřed</a:t>
            </a:r>
          </a:p>
          <a:p>
            <a:endParaRPr lang="cs-CZ" sz="3200" i="1" dirty="0" smtClean="0">
              <a:ln w="50800"/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3200" i="1" dirty="0">
              <a:ln w="50800"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987824" y="5373216"/>
            <a:ext cx="410561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i="1" dirty="0" smtClean="0">
                <a:ln w="50800"/>
                <a:solidFill>
                  <a:srgbClr val="E03CB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Léčba antibiotiky</a:t>
            </a:r>
            <a:endParaRPr lang="cs-CZ" sz="3600" dirty="0">
              <a:solidFill>
                <a:srgbClr val="E03CBD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http://upload.wikimedia.org/wikipedia/commons/thumb/9/91/Ulcus-durum-am-Penis-01.jpg/220px-Ulcus-durum-am-Penis-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29256" y="571480"/>
            <a:ext cx="3240360" cy="3240360"/>
          </a:xfrm>
          <a:prstGeom prst="rect">
            <a:avLst/>
          </a:prstGeom>
          <a:noFill/>
          <a:effectLst/>
        </p:spPr>
      </p:pic>
      <p:sp>
        <p:nvSpPr>
          <p:cNvPr id="5" name="Obdélník 4"/>
          <p:cNvSpPr/>
          <p:nvPr/>
        </p:nvSpPr>
        <p:spPr>
          <a:xfrm>
            <a:off x="971600" y="1124744"/>
            <a:ext cx="309634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0" i="1" dirty="0" smtClean="0">
                <a:ln w="50800"/>
                <a:latin typeface="Segoe Print" pitchFamily="2" charset="0"/>
              </a:rPr>
              <a:t>Syfilis</a:t>
            </a:r>
            <a:endParaRPr lang="cs-CZ" sz="6000" dirty="0"/>
          </a:p>
        </p:txBody>
      </p:sp>
      <p:sp>
        <p:nvSpPr>
          <p:cNvPr id="9" name="Obdélník 8"/>
          <p:cNvSpPr/>
          <p:nvPr/>
        </p:nvSpPr>
        <p:spPr>
          <a:xfrm>
            <a:off x="323528" y="3789040"/>
            <a:ext cx="72008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 smtClean="0">
                <a:ln w="50800"/>
                <a:solidFill>
                  <a:srgbClr val="E03CB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1.Stádium</a:t>
            </a:r>
            <a:r>
              <a:rPr lang="cs-CZ" sz="32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 – nebolestivý vřed</a:t>
            </a:r>
          </a:p>
          <a:p>
            <a:r>
              <a:rPr lang="cs-CZ" sz="3200" i="1" dirty="0" smtClean="0">
                <a:ln w="50800"/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2.Stádium</a:t>
            </a:r>
            <a:r>
              <a:rPr lang="cs-CZ" sz="32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 – vyrážka                                                                 </a:t>
            </a:r>
          </a:p>
          <a:p>
            <a:endParaRPr lang="cs-CZ" sz="3200" i="1" dirty="0">
              <a:ln w="50800"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987824" y="5373216"/>
            <a:ext cx="410561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i="1" dirty="0" smtClean="0">
                <a:ln w="50800"/>
                <a:solidFill>
                  <a:srgbClr val="E03CB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Léčba antibiotiky</a:t>
            </a:r>
            <a:endParaRPr lang="cs-CZ" sz="3600" dirty="0">
              <a:solidFill>
                <a:srgbClr val="E03CBD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http://upload.wikimedia.org/wikipedia/commons/thumb/9/91/Ulcus-durum-am-Penis-01.jpg/220px-Ulcus-durum-am-Penis-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29256" y="571480"/>
            <a:ext cx="3240360" cy="3240360"/>
          </a:xfrm>
          <a:prstGeom prst="rect">
            <a:avLst/>
          </a:prstGeom>
          <a:noFill/>
          <a:effectLst/>
        </p:spPr>
      </p:pic>
      <p:sp>
        <p:nvSpPr>
          <p:cNvPr id="5" name="Obdélník 4"/>
          <p:cNvSpPr/>
          <p:nvPr/>
        </p:nvSpPr>
        <p:spPr>
          <a:xfrm>
            <a:off x="971600" y="1124744"/>
            <a:ext cx="309634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0" i="1" dirty="0" smtClean="0">
                <a:ln w="50800"/>
                <a:latin typeface="Segoe Print" pitchFamily="2" charset="0"/>
              </a:rPr>
              <a:t>Syfilis</a:t>
            </a:r>
            <a:endParaRPr lang="cs-CZ" sz="6000" dirty="0"/>
          </a:p>
        </p:txBody>
      </p:sp>
      <p:sp>
        <p:nvSpPr>
          <p:cNvPr id="9" name="Obdélník 8"/>
          <p:cNvSpPr/>
          <p:nvPr/>
        </p:nvSpPr>
        <p:spPr>
          <a:xfrm>
            <a:off x="323528" y="3789040"/>
            <a:ext cx="7200800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 smtClean="0">
                <a:ln w="50800"/>
                <a:solidFill>
                  <a:srgbClr val="E03CB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1.Stádium</a:t>
            </a:r>
            <a:r>
              <a:rPr lang="cs-CZ" sz="32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 – nebolestivý vřed</a:t>
            </a:r>
          </a:p>
          <a:p>
            <a:r>
              <a:rPr lang="cs-CZ" sz="3200" i="1" dirty="0" smtClean="0">
                <a:ln w="50800"/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2.Stádium</a:t>
            </a:r>
            <a:r>
              <a:rPr lang="cs-CZ" sz="32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 – vyrážka                                                                 </a:t>
            </a:r>
          </a:p>
          <a:p>
            <a:r>
              <a:rPr lang="cs-CZ" sz="32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3.Stádium</a:t>
            </a:r>
            <a:r>
              <a:rPr lang="cs-CZ" sz="32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 – napadá  orgány</a:t>
            </a:r>
          </a:p>
          <a:p>
            <a:endParaRPr lang="cs-CZ" sz="3200" i="1" dirty="0">
              <a:ln w="50800"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987824" y="5373216"/>
            <a:ext cx="461055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i="1" dirty="0" smtClean="0">
                <a:ln w="50800"/>
                <a:solidFill>
                  <a:srgbClr val="E03CB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Léčba antibiotiky….</a:t>
            </a:r>
            <a:endParaRPr lang="cs-CZ" sz="3600" dirty="0">
              <a:solidFill>
                <a:srgbClr val="E03CBD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s://encrypted-tbn1.gstatic.com/images?q=tbn:ANd9GcSuMxkv6FTQ8hut5Wm5SMsbvaSvscuS6MGNV1qP-k1XRkiK0fC9q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1556792"/>
            <a:ext cx="4536504" cy="3897825"/>
          </a:xfrm>
          <a:prstGeom prst="rect">
            <a:avLst/>
          </a:prstGeom>
          <a:noFill/>
          <a:effectLst/>
        </p:spPr>
      </p:pic>
      <p:sp>
        <p:nvSpPr>
          <p:cNvPr id="7" name="Obdélník 6"/>
          <p:cNvSpPr/>
          <p:nvPr/>
        </p:nvSpPr>
        <p:spPr>
          <a:xfrm>
            <a:off x="827584" y="1124744"/>
            <a:ext cx="193514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i="1" dirty="0" smtClean="0">
                <a:ln w="50800"/>
                <a:latin typeface="Segoe Print" pitchFamily="2" charset="0"/>
              </a:rPr>
              <a:t>AIDS</a:t>
            </a:r>
            <a:endParaRPr lang="cs-CZ" sz="5400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s://encrypted-tbn1.gstatic.com/images?q=tbn:ANd9GcSuMxkv6FTQ8hut5Wm5SMsbvaSvscuS6MGNV1qP-k1XRkiK0fC9q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1556792"/>
            <a:ext cx="4536504" cy="3897825"/>
          </a:xfrm>
          <a:prstGeom prst="rect">
            <a:avLst/>
          </a:prstGeom>
          <a:noFill/>
          <a:effectLst/>
        </p:spPr>
      </p:pic>
      <p:sp>
        <p:nvSpPr>
          <p:cNvPr id="7" name="Obdélník 6"/>
          <p:cNvSpPr/>
          <p:nvPr/>
        </p:nvSpPr>
        <p:spPr>
          <a:xfrm>
            <a:off x="827584" y="1124744"/>
            <a:ext cx="193514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i="1" dirty="0" smtClean="0">
                <a:ln w="50800"/>
                <a:latin typeface="Segoe Print" pitchFamily="2" charset="0"/>
              </a:rPr>
              <a:t>AIDS</a:t>
            </a:r>
            <a:endParaRPr lang="cs-CZ" sz="5400" dirty="0"/>
          </a:p>
        </p:txBody>
      </p:sp>
      <p:sp>
        <p:nvSpPr>
          <p:cNvPr id="8" name="Obdélník 7"/>
          <p:cNvSpPr/>
          <p:nvPr/>
        </p:nvSpPr>
        <p:spPr>
          <a:xfrm>
            <a:off x="395536" y="2780928"/>
            <a:ext cx="590465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Způsobuje ho virus HIV</a:t>
            </a:r>
          </a:p>
          <a:p>
            <a:r>
              <a:rPr lang="cs-CZ" sz="3200" i="1" dirty="0" smtClean="0">
                <a:ln w="50800"/>
                <a:solidFill>
                  <a:schemeClr val="accent6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Končí smrtí </a:t>
            </a: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s://encrypted-tbn1.gstatic.com/images?q=tbn:ANd9GcSuMxkv6FTQ8hut5Wm5SMsbvaSvscuS6MGNV1qP-k1XRkiK0fC9q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1556792"/>
            <a:ext cx="4536504" cy="3897825"/>
          </a:xfrm>
          <a:prstGeom prst="rect">
            <a:avLst/>
          </a:prstGeom>
          <a:noFill/>
          <a:effectLst/>
        </p:spPr>
      </p:pic>
      <p:sp>
        <p:nvSpPr>
          <p:cNvPr id="7" name="Obdélník 6"/>
          <p:cNvSpPr/>
          <p:nvPr/>
        </p:nvSpPr>
        <p:spPr>
          <a:xfrm>
            <a:off x="827584" y="1124744"/>
            <a:ext cx="193514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i="1" dirty="0" smtClean="0">
                <a:ln w="50800"/>
                <a:latin typeface="Segoe Print" pitchFamily="2" charset="0"/>
              </a:rPr>
              <a:t>AIDS</a:t>
            </a:r>
            <a:endParaRPr lang="cs-CZ" sz="5400" dirty="0"/>
          </a:p>
        </p:txBody>
      </p:sp>
      <p:sp>
        <p:nvSpPr>
          <p:cNvPr id="8" name="Obdélník 7"/>
          <p:cNvSpPr/>
          <p:nvPr/>
        </p:nvSpPr>
        <p:spPr>
          <a:xfrm>
            <a:off x="395536" y="2780928"/>
            <a:ext cx="5904656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Způsobuje ho virus HIV</a:t>
            </a:r>
          </a:p>
          <a:p>
            <a:r>
              <a:rPr lang="cs-CZ" sz="3200" i="1" dirty="0" smtClean="0">
                <a:ln w="50800"/>
                <a:solidFill>
                  <a:schemeClr val="accent6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Končí smrtí </a:t>
            </a:r>
          </a:p>
          <a:p>
            <a:r>
              <a:rPr lang="cs-CZ" sz="3200" i="1" u="sng" dirty="0" smtClean="0">
                <a:ln w="50800"/>
                <a:solidFill>
                  <a:srgbClr val="E03CB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Přenos</a:t>
            </a:r>
            <a:r>
              <a:rPr lang="cs-CZ" sz="3200" b="1" i="1" dirty="0" smtClean="0">
                <a:ln w="50800"/>
                <a:solidFill>
                  <a:srgbClr val="E03CB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</a:p>
          <a:p>
            <a:r>
              <a:rPr lang="cs-CZ" sz="32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Pohlavním stykem</a:t>
            </a:r>
          </a:p>
        </p:txBody>
      </p:sp>
      <p:sp>
        <p:nvSpPr>
          <p:cNvPr id="12" name="Elipsa 11"/>
          <p:cNvSpPr/>
          <p:nvPr/>
        </p:nvSpPr>
        <p:spPr>
          <a:xfrm>
            <a:off x="251520" y="4437112"/>
            <a:ext cx="144016" cy="144016"/>
          </a:xfrm>
          <a:prstGeom prst="ellipse">
            <a:avLst/>
          </a:prstGeom>
          <a:solidFill>
            <a:srgbClr val="E03C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s://encrypted-tbn1.gstatic.com/images?q=tbn:ANd9GcSuMxkv6FTQ8hut5Wm5SMsbvaSvscuS6MGNV1qP-k1XRkiK0fC9q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1556792"/>
            <a:ext cx="4536504" cy="3897825"/>
          </a:xfrm>
          <a:prstGeom prst="rect">
            <a:avLst/>
          </a:prstGeom>
          <a:noFill/>
          <a:effectLst/>
        </p:spPr>
      </p:pic>
      <p:sp>
        <p:nvSpPr>
          <p:cNvPr id="7" name="Obdélník 6"/>
          <p:cNvSpPr/>
          <p:nvPr/>
        </p:nvSpPr>
        <p:spPr>
          <a:xfrm>
            <a:off x="827584" y="1124744"/>
            <a:ext cx="193514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i="1" dirty="0" smtClean="0">
                <a:ln w="50800"/>
                <a:latin typeface="Segoe Print" pitchFamily="2" charset="0"/>
              </a:rPr>
              <a:t>AIDS</a:t>
            </a:r>
            <a:endParaRPr lang="cs-CZ" sz="5400" dirty="0"/>
          </a:p>
        </p:txBody>
      </p:sp>
      <p:sp>
        <p:nvSpPr>
          <p:cNvPr id="8" name="Obdélník 7"/>
          <p:cNvSpPr/>
          <p:nvPr/>
        </p:nvSpPr>
        <p:spPr>
          <a:xfrm>
            <a:off x="395536" y="2780928"/>
            <a:ext cx="5904656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Způsobuje ho virus HIV</a:t>
            </a:r>
          </a:p>
          <a:p>
            <a:r>
              <a:rPr lang="cs-CZ" sz="3200" i="1" dirty="0" smtClean="0">
                <a:ln w="50800"/>
                <a:solidFill>
                  <a:schemeClr val="accent6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Končí smrtí </a:t>
            </a:r>
          </a:p>
          <a:p>
            <a:r>
              <a:rPr lang="cs-CZ" sz="3200" i="1" u="sng" dirty="0" smtClean="0">
                <a:ln w="50800"/>
                <a:solidFill>
                  <a:srgbClr val="E03CB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Přenos</a:t>
            </a:r>
            <a:r>
              <a:rPr lang="cs-CZ" sz="3200" b="1" i="1" dirty="0" smtClean="0">
                <a:ln w="50800"/>
                <a:solidFill>
                  <a:srgbClr val="E03CB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</a:p>
          <a:p>
            <a:r>
              <a:rPr lang="cs-CZ" sz="32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Pohlavním stykem</a:t>
            </a:r>
          </a:p>
          <a:p>
            <a:r>
              <a:rPr lang="cs-CZ" sz="32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Krví</a:t>
            </a:r>
          </a:p>
        </p:txBody>
      </p:sp>
      <p:sp>
        <p:nvSpPr>
          <p:cNvPr id="10" name="Elipsa 9"/>
          <p:cNvSpPr/>
          <p:nvPr/>
        </p:nvSpPr>
        <p:spPr>
          <a:xfrm>
            <a:off x="251520" y="4941168"/>
            <a:ext cx="144016" cy="144016"/>
          </a:xfrm>
          <a:prstGeom prst="ellipse">
            <a:avLst/>
          </a:prstGeom>
          <a:solidFill>
            <a:srgbClr val="E03C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251520" y="4437112"/>
            <a:ext cx="144016" cy="144016"/>
          </a:xfrm>
          <a:prstGeom prst="ellipse">
            <a:avLst/>
          </a:prstGeom>
          <a:solidFill>
            <a:srgbClr val="E03C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s://encrypted-tbn1.gstatic.com/images?q=tbn:ANd9GcSuMxkv6FTQ8hut5Wm5SMsbvaSvscuS6MGNV1qP-k1XRkiK0fC9q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1556792"/>
            <a:ext cx="4536504" cy="3897825"/>
          </a:xfrm>
          <a:prstGeom prst="rect">
            <a:avLst/>
          </a:prstGeom>
          <a:noFill/>
          <a:effectLst/>
        </p:spPr>
      </p:pic>
      <p:sp>
        <p:nvSpPr>
          <p:cNvPr id="7" name="Obdélník 6"/>
          <p:cNvSpPr/>
          <p:nvPr/>
        </p:nvSpPr>
        <p:spPr>
          <a:xfrm>
            <a:off x="827584" y="1124744"/>
            <a:ext cx="193514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i="1" dirty="0" smtClean="0">
                <a:ln w="50800"/>
                <a:latin typeface="Segoe Print" pitchFamily="2" charset="0"/>
              </a:rPr>
              <a:t>AIDS</a:t>
            </a:r>
            <a:endParaRPr lang="cs-CZ" sz="5400" dirty="0"/>
          </a:p>
        </p:txBody>
      </p:sp>
      <p:sp>
        <p:nvSpPr>
          <p:cNvPr id="8" name="Obdélník 7"/>
          <p:cNvSpPr/>
          <p:nvPr/>
        </p:nvSpPr>
        <p:spPr>
          <a:xfrm>
            <a:off x="395536" y="2780928"/>
            <a:ext cx="5904656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Způsobuje ho virus HIV</a:t>
            </a:r>
          </a:p>
          <a:p>
            <a:r>
              <a:rPr lang="cs-CZ" sz="3200" i="1" dirty="0" smtClean="0">
                <a:ln w="50800"/>
                <a:solidFill>
                  <a:schemeClr val="accent6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Končí smrtí </a:t>
            </a:r>
          </a:p>
          <a:p>
            <a:r>
              <a:rPr lang="cs-CZ" sz="3200" i="1" u="sng" dirty="0" smtClean="0">
                <a:ln w="50800"/>
                <a:solidFill>
                  <a:srgbClr val="E03CB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Přenos</a:t>
            </a:r>
            <a:r>
              <a:rPr lang="cs-CZ" sz="3200" b="1" i="1" dirty="0" smtClean="0">
                <a:ln w="50800"/>
                <a:solidFill>
                  <a:srgbClr val="E03CB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</a:p>
          <a:p>
            <a:r>
              <a:rPr lang="cs-CZ" sz="32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Pohlavním stykem</a:t>
            </a:r>
          </a:p>
          <a:p>
            <a:r>
              <a:rPr lang="cs-CZ" sz="32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Krví</a:t>
            </a:r>
          </a:p>
          <a:p>
            <a:r>
              <a:rPr lang="cs-CZ" sz="32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Injekční stříkačkou  </a:t>
            </a:r>
          </a:p>
        </p:txBody>
      </p:sp>
      <p:sp>
        <p:nvSpPr>
          <p:cNvPr id="10" name="Elipsa 9"/>
          <p:cNvSpPr/>
          <p:nvPr/>
        </p:nvSpPr>
        <p:spPr>
          <a:xfrm>
            <a:off x="251520" y="4941168"/>
            <a:ext cx="144016" cy="144016"/>
          </a:xfrm>
          <a:prstGeom prst="ellipse">
            <a:avLst/>
          </a:prstGeom>
          <a:solidFill>
            <a:srgbClr val="E03C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251520" y="4437112"/>
            <a:ext cx="144016" cy="144016"/>
          </a:xfrm>
          <a:prstGeom prst="ellipse">
            <a:avLst/>
          </a:prstGeom>
          <a:solidFill>
            <a:srgbClr val="E03C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251520" y="5373216"/>
            <a:ext cx="144016" cy="144016"/>
          </a:xfrm>
          <a:prstGeom prst="ellipse">
            <a:avLst/>
          </a:prstGeom>
          <a:solidFill>
            <a:srgbClr val="E03C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836712"/>
            <a:ext cx="2557110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i="1" dirty="0" smtClean="0">
                <a:ln w="50800"/>
                <a:latin typeface="Segoe Print" pitchFamily="2" charset="0"/>
              </a:rPr>
              <a:t>Herpes</a:t>
            </a:r>
            <a:endParaRPr lang="cs-CZ" sz="5400" dirty="0"/>
          </a:p>
        </p:txBody>
      </p:sp>
      <p:sp>
        <p:nvSpPr>
          <p:cNvPr id="5" name="Obdélník 4"/>
          <p:cNvSpPr/>
          <p:nvPr/>
        </p:nvSpPr>
        <p:spPr>
          <a:xfrm>
            <a:off x="611560" y="4509120"/>
            <a:ext cx="7529625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Puchýře na pohlaví a konečníku</a:t>
            </a:r>
          </a:p>
          <a:p>
            <a:r>
              <a:rPr lang="cs-CZ" sz="3600" i="1" dirty="0" smtClean="0">
                <a:ln w="50800"/>
                <a:solidFill>
                  <a:srgbClr val="E03CB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Léčíme mastí….</a:t>
            </a:r>
            <a:endParaRPr lang="cs-CZ" sz="3600" dirty="0">
              <a:solidFill>
                <a:srgbClr val="E03CBD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3318" name="Picture 6" descr="http://upload.wikimedia.org/wikipedia/commons/c/c1/SOA-Herpes-genitalis-femal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1340768"/>
            <a:ext cx="4378906" cy="3265935"/>
          </a:xfrm>
          <a:prstGeom prst="rect">
            <a:avLst/>
          </a:prstGeom>
          <a:noFill/>
          <a:effectLst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1052736"/>
            <a:ext cx="344036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i="1" dirty="0" smtClean="0">
                <a:ln w="50800"/>
                <a:latin typeface="Segoe Print" pitchFamily="2" charset="0"/>
              </a:rPr>
              <a:t>Chlamydie</a:t>
            </a:r>
            <a:endParaRPr lang="cs-CZ" sz="4800" dirty="0"/>
          </a:p>
        </p:txBody>
      </p:sp>
      <p:pic>
        <p:nvPicPr>
          <p:cNvPr id="11" name="Picture 2" descr="http://www.ulekare.cz/ask-file/6b98c9d661647989f8af2c82c8bd635a.jpg?msize=800x60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1340768"/>
            <a:ext cx="3240360" cy="3254128"/>
          </a:xfrm>
          <a:prstGeom prst="rect">
            <a:avLst/>
          </a:prstGeom>
          <a:noFill/>
          <a:effectLst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1052736"/>
            <a:ext cx="344036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i="1" dirty="0" smtClean="0">
                <a:ln w="50800"/>
                <a:latin typeface="Segoe Print" pitchFamily="2" charset="0"/>
              </a:rPr>
              <a:t>Chlamydie</a:t>
            </a:r>
            <a:endParaRPr lang="cs-CZ" sz="4800" dirty="0"/>
          </a:p>
        </p:txBody>
      </p:sp>
      <p:sp>
        <p:nvSpPr>
          <p:cNvPr id="8" name="Obdélník 7"/>
          <p:cNvSpPr/>
          <p:nvPr/>
        </p:nvSpPr>
        <p:spPr>
          <a:xfrm>
            <a:off x="611560" y="3441680"/>
            <a:ext cx="669674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Zažloutlý výtok</a:t>
            </a:r>
          </a:p>
          <a:p>
            <a:endParaRPr lang="cs-CZ" sz="3600" i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467544" y="3717032"/>
            <a:ext cx="144016" cy="144016"/>
          </a:xfrm>
          <a:prstGeom prst="ellipse">
            <a:avLst/>
          </a:prstGeom>
          <a:solidFill>
            <a:srgbClr val="E03C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2" descr="http://www.ulekare.cz/ask-file/6b98c9d661647989f8af2c82c8bd635a.jpg?msize=800x60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1340768"/>
            <a:ext cx="3240360" cy="3254128"/>
          </a:xfrm>
          <a:prstGeom prst="rect">
            <a:avLst/>
          </a:prstGeom>
          <a:noFill/>
          <a:effectLst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1052736"/>
            <a:ext cx="344036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i="1" dirty="0" smtClean="0">
                <a:ln w="50800"/>
                <a:latin typeface="Segoe Print" pitchFamily="2" charset="0"/>
              </a:rPr>
              <a:t>Chlamydie</a:t>
            </a:r>
            <a:endParaRPr lang="cs-CZ" sz="4800" dirty="0"/>
          </a:p>
        </p:txBody>
      </p:sp>
      <p:sp>
        <p:nvSpPr>
          <p:cNvPr id="8" name="Obdélník 7"/>
          <p:cNvSpPr/>
          <p:nvPr/>
        </p:nvSpPr>
        <p:spPr>
          <a:xfrm>
            <a:off x="611560" y="3441680"/>
            <a:ext cx="669674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Zažloutlý výtok</a:t>
            </a:r>
          </a:p>
          <a:p>
            <a:r>
              <a:rPr lang="cs-CZ" sz="36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Způsobí neplodnost</a:t>
            </a:r>
          </a:p>
        </p:txBody>
      </p:sp>
      <p:sp>
        <p:nvSpPr>
          <p:cNvPr id="7" name="Elipsa 6"/>
          <p:cNvSpPr/>
          <p:nvPr/>
        </p:nvSpPr>
        <p:spPr>
          <a:xfrm>
            <a:off x="467544" y="3717032"/>
            <a:ext cx="144016" cy="144016"/>
          </a:xfrm>
          <a:prstGeom prst="ellipse">
            <a:avLst/>
          </a:prstGeom>
          <a:solidFill>
            <a:srgbClr val="E03C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467544" y="4221088"/>
            <a:ext cx="144016" cy="144016"/>
          </a:xfrm>
          <a:prstGeom prst="ellipse">
            <a:avLst/>
          </a:prstGeom>
          <a:solidFill>
            <a:srgbClr val="E03C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2" descr="http://www.ulekare.cz/ask-file/6b98c9d661647989f8af2c82c8bd635a.jpg?msize=800x60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1340768"/>
            <a:ext cx="3240360" cy="3254128"/>
          </a:xfrm>
          <a:prstGeom prst="rect">
            <a:avLst/>
          </a:prstGeom>
          <a:noFill/>
          <a:effectLst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1052736"/>
            <a:ext cx="344036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i="1" dirty="0" smtClean="0">
                <a:ln w="50800"/>
                <a:latin typeface="Segoe Print" pitchFamily="2" charset="0"/>
              </a:rPr>
              <a:t>Chlamydie</a:t>
            </a:r>
            <a:endParaRPr lang="cs-CZ" sz="4800" dirty="0"/>
          </a:p>
        </p:txBody>
      </p:sp>
      <p:sp>
        <p:nvSpPr>
          <p:cNvPr id="8" name="Obdélník 7"/>
          <p:cNvSpPr/>
          <p:nvPr/>
        </p:nvSpPr>
        <p:spPr>
          <a:xfrm>
            <a:off x="611560" y="3441680"/>
            <a:ext cx="6696744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Zažloutlý výtok</a:t>
            </a:r>
          </a:p>
          <a:p>
            <a:r>
              <a:rPr lang="cs-CZ" sz="36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Způsobí neplodnost</a:t>
            </a:r>
          </a:p>
          <a:p>
            <a:r>
              <a:rPr lang="cs-CZ" sz="36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Proniká do jiných orgánů</a:t>
            </a:r>
          </a:p>
          <a:p>
            <a:r>
              <a:rPr lang="cs-CZ" sz="3600" i="1" dirty="0" smtClean="0">
                <a:ln w="50800"/>
                <a:solidFill>
                  <a:srgbClr val="E03CB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Léčba </a:t>
            </a:r>
            <a:r>
              <a:rPr lang="cs-CZ" sz="3600" i="1" smtClean="0">
                <a:ln w="50800"/>
                <a:solidFill>
                  <a:srgbClr val="E03CB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antibiotiky…</a:t>
            </a:r>
            <a:endParaRPr lang="cs-CZ" sz="3600" i="1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3600" i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467544" y="3717032"/>
            <a:ext cx="144016" cy="144016"/>
          </a:xfrm>
          <a:prstGeom prst="ellipse">
            <a:avLst/>
          </a:prstGeom>
          <a:solidFill>
            <a:srgbClr val="E03C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467544" y="4221088"/>
            <a:ext cx="144016" cy="144016"/>
          </a:xfrm>
          <a:prstGeom prst="ellipse">
            <a:avLst/>
          </a:prstGeom>
          <a:solidFill>
            <a:srgbClr val="E03C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467544" y="4797152"/>
            <a:ext cx="144016" cy="144016"/>
          </a:xfrm>
          <a:prstGeom prst="ellipse">
            <a:avLst/>
          </a:prstGeom>
          <a:solidFill>
            <a:srgbClr val="E03C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2" descr="http://www.ulekare.cz/ask-file/6b98c9d661647989f8af2c82c8bd635a.jpg?msize=800x60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1340768"/>
            <a:ext cx="3240360" cy="3254128"/>
          </a:xfrm>
          <a:prstGeom prst="rect">
            <a:avLst/>
          </a:prstGeom>
          <a:noFill/>
          <a:effectLst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42976" y="2714620"/>
            <a:ext cx="2358338" cy="523220"/>
          </a:xfrm>
          <a:prstGeom prst="rect">
            <a:avLst/>
          </a:prstGeom>
          <a:solidFill>
            <a:srgbClr val="FFFF89"/>
          </a:solidFill>
          <a:ln>
            <a:noFill/>
          </a:ln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VEŠ MUŇKA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5786446" y="3214686"/>
            <a:ext cx="2438488" cy="830997"/>
          </a:xfrm>
          <a:prstGeom prst="rect">
            <a:avLst/>
          </a:prstGeom>
          <a:solidFill>
            <a:srgbClr val="FFFF99"/>
          </a:solidFill>
          <a:ln>
            <a:noFill/>
          </a:ln>
        </p:spPr>
        <p:txBody>
          <a:bodyPr wrap="none">
            <a:spAutoFit/>
          </a:bodyPr>
          <a:lstStyle/>
          <a:p>
            <a:r>
              <a:rPr lang="cs-CZ" sz="2400" i="1" dirty="0" smtClean="0">
                <a:ln w="50800"/>
                <a:solidFill>
                  <a:srgbClr val="CA20A6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 OCHLUPENÍ </a:t>
            </a:r>
          </a:p>
          <a:p>
            <a:r>
              <a:rPr lang="cs-CZ" sz="2400" i="1" dirty="0" smtClean="0">
                <a:ln w="50800"/>
                <a:solidFill>
                  <a:srgbClr val="CA20A6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NA POHLAVÍ</a:t>
            </a:r>
            <a:endParaRPr lang="cs-CZ" sz="2400" dirty="0">
              <a:solidFill>
                <a:srgbClr val="CA20A6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42976" y="5643578"/>
            <a:ext cx="1417376" cy="523220"/>
          </a:xfrm>
          <a:prstGeom prst="rect">
            <a:avLst/>
          </a:prstGeom>
          <a:solidFill>
            <a:srgbClr val="FFFF89"/>
          </a:solidFill>
          <a:ln>
            <a:noFill/>
          </a:ln>
        </p:spPr>
        <p:txBody>
          <a:bodyPr wrap="none">
            <a:spAutoFit/>
          </a:bodyPr>
          <a:lstStyle/>
          <a:p>
            <a:r>
              <a:rPr lang="cs-CZ" sz="28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SVRAB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4357686" y="2071678"/>
            <a:ext cx="3151825" cy="46166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cs-CZ" sz="2400" i="1" dirty="0" smtClean="0">
                <a:ln w="50800"/>
                <a:solidFill>
                  <a:srgbClr val="C620A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SVĚDIVÁ VYRÁŽKA</a:t>
            </a:r>
            <a:endParaRPr lang="cs-CZ" sz="2400" dirty="0">
              <a:solidFill>
                <a:srgbClr val="C620A2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42976" y="4214818"/>
            <a:ext cx="1879041" cy="523220"/>
          </a:xfrm>
          <a:prstGeom prst="rect">
            <a:avLst/>
          </a:prstGeom>
          <a:solidFill>
            <a:srgbClr val="FFFF89"/>
          </a:solidFill>
          <a:ln>
            <a:noFill/>
          </a:ln>
        </p:spPr>
        <p:txBody>
          <a:bodyPr wrap="none">
            <a:spAutoFit/>
          </a:bodyPr>
          <a:lstStyle/>
          <a:p>
            <a:r>
              <a:rPr lang="cs-CZ" sz="28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KAPAVKA</a:t>
            </a: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5072066" y="4143380"/>
            <a:ext cx="3013967" cy="83099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txBody>
          <a:bodyPr wrap="none">
            <a:spAutoFit/>
          </a:bodyPr>
          <a:lstStyle/>
          <a:p>
            <a:r>
              <a:rPr lang="cs-CZ" sz="2400" i="1" dirty="0" smtClean="0">
                <a:ln w="50800"/>
                <a:solidFill>
                  <a:srgbClr val="C620A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HNISAVÝ ZÁNĚT</a:t>
            </a:r>
          </a:p>
          <a:p>
            <a:r>
              <a:rPr lang="cs-CZ" sz="2400" i="1" dirty="0" smtClean="0">
                <a:ln w="50800"/>
                <a:solidFill>
                  <a:srgbClr val="C620A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MOČOVÝCH CEST</a:t>
            </a:r>
            <a:endParaRPr lang="cs-CZ" sz="2400" dirty="0">
              <a:solidFill>
                <a:srgbClr val="C620A2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142976" y="2000240"/>
            <a:ext cx="1620957" cy="523220"/>
          </a:xfrm>
          <a:prstGeom prst="rect">
            <a:avLst/>
          </a:prstGeom>
          <a:solidFill>
            <a:srgbClr val="FFFF89"/>
          </a:solidFill>
          <a:ln>
            <a:noFill/>
          </a:ln>
        </p:spPr>
        <p:txBody>
          <a:bodyPr wrap="none">
            <a:spAutoFit/>
          </a:bodyPr>
          <a:lstStyle/>
          <a:p>
            <a:r>
              <a:rPr lang="cs-CZ" sz="28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HERPES</a:t>
            </a:r>
            <a:endParaRPr lang="cs-CZ" sz="2800" dirty="0"/>
          </a:p>
        </p:txBody>
      </p:sp>
      <p:sp>
        <p:nvSpPr>
          <p:cNvPr id="11" name="Obdélník 10"/>
          <p:cNvSpPr/>
          <p:nvPr/>
        </p:nvSpPr>
        <p:spPr>
          <a:xfrm>
            <a:off x="3357555" y="5643579"/>
            <a:ext cx="3786214" cy="830997"/>
          </a:xfrm>
          <a:prstGeom prst="rect">
            <a:avLst/>
          </a:prstGeom>
          <a:solidFill>
            <a:srgbClr val="99FF33"/>
          </a:solidFill>
        </p:spPr>
        <p:txBody>
          <a:bodyPr wrap="square">
            <a:spAutoFit/>
          </a:bodyPr>
          <a:lstStyle/>
          <a:p>
            <a:r>
              <a:rPr lang="cs-CZ" sz="2400" i="1" dirty="0" smtClean="0">
                <a:ln w="50800"/>
                <a:solidFill>
                  <a:srgbClr val="C620A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PUCHÝŘE NA POHLAVÍ </a:t>
            </a:r>
          </a:p>
          <a:p>
            <a:r>
              <a:rPr lang="cs-CZ" sz="2400" i="1" dirty="0" smtClean="0">
                <a:ln w="50800"/>
                <a:solidFill>
                  <a:srgbClr val="C620A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 KONEČNÍKU</a:t>
            </a:r>
            <a:endParaRPr lang="cs-CZ" sz="2400" dirty="0">
              <a:solidFill>
                <a:srgbClr val="C620A2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500562" y="5072074"/>
            <a:ext cx="3159839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cs-CZ" sz="2400" i="1" dirty="0" smtClean="0">
                <a:ln w="50800"/>
                <a:solidFill>
                  <a:srgbClr val="D121AB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ZAŽLOUTLÝ VÝTOK</a:t>
            </a:r>
            <a:endParaRPr lang="cs-CZ" sz="2400" dirty="0">
              <a:solidFill>
                <a:srgbClr val="D121AB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142976" y="3429000"/>
            <a:ext cx="2327881" cy="523220"/>
          </a:xfrm>
          <a:prstGeom prst="rect">
            <a:avLst/>
          </a:prstGeom>
          <a:solidFill>
            <a:srgbClr val="FFFF89"/>
          </a:solidFill>
          <a:ln>
            <a:noFill/>
          </a:ln>
        </p:spPr>
        <p:txBody>
          <a:bodyPr wrap="none">
            <a:spAutoFit/>
          </a:bodyPr>
          <a:lstStyle/>
          <a:p>
            <a:r>
              <a:rPr lang="cs-CZ" sz="28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CHLAMYDIE</a:t>
            </a:r>
            <a:endParaRPr lang="cs-CZ" sz="2800" dirty="0"/>
          </a:p>
        </p:txBody>
      </p:sp>
      <p:sp>
        <p:nvSpPr>
          <p:cNvPr id="14" name="Obdélník 13"/>
          <p:cNvSpPr/>
          <p:nvPr/>
        </p:nvSpPr>
        <p:spPr>
          <a:xfrm>
            <a:off x="1142976" y="4929198"/>
            <a:ext cx="1101584" cy="523220"/>
          </a:xfrm>
          <a:prstGeom prst="rect">
            <a:avLst/>
          </a:prstGeom>
          <a:solidFill>
            <a:srgbClr val="FFFF89"/>
          </a:solidFill>
          <a:ln>
            <a:noFill/>
          </a:ln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AIDS</a:t>
            </a:r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5500694" y="2643182"/>
            <a:ext cx="2327881" cy="461665"/>
          </a:xfrm>
          <a:prstGeom prst="rect">
            <a:avLst/>
          </a:prstGeom>
          <a:solidFill>
            <a:srgbClr val="FFC000"/>
          </a:solidFill>
        </p:spPr>
        <p:txBody>
          <a:bodyPr wrap="none">
            <a:spAutoFit/>
          </a:bodyPr>
          <a:lstStyle/>
          <a:p>
            <a:r>
              <a:rPr lang="cs-CZ" sz="2400" i="1" dirty="0" smtClean="0">
                <a:ln w="50800"/>
                <a:solidFill>
                  <a:srgbClr val="E03CB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KONČÍ </a:t>
            </a:r>
            <a:r>
              <a:rPr lang="cs-CZ" sz="2400" i="1" dirty="0" smtClean="0">
                <a:ln w="50800"/>
                <a:solidFill>
                  <a:srgbClr val="C620A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SMRTÍ</a:t>
            </a:r>
            <a:endParaRPr lang="cs-CZ" sz="2400" dirty="0">
              <a:solidFill>
                <a:srgbClr val="C620A2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42910" y="357166"/>
            <a:ext cx="721523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solidFill>
                  <a:srgbClr val="5D2B95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Správně spojte čárou jednotlivé názvy </a:t>
            </a:r>
          </a:p>
          <a:p>
            <a:r>
              <a:rPr lang="cs-CZ" sz="2800" i="1" dirty="0" smtClean="0">
                <a:ln w="50800"/>
                <a:solidFill>
                  <a:srgbClr val="5D2B95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pohlavních chorob s projevy.</a:t>
            </a:r>
            <a:endParaRPr lang="cs-CZ" sz="2800" dirty="0">
              <a:solidFill>
                <a:srgbClr val="5D2B95"/>
              </a:solidFill>
            </a:endParaRPr>
          </a:p>
        </p:txBody>
      </p:sp>
      <p:cxnSp>
        <p:nvCxnSpPr>
          <p:cNvPr id="18" name="Přímá spojovací čára 17"/>
          <p:cNvCxnSpPr/>
          <p:nvPr/>
        </p:nvCxnSpPr>
        <p:spPr>
          <a:xfrm>
            <a:off x="642910" y="1428736"/>
            <a:ext cx="792961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POUŽITÉ ZDROJE 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467544" y="4058488"/>
            <a:ext cx="8352928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SVRAB</a:t>
            </a:r>
            <a:r>
              <a:rPr lang="cs-CZ" sz="14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 </a:t>
            </a:r>
            <a:r>
              <a:rPr lang="cs-CZ" sz="1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http://upload.wikimedia.org/wikipedia/commons/thumb/8/88/Acarodermatitis_Fu%C3%9F.jpg/220px-Acarodermatitis_Fu%C3%9F.jpg</a:t>
            </a:r>
            <a:endParaRPr lang="cs-CZ" sz="1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7544" y="3626440"/>
            <a:ext cx="849694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VEŠ MUŇKA</a:t>
            </a:r>
            <a:r>
              <a:rPr lang="cs-CZ" sz="1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 http://upload.wikimedia.org/wikipedia/commons/thumb/0/00/Pthius_pubis_-_crab_louse.jpg/200px-Pthius_pubis_-_crab_louse.jpg</a:t>
            </a:r>
            <a:endParaRPr lang="cs-CZ" sz="1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251520" y="3698448"/>
            <a:ext cx="144016" cy="144016"/>
          </a:xfrm>
          <a:prstGeom prst="ellipse">
            <a:avLst/>
          </a:prstGeom>
          <a:solidFill>
            <a:srgbClr val="E03C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251520" y="4202504"/>
            <a:ext cx="144016" cy="144016"/>
          </a:xfrm>
          <a:prstGeom prst="ellipse">
            <a:avLst/>
          </a:prstGeom>
          <a:solidFill>
            <a:srgbClr val="E03C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251520" y="3194392"/>
            <a:ext cx="144016" cy="144016"/>
          </a:xfrm>
          <a:prstGeom prst="ellipse">
            <a:avLst/>
          </a:prstGeom>
          <a:solidFill>
            <a:srgbClr val="E03C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67544" y="3122384"/>
            <a:ext cx="72008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ČÁP: </a:t>
            </a:r>
            <a:r>
              <a:rPr lang="cs-CZ" sz="1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C:\Users\Owner\AppData\Local\Microsoft\Windows\Temporary Internet </a:t>
            </a:r>
            <a:r>
              <a:rPr lang="cs-CZ" sz="14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\Content.IE5\CI13UUOI\MM900296987[1].</a:t>
            </a:r>
            <a:r>
              <a:rPr lang="cs-CZ" sz="14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gif</a:t>
            </a:r>
            <a:endParaRPr lang="cs-CZ" sz="1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7544" y="2402304"/>
            <a:ext cx="1080120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MUŽ A ŽENA</a:t>
            </a:r>
            <a:r>
              <a:rPr lang="cs-CZ" sz="1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</a:t>
            </a:r>
          </a:p>
          <a:p>
            <a:r>
              <a:rPr lang="cs-CZ" sz="1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C:\Users\Owner\AppData\Local\Microsoft\Windows\Temporary Internet </a:t>
            </a:r>
            <a:r>
              <a:rPr lang="cs-CZ" sz="14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\Content.IE5</a:t>
            </a:r>
          </a:p>
          <a:p>
            <a:r>
              <a:rPr lang="cs-CZ" sz="1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\GS2PI68L\MP900430977[1].</a:t>
            </a:r>
            <a:r>
              <a:rPr lang="cs-CZ" sz="14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251520" y="2474312"/>
            <a:ext cx="144016" cy="144016"/>
          </a:xfrm>
          <a:prstGeom prst="ellipse">
            <a:avLst/>
          </a:prstGeom>
          <a:solidFill>
            <a:srgbClr val="E03C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3068960"/>
            <a:ext cx="835292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SYFILIS: </a:t>
            </a:r>
          </a:p>
          <a:p>
            <a:r>
              <a:rPr lang="cs-CZ" sz="1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http://upload.wikimedia.org/wikipedia/commons/9/91/Ulcus-durum-am-Penis-01.jpg</a:t>
            </a:r>
            <a:endParaRPr lang="cs-CZ" sz="1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2420888"/>
            <a:ext cx="8496944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KAPAVKA:</a:t>
            </a:r>
          </a:p>
          <a:p>
            <a:r>
              <a:rPr lang="cs-CZ" sz="1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http://www.</a:t>
            </a:r>
            <a:r>
              <a:rPr lang="cs-CZ" sz="14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priznaky</a:t>
            </a:r>
            <a:r>
              <a:rPr lang="cs-CZ" sz="1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-projevy.</a:t>
            </a:r>
            <a:r>
              <a:rPr lang="cs-CZ" sz="14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cz</a:t>
            </a:r>
            <a:r>
              <a:rPr lang="cs-CZ" sz="1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/</a:t>
            </a:r>
            <a:r>
              <a:rPr lang="cs-CZ" sz="14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images</a:t>
            </a:r>
            <a:r>
              <a:rPr lang="cs-CZ" sz="1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/</a:t>
            </a:r>
            <a:r>
              <a:rPr lang="cs-CZ" sz="14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priznaky</a:t>
            </a:r>
            <a:r>
              <a:rPr lang="cs-CZ" sz="1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_projevy/kapavka-gonorea-</a:t>
            </a:r>
            <a:r>
              <a:rPr lang="cs-CZ" sz="14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gonorrhea</a:t>
            </a:r>
            <a:r>
              <a:rPr lang="cs-CZ" sz="1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-gonorrhoea-</a:t>
            </a:r>
            <a:r>
              <a:rPr lang="cs-CZ" sz="14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priznaky</a:t>
            </a:r>
            <a:r>
              <a:rPr lang="cs-CZ" sz="1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-projevy-symptomy.</a:t>
            </a:r>
            <a:r>
              <a:rPr lang="cs-CZ" sz="14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251520" y="2492896"/>
            <a:ext cx="144016" cy="144016"/>
          </a:xfrm>
          <a:prstGeom prst="ellipse">
            <a:avLst/>
          </a:prstGeom>
          <a:solidFill>
            <a:srgbClr val="E03C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251520" y="3140968"/>
            <a:ext cx="144016" cy="144016"/>
          </a:xfrm>
          <a:prstGeom prst="ellipse">
            <a:avLst/>
          </a:prstGeom>
          <a:solidFill>
            <a:srgbClr val="E03C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251520" y="3573016"/>
            <a:ext cx="144016" cy="144016"/>
          </a:xfrm>
          <a:prstGeom prst="ellipse">
            <a:avLst/>
          </a:prstGeom>
          <a:solidFill>
            <a:srgbClr val="E03C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67544" y="3501008"/>
            <a:ext cx="8136904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AIDS: </a:t>
            </a:r>
            <a:r>
              <a:rPr lang="cs-CZ" sz="1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http://upload.wikimedia.org/wikipedia/commons/thumb/3/3c/Kaposi's_Sarcoma.jpg/190px-Kaposi's_Sarcoma.jpg</a:t>
            </a:r>
            <a:endParaRPr lang="cs-CZ" sz="1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67544" y="4149080"/>
            <a:ext cx="82089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HERPES:</a:t>
            </a:r>
          </a:p>
          <a:p>
            <a:r>
              <a:rPr lang="cs-CZ" sz="14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1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http://upload.wikimedia.org/wikipedia/commons/c/c1/SOA-Herpes-genitalis-female.jpg</a:t>
            </a:r>
            <a:endParaRPr lang="cs-CZ" sz="1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67544" y="4581128"/>
            <a:ext cx="7056784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CHLAMYDIE:</a:t>
            </a:r>
          </a:p>
          <a:p>
            <a:r>
              <a:rPr lang="cs-CZ" sz="1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http://www.</a:t>
            </a:r>
            <a:r>
              <a:rPr lang="cs-CZ" sz="14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ulekare.cz</a:t>
            </a:r>
            <a:r>
              <a:rPr lang="cs-CZ" sz="1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/</a:t>
            </a:r>
            <a:r>
              <a:rPr lang="cs-CZ" sz="14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ask</a:t>
            </a:r>
            <a:r>
              <a:rPr lang="cs-CZ" sz="1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-</a:t>
            </a:r>
            <a:r>
              <a:rPr lang="cs-CZ" sz="14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file</a:t>
            </a:r>
            <a:r>
              <a:rPr lang="cs-CZ" sz="1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/6b98c9d661647989f8af2c82c8bd635a.jpg?</a:t>
            </a:r>
            <a:r>
              <a:rPr lang="cs-CZ" sz="14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msize</a:t>
            </a:r>
            <a:r>
              <a:rPr lang="cs-CZ" sz="1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=800x600</a:t>
            </a:r>
            <a:endParaRPr lang="cs-CZ" sz="1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251520" y="4149080"/>
            <a:ext cx="144016" cy="144016"/>
          </a:xfrm>
          <a:prstGeom prst="ellipse">
            <a:avLst/>
          </a:prstGeom>
          <a:solidFill>
            <a:srgbClr val="E03C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251520" y="4653136"/>
            <a:ext cx="144016" cy="144016"/>
          </a:xfrm>
          <a:prstGeom prst="ellipse">
            <a:avLst/>
          </a:prstGeom>
          <a:solidFill>
            <a:srgbClr val="E03C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POUŽITÉ ZDROJE 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874</TotalTime>
  <Words>424</Words>
  <Application>Microsoft Office PowerPoint</Application>
  <PresentationFormat>Předvádění na obrazovce (4:3)</PresentationFormat>
  <Paragraphs>159</Paragraphs>
  <Slides>27</Slides>
  <Notes>19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MJ</dc:creator>
  <cp:lastModifiedBy>Dum</cp:lastModifiedBy>
  <cp:revision>103</cp:revision>
  <dcterms:created xsi:type="dcterms:W3CDTF">2013-05-14T14:31:06Z</dcterms:created>
  <dcterms:modified xsi:type="dcterms:W3CDTF">2014-09-09T11:58:48Z</dcterms:modified>
</cp:coreProperties>
</file>