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97" r:id="rId2"/>
    <p:sldId id="296" r:id="rId3"/>
    <p:sldId id="290" r:id="rId4"/>
    <p:sldId id="271" r:id="rId5"/>
    <p:sldId id="272" r:id="rId6"/>
    <p:sldId id="273" r:id="rId7"/>
    <p:sldId id="274" r:id="rId8"/>
    <p:sldId id="275" r:id="rId9"/>
    <p:sldId id="276" r:id="rId10"/>
    <p:sldId id="282" r:id="rId11"/>
    <p:sldId id="264" r:id="rId12"/>
    <p:sldId id="285" r:id="rId13"/>
    <p:sldId id="268" r:id="rId14"/>
    <p:sldId id="291" r:id="rId15"/>
    <p:sldId id="258" r:id="rId16"/>
    <p:sldId id="261" r:id="rId17"/>
    <p:sldId id="262" r:id="rId18"/>
    <p:sldId id="257" r:id="rId19"/>
    <p:sldId id="295" r:id="rId20"/>
    <p:sldId id="289" r:id="rId21"/>
    <p:sldId id="298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3923"/>
    <a:srgbClr val="CC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>
      <p:cViewPr>
        <p:scale>
          <a:sx n="100" d="100"/>
          <a:sy n="100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F28A0-0F6D-4F69-918B-C9980E11C2C6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BB9F6F-F765-447E-BB41-0CCFAC9239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9798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D3E32-89FD-4466-BB3A-4C408AC7341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D3E32-89FD-4466-BB3A-4C408AC7341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A3403D-C5B8-4476-B20A-28859E4E9F21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A3403D-C5B8-4476-B20A-28859E4E9F21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101073-FFF9-4DA0-AED8-C4B10D7E01C3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nakupvakci.cz/userfiles/miminko-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75317959"/>
              </p:ext>
            </p:extLst>
          </p:nvPr>
        </p:nvGraphicFramePr>
        <p:xfrm>
          <a:off x="468313" y="1844675"/>
          <a:ext cx="8229600" cy="470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VY_32_INOVACE_16_01_péče o dítě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Odborné činnosti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Rodinná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Sexuální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Péče o dítě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Eva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70C0"/>
                          </a:solidFill>
                        </a:rPr>
                        <a:t>Pitelková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Duben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se základními vědomostmi péče o novorozence a kojence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Výživa novorozence a kojence, umělá výživa, mléčné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a nemléčné přídavky, hygiena, přebalování, 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výbavička, 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kosmetika</a:t>
                      </a:r>
                      <a:endParaRPr lang="cs-CZ" sz="1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spojka 3"/>
          <p:cNvSpPr/>
          <p:nvPr/>
        </p:nvSpPr>
        <p:spPr>
          <a:xfrm flipV="1">
            <a:off x="1403648" y="2780928"/>
            <a:ext cx="144016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Rámeček 4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19672" y="2492896"/>
            <a:ext cx="5958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Výklad a procvičení</a:t>
            </a:r>
          </a:p>
          <a:p>
            <a:r>
              <a:rPr lang="cs-CZ" sz="40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nové látky</a:t>
            </a:r>
            <a:endParaRPr lang="cs-CZ" sz="4000" dirty="0">
              <a:solidFill>
                <a:srgbClr val="002060"/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Users\Owner\AppData\Local\Microsoft\Windows\Temporary Internet Files\Content.IE5\3GHTXPFK\MP9004089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5000628" y="928670"/>
            <a:ext cx="3240360" cy="3240360"/>
          </a:xfrm>
          <a:prstGeom prst="rect">
            <a:avLst/>
          </a:prstGeom>
          <a:noFill/>
          <a:effectLst/>
        </p:spPr>
      </p:pic>
      <p:sp>
        <p:nvSpPr>
          <p:cNvPr id="2" name="Obdélník 1"/>
          <p:cNvSpPr/>
          <p:nvPr/>
        </p:nvSpPr>
        <p:spPr>
          <a:xfrm>
            <a:off x="1259632" y="2204864"/>
            <a:ext cx="4383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Teplo kolem 20°C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59632" y="4221088"/>
            <a:ext cx="65666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Klidné rodinné zázemí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1259632" y="2708920"/>
            <a:ext cx="37283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Dostatek spánku</a:t>
            </a:r>
          </a:p>
        </p:txBody>
      </p:sp>
      <p:sp>
        <p:nvSpPr>
          <p:cNvPr id="5" name="Obdélník 4"/>
          <p:cNvSpPr/>
          <p:nvPr/>
        </p:nvSpPr>
        <p:spPr>
          <a:xfrm>
            <a:off x="1259632" y="3212976"/>
            <a:ext cx="40981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Pravidelná strava</a:t>
            </a:r>
          </a:p>
        </p:txBody>
      </p:sp>
      <p:sp>
        <p:nvSpPr>
          <p:cNvPr id="7" name="Obdélník 6"/>
          <p:cNvSpPr/>
          <p:nvPr/>
        </p:nvSpPr>
        <p:spPr>
          <a:xfrm>
            <a:off x="1259632" y="4725144"/>
            <a:ext cx="62413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Pobyt na čerstvém vzduchu</a:t>
            </a:r>
          </a:p>
        </p:txBody>
      </p:sp>
      <p:sp>
        <p:nvSpPr>
          <p:cNvPr id="8" name="Obdélník 7"/>
          <p:cNvSpPr/>
          <p:nvPr/>
        </p:nvSpPr>
        <p:spPr>
          <a:xfrm>
            <a:off x="2627784" y="1340768"/>
            <a:ext cx="23042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n w="50800"/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</a:t>
            </a:r>
          </a:p>
        </p:txBody>
      </p:sp>
      <p:sp>
        <p:nvSpPr>
          <p:cNvPr id="9" name="Obdélník 8"/>
          <p:cNvSpPr/>
          <p:nvPr/>
        </p:nvSpPr>
        <p:spPr>
          <a:xfrm>
            <a:off x="1285852" y="3714752"/>
            <a:ext cx="51615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Otužování a hygiena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214414" y="5286388"/>
            <a:ext cx="67151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Vhodné bytové zařízení pro děti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285852" y="1714488"/>
            <a:ext cx="20441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2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Bezpečí  </a:t>
            </a:r>
          </a:p>
        </p:txBody>
      </p:sp>
      <p:sp>
        <p:nvSpPr>
          <p:cNvPr id="12" name="Rámeček 11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85786" y="285728"/>
            <a:ext cx="50994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Péče o dítě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1115616" y="1916831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1115616" y="3933055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115616" y="4437111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1115616" y="4869159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1115616" y="5445223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1115616" y="2924943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1115616" y="3501007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1115616" y="2420887"/>
            <a:ext cx="143397" cy="1718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ámeček 3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6" name="Picture 4" descr="C:\Users\Owner\AppData\Local\Microsoft\Windows\Temporary Internet Files\Content.IE5\35WW8DOD\MC900110755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2071678"/>
            <a:ext cx="4449066" cy="3849624"/>
          </a:xfrm>
          <a:prstGeom prst="rect">
            <a:avLst/>
          </a:prstGeom>
          <a:noFill/>
        </p:spPr>
      </p:pic>
      <p:pic>
        <p:nvPicPr>
          <p:cNvPr id="7" name="Picture 3" descr="C:\Users\Owner\AppData\Local\Microsoft\Windows\Temporary Internet Files\Content.IE5\GNM6X0CH\MM900365298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714752"/>
            <a:ext cx="2369718" cy="2482562"/>
          </a:xfrm>
          <a:prstGeom prst="rect">
            <a:avLst/>
          </a:prstGeom>
          <a:noFill/>
        </p:spPr>
      </p:pic>
      <p:sp>
        <p:nvSpPr>
          <p:cNvPr id="8" name="Oválný popisek 7"/>
          <p:cNvSpPr/>
          <p:nvPr/>
        </p:nvSpPr>
        <p:spPr>
          <a:xfrm rot="17009538">
            <a:off x="1914675" y="1137127"/>
            <a:ext cx="1722331" cy="2945166"/>
          </a:xfrm>
          <a:prstGeom prst="wedgeEllipseCallou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11560" y="116632"/>
            <a:ext cx="8316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ln w="50800"/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Výživa novorozence a kojence  </a:t>
            </a:r>
          </a:p>
        </p:txBody>
      </p:sp>
      <p:sp>
        <p:nvSpPr>
          <p:cNvPr id="10" name="Obdélník 9"/>
          <p:cNvSpPr/>
          <p:nvPr/>
        </p:nvSpPr>
        <p:spPr>
          <a:xfrm rot="1331164">
            <a:off x="1359687" y="2243740"/>
            <a:ext cx="29177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spc="-150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JÁ </a:t>
            </a:r>
            <a:r>
              <a:rPr lang="cs-CZ" sz="3200" i="1" spc="-150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CHCI</a:t>
            </a:r>
            <a:r>
              <a:rPr lang="cs-CZ" sz="2800" i="1" spc="-150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PAPAT!</a:t>
            </a:r>
            <a:endParaRPr lang="cs-CZ" sz="2800" i="1" spc="-150" dirty="0" smtClean="0">
              <a:ln w="50800"/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wner\AppData\Local\Microsoft\Windows\Temporary Internet Files\Content.IE5\GNM6X0CH\MP9003089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071546"/>
            <a:ext cx="5072098" cy="5036230"/>
          </a:xfrm>
          <a:prstGeom prst="rect">
            <a:avLst/>
          </a:prstGeom>
          <a:noFill/>
          <a:effectLst/>
        </p:spPr>
      </p:pic>
      <p:sp>
        <p:nvSpPr>
          <p:cNvPr id="3" name="Obdélník 2"/>
          <p:cNvSpPr/>
          <p:nvPr/>
        </p:nvSpPr>
        <p:spPr>
          <a:xfrm>
            <a:off x="1259632" y="1700808"/>
            <a:ext cx="5256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sz="2800" i="1" dirty="0">
              <a:solidFill>
                <a:srgbClr val="0070C0"/>
              </a:solidFill>
            </a:endParaRPr>
          </a:p>
        </p:txBody>
      </p:sp>
      <p:sp>
        <p:nvSpPr>
          <p:cNvPr id="12" name="Rámeček 11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7224" y="142852"/>
            <a:ext cx="1003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Kojení mateřským mlékem </a:t>
            </a:r>
            <a:r>
              <a:rPr lang="cs-CZ" sz="36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6" name="Elipsa 5"/>
          <p:cNvSpPr/>
          <p:nvPr/>
        </p:nvSpPr>
        <p:spPr>
          <a:xfrm>
            <a:off x="571472" y="428604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1560" y="6021288"/>
            <a:ext cx="8505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Kojené dítě do 6-ti měsíců ještě bez příkrmů</a:t>
            </a:r>
            <a:endParaRPr lang="cs-CZ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Owner\AppData\Local\Microsoft\Windows\Temporary Internet Files\Content.IE5\JD3EBNUY\MP9004021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571612"/>
            <a:ext cx="5197584" cy="3816424"/>
          </a:xfrm>
          <a:prstGeom prst="rect">
            <a:avLst/>
          </a:prstGeom>
          <a:noFill/>
          <a:effectLst/>
        </p:spPr>
      </p:pic>
      <p:sp>
        <p:nvSpPr>
          <p:cNvPr id="12" name="Rámeček 11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928662" y="142852"/>
            <a:ext cx="38667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Umělou výživou</a:t>
            </a:r>
          </a:p>
        </p:txBody>
      </p:sp>
      <p:sp>
        <p:nvSpPr>
          <p:cNvPr id="8" name="Elipsa 7"/>
          <p:cNvSpPr/>
          <p:nvPr/>
        </p:nvSpPr>
        <p:spPr>
          <a:xfrm>
            <a:off x="785786" y="428604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ámeček 8"/>
          <p:cNvSpPr/>
          <p:nvPr/>
        </p:nvSpPr>
        <p:spPr>
          <a:xfrm>
            <a:off x="0" y="0"/>
            <a:ext cx="9144000" cy="7118648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572132" y="428604"/>
            <a:ext cx="21611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od 6. měsíce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403648" y="1196752"/>
            <a:ext cx="74888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Zeleninové a ovocné pyré </a:t>
            </a:r>
          </a:p>
          <a:p>
            <a:r>
              <a:rPr lang="cs-CZ" sz="28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Zeleninové polévky </a:t>
            </a:r>
          </a:p>
          <a:p>
            <a:r>
              <a:rPr lang="cs-CZ" sz="28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Umělé mléko a mléčné kaše  </a:t>
            </a:r>
          </a:p>
          <a:p>
            <a:r>
              <a:rPr lang="cs-CZ" sz="28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Mateřské mléko</a:t>
            </a:r>
          </a:p>
        </p:txBody>
      </p:sp>
      <p:sp>
        <p:nvSpPr>
          <p:cNvPr id="18" name="Vývojový diagram: spojka 17"/>
          <p:cNvSpPr/>
          <p:nvPr/>
        </p:nvSpPr>
        <p:spPr>
          <a:xfrm>
            <a:off x="1214414" y="1357298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2" descr="Hip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708920"/>
            <a:ext cx="6095377" cy="355143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Obdélník 10"/>
          <p:cNvSpPr/>
          <p:nvPr/>
        </p:nvSpPr>
        <p:spPr>
          <a:xfrm>
            <a:off x="785786" y="357166"/>
            <a:ext cx="470353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NEMLÉČNÉ PŘÍDAVKY</a:t>
            </a:r>
          </a:p>
        </p:txBody>
      </p:sp>
      <p:sp>
        <p:nvSpPr>
          <p:cNvPr id="12" name="Vývojový diagram: spojka 11"/>
          <p:cNvSpPr/>
          <p:nvPr/>
        </p:nvSpPr>
        <p:spPr>
          <a:xfrm>
            <a:off x="1214414" y="1785926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1214414" y="2214554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1214414" y="2643182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ámeček 8"/>
          <p:cNvSpPr/>
          <p:nvPr/>
        </p:nvSpPr>
        <p:spPr>
          <a:xfrm>
            <a:off x="0" y="0"/>
            <a:ext cx="9144000" cy="7118648"/>
          </a:xfrm>
          <a:prstGeom prst="fra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500694" y="285728"/>
            <a:ext cx="21611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od 8. měsíce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331640" y="836712"/>
            <a:ext cx="74168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Zeleninové a masové polévky</a:t>
            </a:r>
          </a:p>
          <a:p>
            <a:r>
              <a:rPr lang="cs-CZ" sz="28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Ovocné a mléčné kaše </a:t>
            </a:r>
          </a:p>
          <a:p>
            <a:r>
              <a:rPr lang="cs-CZ" sz="28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Dětské čaje</a:t>
            </a:r>
          </a:p>
          <a:p>
            <a:r>
              <a:rPr lang="cs-CZ" sz="28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Šťávy</a:t>
            </a:r>
          </a:p>
          <a:p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70900" y="6215082"/>
            <a:ext cx="86731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0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JÍDLA LEHCE STRAVITELNÁ      NEKOŘENĚNÁ      NESOLENÁ </a:t>
            </a:r>
            <a:endParaRPr lang="cs-CZ" sz="2000" dirty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218" name="Picture 2" descr="Hip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2143116"/>
            <a:ext cx="5837441" cy="381642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5" name="Obdélník 14"/>
          <p:cNvSpPr/>
          <p:nvPr/>
        </p:nvSpPr>
        <p:spPr>
          <a:xfrm>
            <a:off x="785786" y="214290"/>
            <a:ext cx="470353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NEMLÉČNÉ PŘÍDAVKY</a:t>
            </a:r>
          </a:p>
        </p:txBody>
      </p:sp>
      <p:sp>
        <p:nvSpPr>
          <p:cNvPr id="12" name="Vývojový diagram: spojka 11"/>
          <p:cNvSpPr/>
          <p:nvPr/>
        </p:nvSpPr>
        <p:spPr>
          <a:xfrm>
            <a:off x="4357686" y="6286520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6715140" y="6286520"/>
            <a:ext cx="142876" cy="142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1071538" y="1000108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1071538" y="1428736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1071538" y="1857364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1071538" y="2285992"/>
            <a:ext cx="170236" cy="15940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ámeček 8"/>
          <p:cNvSpPr/>
          <p:nvPr/>
        </p:nvSpPr>
        <p:spPr>
          <a:xfrm>
            <a:off x="-177800" y="-32048"/>
            <a:ext cx="9144000" cy="7118648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57620" y="142852"/>
            <a:ext cx="21611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(od 1 roku)</a:t>
            </a:r>
          </a:p>
        </p:txBody>
      </p:sp>
      <p:sp>
        <p:nvSpPr>
          <p:cNvPr id="6" name="Obdélník 5"/>
          <p:cNvSpPr/>
          <p:nvPr/>
        </p:nvSpPr>
        <p:spPr>
          <a:xfrm>
            <a:off x="785786" y="142852"/>
            <a:ext cx="31578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PLNÁ VÝŽIVA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583160" y="2500306"/>
            <a:ext cx="75608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Lehce stravitelná 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Nekořeněná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Málo solená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Malé kousky 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Hodně ovoce a zeleniny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Kojení, mléčné výrobky</a:t>
            </a:r>
          </a:p>
        </p:txBody>
      </p:sp>
      <p:sp>
        <p:nvSpPr>
          <p:cNvPr id="13" name="Vývojový diagram: spojka 12"/>
          <p:cNvSpPr/>
          <p:nvPr/>
        </p:nvSpPr>
        <p:spPr>
          <a:xfrm>
            <a:off x="1214414" y="3071810"/>
            <a:ext cx="216024" cy="216024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1214414" y="3643314"/>
            <a:ext cx="216024" cy="216024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1214414" y="4071942"/>
            <a:ext cx="216024" cy="216024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1214414" y="4643446"/>
            <a:ext cx="216024" cy="216024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1214414" y="5143512"/>
            <a:ext cx="216024" cy="216024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Picture 4" descr="C:\Users\Owner\AppData\Local\Microsoft\Windows\Temporary Internet Files\Content.IE5\35WW8DOD\MC900110755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700808"/>
            <a:ext cx="1440160" cy="1246121"/>
          </a:xfrm>
          <a:prstGeom prst="rect">
            <a:avLst/>
          </a:prstGeom>
          <a:noFill/>
        </p:spPr>
      </p:pic>
      <p:sp>
        <p:nvSpPr>
          <p:cNvPr id="19" name="Zaoblený obdélníkový popisek 18"/>
          <p:cNvSpPr/>
          <p:nvPr/>
        </p:nvSpPr>
        <p:spPr>
          <a:xfrm>
            <a:off x="1071538" y="928670"/>
            <a:ext cx="5760640" cy="936104"/>
          </a:xfrm>
          <a:prstGeom prst="wedgeRoundRectCallout">
            <a:avLst>
              <a:gd name="adj1" fmla="val 48292"/>
              <a:gd name="adj2" fmla="val 7667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1214414" y="2643182"/>
            <a:ext cx="216024" cy="216024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214414" y="1142984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Jaká má být strava ? </a:t>
            </a:r>
            <a:endParaRPr lang="cs-CZ" sz="32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ámeček 5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.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27584" y="1196752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928662" y="214290"/>
            <a:ext cx="625684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 DÍTĚ PŘEBALIT?</a:t>
            </a:r>
            <a:endParaRPr lang="cs-CZ" sz="44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7" name="Picture 1" descr="C:\Users\Owner\AppData\Local\Microsoft\Windows\Temporary Internet Files\Content.IE5\8EX3DBN8\MP90017852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700808"/>
            <a:ext cx="5904656" cy="3811488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ámeček 45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27584" y="1196752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1" name="Vývojový diagram: spojka 20"/>
          <p:cNvSpPr/>
          <p:nvPr/>
        </p:nvSpPr>
        <p:spPr>
          <a:xfrm>
            <a:off x="1000100" y="1142984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14414" y="1000108"/>
            <a:ext cx="8100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Připravit pomůcky</a:t>
            </a:r>
          </a:p>
          <a:p>
            <a:endParaRPr lang="cs-CZ" sz="2400" i="1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214414" y="4929198"/>
            <a:ext cx="2151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Plenu zalepit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1214414" y="4214818"/>
            <a:ext cx="75724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Čistou plenu vložit pod zadeček </a:t>
            </a:r>
            <a:r>
              <a:rPr lang="cs-CZ" sz="2400" i="1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lepítkem</a:t>
            </a:r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nahoru 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1214414" y="3714752"/>
            <a:ext cx="5251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Ošetřit tělo ochranným krémem 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1214414" y="3286124"/>
            <a:ext cx="685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Genitálie a zadeček otřít zepředu dozadu 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1214414" y="2285992"/>
            <a:ext cx="56653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Pokožku očistit od stolice a moči 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1214414" y="1857364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Sundat dupačky a rozevřít plenu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1214414" y="1428736"/>
            <a:ext cx="5059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Položit dítě na rovnou podložku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1214414" y="2786058"/>
            <a:ext cx="39212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Vyhodit špinavou plenu</a:t>
            </a:r>
            <a:endParaRPr lang="cs-CZ" sz="2400" i="1" dirty="0"/>
          </a:p>
        </p:txBody>
      </p:sp>
      <p:sp>
        <p:nvSpPr>
          <p:cNvPr id="34" name="Vývojový diagram: spojka 33"/>
          <p:cNvSpPr/>
          <p:nvPr/>
        </p:nvSpPr>
        <p:spPr>
          <a:xfrm>
            <a:off x="1000100" y="5143512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35" name="Vývojový diagram: spojka 34"/>
          <p:cNvSpPr/>
          <p:nvPr/>
        </p:nvSpPr>
        <p:spPr>
          <a:xfrm>
            <a:off x="1000100" y="4357694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36" name="Vývojový diagram: spojka 35"/>
          <p:cNvSpPr/>
          <p:nvPr/>
        </p:nvSpPr>
        <p:spPr>
          <a:xfrm>
            <a:off x="1000100" y="3857628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37" name="Vývojový diagram: spojka 36"/>
          <p:cNvSpPr/>
          <p:nvPr/>
        </p:nvSpPr>
        <p:spPr>
          <a:xfrm>
            <a:off x="1000100" y="3357562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38" name="Vývojový diagram: spojka 37"/>
          <p:cNvSpPr/>
          <p:nvPr/>
        </p:nvSpPr>
        <p:spPr>
          <a:xfrm>
            <a:off x="1000100" y="2928934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39" name="Vývojový diagram: spojka 38"/>
          <p:cNvSpPr/>
          <p:nvPr/>
        </p:nvSpPr>
        <p:spPr>
          <a:xfrm>
            <a:off x="1000100" y="2428868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40" name="Vývojový diagram: spojka 39"/>
          <p:cNvSpPr/>
          <p:nvPr/>
        </p:nvSpPr>
        <p:spPr>
          <a:xfrm>
            <a:off x="1000100" y="2000240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sp>
        <p:nvSpPr>
          <p:cNvPr id="41" name="Vývojový diagram: spojka 40"/>
          <p:cNvSpPr/>
          <p:nvPr/>
        </p:nvSpPr>
        <p:spPr>
          <a:xfrm>
            <a:off x="1000100" y="1571612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-1</a:t>
            </a:r>
            <a:endParaRPr lang="cs-CZ" dirty="0"/>
          </a:p>
        </p:txBody>
      </p:sp>
      <p:pic>
        <p:nvPicPr>
          <p:cNvPr id="42" name="Picture 2" descr="Jak správn&amp;ecaron; manipulovat s dít&amp;ecaron;tem 3 díl"/>
          <p:cNvPicPr>
            <a:picLocks noChangeAspect="1" noChangeArrowheads="1"/>
          </p:cNvPicPr>
          <p:nvPr/>
        </p:nvPicPr>
        <p:blipFill>
          <a:blip r:embed="rId3" cstate="print"/>
          <a:srcRect l="8273" t="1591" r="4858" b="69399"/>
          <a:stretch>
            <a:fillRect/>
          </a:stretch>
        </p:blipFill>
        <p:spPr bwMode="auto">
          <a:xfrm>
            <a:off x="6429388" y="1000108"/>
            <a:ext cx="1741695" cy="107157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3" name="Picture 2" descr="http://mladazena.maminka.cz/assets/mlada-zena/maminka/materstvi/52c.jpg"/>
          <p:cNvPicPr>
            <a:picLocks noChangeAspect="1" noChangeArrowheads="1"/>
          </p:cNvPicPr>
          <p:nvPr/>
        </p:nvPicPr>
        <p:blipFill>
          <a:blip r:embed="rId3" cstate="print"/>
          <a:srcRect l="17523" t="32702" r="17392" b="40368"/>
          <a:stretch>
            <a:fillRect/>
          </a:stretch>
        </p:blipFill>
        <p:spPr bwMode="auto">
          <a:xfrm>
            <a:off x="6429388" y="2285992"/>
            <a:ext cx="1714512" cy="105834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4" name="Picture 2" descr="Jak správn&amp;ecaron; manipulovat s dít&amp;ecaron;tem 3 díl"/>
          <p:cNvPicPr>
            <a:picLocks noChangeAspect="1" noChangeArrowheads="1"/>
          </p:cNvPicPr>
          <p:nvPr/>
        </p:nvPicPr>
        <p:blipFill>
          <a:blip r:embed="rId3" cstate="print"/>
          <a:srcRect l="18760" t="65142" r="8333" b="3235"/>
          <a:stretch>
            <a:fillRect/>
          </a:stretch>
        </p:blipFill>
        <p:spPr bwMode="auto">
          <a:xfrm>
            <a:off x="3428992" y="4714884"/>
            <a:ext cx="2071702" cy="114300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3">
                <a:lumMod val="40000"/>
                <a:lumOff val="60000"/>
              </a:schemeClr>
            </a:solidFill>
          </a:ln>
          <a:effectLst>
            <a:softEdge rad="63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ámeček 3"/>
          <p:cNvSpPr/>
          <p:nvPr/>
        </p:nvSpPr>
        <p:spPr>
          <a:xfrm>
            <a:off x="0" y="0"/>
            <a:ext cx="9144000" cy="684076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42976" y="1471910"/>
            <a:ext cx="102156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Namydlit na přebalovacím stole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Přenést na podložku do vaničky s teplou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vodou 36°C a omýt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Na přebalovacím stole osušit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Vyčistit oči, uši, nos a pupík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Ošetřit dětskou kosmetikou, zapudrovat  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Obléknout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Ostříhat nehty, učesat </a:t>
            </a:r>
          </a:p>
          <a:p>
            <a:endParaRPr lang="cs-CZ" sz="24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1071538" y="164305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71538" y="271462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071538" y="200024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1071538" y="307181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1071538" y="342900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971600" y="0"/>
            <a:ext cx="74580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 koupat?</a:t>
            </a:r>
            <a:endParaRPr lang="cs-CZ" sz="48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1071538" y="378619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1071538" y="4214818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2" descr="http://www.rodina-finance.cz/img/full/4/139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789040"/>
            <a:ext cx="2669734" cy="2033656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ámeček 7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476672"/>
            <a:ext cx="2808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solidFill>
                  <a:srgbClr val="FF0000"/>
                </a:solidFill>
                <a:latin typeface="Franklin Gothic Demi Cond" pitchFamily="34" charset="0"/>
              </a:rPr>
              <a:t> 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57224" y="214290"/>
            <a:ext cx="55178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Pomůcky pro hygienu </a:t>
            </a:r>
            <a:r>
              <a:rPr lang="cs-CZ" sz="36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sz="3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75656" y="1412776"/>
            <a:ext cx="6611105" cy="5509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Speciální vanička s podložkou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Teploměr do vody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Osuška a čisté pleny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Dětské mýdlo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Gázové vatové čtverečky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Krém proti opruzeninám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Dětské mléko, krém po koupeli</a:t>
            </a:r>
          </a:p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Oční kapky</a:t>
            </a:r>
          </a:p>
          <a:p>
            <a:endParaRPr lang="cs-CZ" sz="32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3200" i="1" dirty="0" smtClean="0">
              <a:solidFill>
                <a:srgbClr val="002060"/>
              </a:solidFill>
              <a:latin typeface="Franklin Gothic Demi Cond" pitchFamily="34" charset="0"/>
            </a:endParaRPr>
          </a:p>
          <a:p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142976" y="4000504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142976" y="450057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1142976" y="5000636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142976" y="3500438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142976" y="3071810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1142976" y="2571744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1142976" y="2071678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1142976" y="1571612"/>
            <a:ext cx="144016" cy="1440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71600" y="1124744"/>
            <a:ext cx="88204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Základní výbavička pro miminko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429124" y="1285860"/>
            <a:ext cx="57150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Kočárek, autosedačka</a:t>
            </a:r>
          </a:p>
        </p:txBody>
      </p:sp>
      <p:sp>
        <p:nvSpPr>
          <p:cNvPr id="5" name="Vývojový diagram: spojka 4"/>
          <p:cNvSpPr/>
          <p:nvPr/>
        </p:nvSpPr>
        <p:spPr>
          <a:xfrm>
            <a:off x="1214414" y="642918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4" descr="17) postýlka"/>
          <p:cNvPicPr>
            <a:picLocks noChangeAspect="1" noChangeArrowheads="1"/>
          </p:cNvPicPr>
          <p:nvPr/>
        </p:nvPicPr>
        <p:blipFill>
          <a:blip r:embed="rId2" cstate="print"/>
          <a:srcRect l="20018" r="-2650"/>
          <a:stretch>
            <a:fillRect/>
          </a:stretch>
        </p:blipFill>
        <p:spPr bwMode="auto">
          <a:xfrm>
            <a:off x="2555776" y="4149080"/>
            <a:ext cx="2427752" cy="1741648"/>
          </a:xfrm>
          <a:prstGeom prst="rect">
            <a:avLst/>
          </a:prstGeom>
          <a:noFill/>
          <a:effectLst/>
        </p:spPr>
      </p:pic>
      <p:sp>
        <p:nvSpPr>
          <p:cNvPr id="8" name="Obdélník 7"/>
          <p:cNvSpPr/>
          <p:nvPr/>
        </p:nvSpPr>
        <p:spPr>
          <a:xfrm>
            <a:off x="1142976" y="3357562"/>
            <a:ext cx="16626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Postýlka</a:t>
            </a:r>
          </a:p>
        </p:txBody>
      </p:sp>
      <p:sp>
        <p:nvSpPr>
          <p:cNvPr id="9" name="Vývojový diagram: spojka 8"/>
          <p:cNvSpPr/>
          <p:nvPr/>
        </p:nvSpPr>
        <p:spPr>
          <a:xfrm>
            <a:off x="4357686" y="1428736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2" descr="http://detsky-pokoj.bydleniprokazdeho.cz/images/clanky/prebalovaci-pul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556792"/>
            <a:ext cx="1784240" cy="1622036"/>
          </a:xfrm>
          <a:prstGeom prst="rect">
            <a:avLst/>
          </a:prstGeom>
          <a:noFill/>
          <a:effectLst/>
        </p:spPr>
      </p:pic>
      <p:pic>
        <p:nvPicPr>
          <p:cNvPr id="14" name="Picture 2" descr="http://www.hracky-kocarky.com/fota/5962_vfo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630578"/>
            <a:ext cx="2704575" cy="2584371"/>
          </a:xfrm>
          <a:prstGeom prst="rect">
            <a:avLst/>
          </a:prstGeom>
          <a:noFill/>
          <a:effectLst/>
        </p:spPr>
      </p:pic>
      <p:sp>
        <p:nvSpPr>
          <p:cNvPr id="19" name="Obdélník 18"/>
          <p:cNvSpPr/>
          <p:nvPr/>
        </p:nvSpPr>
        <p:spPr>
          <a:xfrm>
            <a:off x="1214414" y="34290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16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16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peřinka, polštář, matrace </a:t>
            </a:r>
          </a:p>
          <a:p>
            <a:r>
              <a:rPr lang="cs-CZ" sz="16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povlečení </a:t>
            </a:r>
          </a:p>
        </p:txBody>
      </p:sp>
      <p:sp>
        <p:nvSpPr>
          <p:cNvPr id="20" name="Rámeček 19"/>
          <p:cNvSpPr/>
          <p:nvPr/>
        </p:nvSpPr>
        <p:spPr>
          <a:xfrm>
            <a:off x="0" y="21429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071538" y="1071546"/>
            <a:ext cx="298350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i="1"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Přebalovací pult</a:t>
            </a:r>
          </a:p>
          <a:p>
            <a:r>
              <a:rPr lang="cs-CZ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podložka</a:t>
            </a:r>
            <a:endParaRPr lang="cs-CZ" b="1" i="1" dirty="0" smtClean="0">
              <a:solidFill>
                <a:srgbClr val="00B0F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b="1" i="1" dirty="0" smtClean="0">
              <a:solidFill>
                <a:srgbClr val="00B0F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1000100" y="1214422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1071538" y="3500438"/>
            <a:ext cx="142876" cy="142876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786314" y="17144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zavinovačka, fusak, peřinka,</a:t>
            </a:r>
          </a:p>
          <a:p>
            <a:r>
              <a:rPr lang="cs-CZ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deka, polštář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Partner Hadašové tou&amp;zcaron;il po chlape&amp;ccaron;kovi, tak nakoupil n&amp;ecaron;kolik modrých v&amp;ecaron;cí"/>
          <p:cNvPicPr>
            <a:picLocks noChangeAspect="1" noChangeArrowheads="1"/>
          </p:cNvPicPr>
          <p:nvPr/>
        </p:nvPicPr>
        <p:blipFill>
          <a:blip r:embed="rId2" cstate="print"/>
          <a:srcRect t="12865" b="7208"/>
          <a:stretch>
            <a:fillRect/>
          </a:stretch>
        </p:blipFill>
        <p:spPr bwMode="auto">
          <a:xfrm>
            <a:off x="1835696" y="764704"/>
            <a:ext cx="5400600" cy="531763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Rámeček 7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57224" y="142852"/>
            <a:ext cx="82518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Jaké oblečení pro miminko 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ámeček 23"/>
          <p:cNvSpPr/>
          <p:nvPr/>
        </p:nvSpPr>
        <p:spPr>
          <a:xfrm>
            <a:off x="-214346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42976" y="1500174"/>
            <a:ext cx="71973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7-10x      kojenecké body</a:t>
            </a:r>
          </a:p>
        </p:txBody>
      </p:sp>
      <p:pic>
        <p:nvPicPr>
          <p:cNvPr id="1027" name="Picture 3" descr="C:\Users\Owner\AppData\Local\Microsoft\Windows\Temporary Internet Files\Content.IE5\8EX3DBN8\MC900440405[2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928670"/>
            <a:ext cx="1584176" cy="1584176"/>
          </a:xfrm>
          <a:prstGeom prst="rect">
            <a:avLst/>
          </a:prstGeom>
          <a:noFill/>
        </p:spPr>
      </p:pic>
      <p:pic>
        <p:nvPicPr>
          <p:cNvPr id="1029" name="Picture 5" descr="C:\Users\Owner\AppData\Local\Microsoft\Windows\Temporary Internet Files\Content.IE5\CI13UUOI\MC90043977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4643446"/>
            <a:ext cx="1296144" cy="1296144"/>
          </a:xfrm>
          <a:prstGeom prst="rect">
            <a:avLst/>
          </a:prstGeom>
          <a:noFill/>
        </p:spPr>
      </p:pic>
      <p:sp>
        <p:nvSpPr>
          <p:cNvPr id="25" name="Obdélník 24"/>
          <p:cNvSpPr/>
          <p:nvPr/>
        </p:nvSpPr>
        <p:spPr>
          <a:xfrm>
            <a:off x="1071538" y="4786322"/>
            <a:ext cx="2744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1071538" y="4500570"/>
            <a:ext cx="45720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1x           zimní kombinéza</a:t>
            </a:r>
          </a:p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2x           teplá čepička</a:t>
            </a:r>
          </a:p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1x           boty do dupaček</a:t>
            </a:r>
          </a:p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3x           punčocháče </a:t>
            </a:r>
          </a:p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endParaRPr lang="cs-CZ" sz="2000" i="1" dirty="0"/>
          </a:p>
        </p:txBody>
      </p:sp>
      <p:sp>
        <p:nvSpPr>
          <p:cNvPr id="33" name="Obdélník 32"/>
          <p:cNvSpPr/>
          <p:nvPr/>
        </p:nvSpPr>
        <p:spPr>
          <a:xfrm>
            <a:off x="1142976" y="4214818"/>
            <a:ext cx="3357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CHLADNÉ  POČASÍ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1142976" y="3786190"/>
            <a:ext cx="26035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1x           kabátek 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1142976" y="3500438"/>
            <a:ext cx="39766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1x           bavlněné rukavičky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1071538" y="3214686"/>
            <a:ext cx="47148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2páry      ponožek</a:t>
            </a:r>
          </a:p>
          <a:p>
            <a:endParaRPr lang="cs-CZ" sz="20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1142976" y="2928934"/>
            <a:ext cx="36827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2x           čepička- bavlna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1142976" y="2643182"/>
            <a:ext cx="5857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3x           kabátek kojenecký  vel.56-62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1142976" y="2357430"/>
            <a:ext cx="57864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3x           dupaček  z bavlny vel.56 -62</a:t>
            </a:r>
          </a:p>
        </p:txBody>
      </p:sp>
      <p:sp>
        <p:nvSpPr>
          <p:cNvPr id="41" name="Obdélník 40"/>
          <p:cNvSpPr/>
          <p:nvPr/>
        </p:nvSpPr>
        <p:spPr>
          <a:xfrm>
            <a:off x="1142976" y="2071678"/>
            <a:ext cx="24523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3x           overal </a:t>
            </a:r>
          </a:p>
        </p:txBody>
      </p:sp>
      <p:sp>
        <p:nvSpPr>
          <p:cNvPr id="42" name="Obdélník 41"/>
          <p:cNvSpPr/>
          <p:nvPr/>
        </p:nvSpPr>
        <p:spPr>
          <a:xfrm>
            <a:off x="1142976" y="1785926"/>
            <a:ext cx="23734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2x           košilka</a:t>
            </a:r>
          </a:p>
        </p:txBody>
      </p:sp>
      <p:sp>
        <p:nvSpPr>
          <p:cNvPr id="43" name="Obdélník 42"/>
          <p:cNvSpPr/>
          <p:nvPr/>
        </p:nvSpPr>
        <p:spPr>
          <a:xfrm>
            <a:off x="1142976" y="1071546"/>
            <a:ext cx="2132315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TEPLÉ  POČASÍ</a:t>
            </a:r>
          </a:p>
        </p:txBody>
      </p:sp>
      <p:cxnSp>
        <p:nvCxnSpPr>
          <p:cNvPr id="45" name="Přímá spojovací čára 44"/>
          <p:cNvCxnSpPr/>
          <p:nvPr/>
        </p:nvCxnSpPr>
        <p:spPr>
          <a:xfrm>
            <a:off x="785786" y="414338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643042" y="2500306"/>
            <a:ext cx="4968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 ZIMĚ PROMAŠŤUJÍCÍ KRÉM  </a:t>
            </a:r>
            <a:endParaRPr lang="cs-CZ" sz="2400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43042" y="4000504"/>
            <a:ext cx="8604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KRÉM S OCHRANNÝM FAKTOREM</a:t>
            </a:r>
          </a:p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PROTI SLUNEČNÍMU ZÁŘENÍ</a:t>
            </a:r>
          </a:p>
        </p:txBody>
      </p:sp>
      <p:sp>
        <p:nvSpPr>
          <p:cNvPr id="9" name="Obdélník 8"/>
          <p:cNvSpPr/>
          <p:nvPr/>
        </p:nvSpPr>
        <p:spPr>
          <a:xfrm>
            <a:off x="395536" y="3933056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. 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23528" y="42930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643042" y="1928802"/>
            <a:ext cx="39497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NEPARÉMOVANÉ MÝDLO</a:t>
            </a:r>
            <a:endParaRPr lang="cs-CZ" sz="2400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-785850" y="357187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643042" y="3071810"/>
            <a:ext cx="8676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 SUCHOU POKOŽKU PLEŤOVÉ MLÉKO,  </a:t>
            </a:r>
          </a:p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KRÉM</a:t>
            </a:r>
          </a:p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26" name="Elipsa 25"/>
          <p:cNvSpPr/>
          <p:nvPr/>
        </p:nvSpPr>
        <p:spPr>
          <a:xfrm>
            <a:off x="642910" y="4572008"/>
            <a:ext cx="214314" cy="2034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ámeček 17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857224" y="285728"/>
            <a:ext cx="98684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VHODNÁ  DĚTSKÁ  KOSMETIKA</a:t>
            </a:r>
            <a:endParaRPr lang="cs-CZ" sz="3200" i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1071538" y="3214686"/>
            <a:ext cx="214314" cy="2034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1071538" y="2571744"/>
            <a:ext cx="214314" cy="2034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071538" y="2000240"/>
            <a:ext cx="214314" cy="2034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071538" y="1500174"/>
            <a:ext cx="214314" cy="2034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1643042" y="1357298"/>
            <a:ext cx="44951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OLEJÍČEK DO ŠESTI TÝDNŮ</a:t>
            </a:r>
            <a:endParaRPr lang="cs-CZ" sz="2400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1071538" y="4143380"/>
            <a:ext cx="214314" cy="2034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71538" y="1500174"/>
            <a:ext cx="1021563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solidFill>
                  <a:srgbClr val="002060"/>
                </a:solidFill>
                <a:latin typeface="Franklin Gothic Demi Cond" pitchFamily="34" charset="0"/>
              </a:rPr>
              <a:t> </a:t>
            </a:r>
            <a:endParaRPr lang="cs-CZ" sz="24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r>
              <a:rPr lang="cs-CZ" sz="24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endParaRPr lang="cs-CZ" sz="24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3200" i="1" dirty="0" smtClean="0">
              <a:solidFill>
                <a:srgbClr val="002060"/>
              </a:solidFill>
              <a:latin typeface="Franklin Gothic Demi Cond" pitchFamily="34" charset="0"/>
            </a:endParaRPr>
          </a:p>
          <a:p>
            <a:endParaRPr lang="cs-CZ" sz="3200" i="1" dirty="0" smtClean="0">
              <a:solidFill>
                <a:srgbClr val="002060"/>
              </a:solidFill>
              <a:latin typeface="Franklin Gothic Demi Cond" pitchFamily="34" charset="0"/>
            </a:endParaRPr>
          </a:p>
          <a:p>
            <a:endParaRPr lang="cs-CZ" sz="3200" dirty="0">
              <a:solidFill>
                <a:srgbClr val="002060"/>
              </a:solidFill>
              <a:latin typeface="Franklin Gothic Demi Cond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857224" y="428604"/>
            <a:ext cx="77438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Jsou věty ve správném pořadí? Označ je čísly.</a:t>
            </a:r>
            <a:endParaRPr lang="cs-CZ" sz="3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10cípá hvězda 10"/>
          <p:cNvSpPr/>
          <p:nvPr/>
        </p:nvSpPr>
        <p:spPr>
          <a:xfrm>
            <a:off x="500034" y="3857628"/>
            <a:ext cx="571504" cy="571504"/>
          </a:xfrm>
          <a:prstGeom prst="star10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10cípá hvězda 18"/>
          <p:cNvSpPr/>
          <p:nvPr/>
        </p:nvSpPr>
        <p:spPr>
          <a:xfrm>
            <a:off x="500034" y="4714884"/>
            <a:ext cx="571504" cy="571504"/>
          </a:xfrm>
          <a:prstGeom prst="star10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10cípá hvězda 20"/>
          <p:cNvSpPr/>
          <p:nvPr/>
        </p:nvSpPr>
        <p:spPr>
          <a:xfrm>
            <a:off x="500034" y="3214686"/>
            <a:ext cx="571504" cy="571504"/>
          </a:xfrm>
          <a:prstGeom prst="star10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10cípá hvězda 24"/>
          <p:cNvSpPr/>
          <p:nvPr/>
        </p:nvSpPr>
        <p:spPr>
          <a:xfrm>
            <a:off x="500034" y="1857364"/>
            <a:ext cx="571504" cy="571504"/>
          </a:xfrm>
          <a:prstGeom prst="star10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10cípá hvězda 25"/>
          <p:cNvSpPr/>
          <p:nvPr/>
        </p:nvSpPr>
        <p:spPr>
          <a:xfrm>
            <a:off x="500034" y="2500306"/>
            <a:ext cx="571504" cy="571504"/>
          </a:xfrm>
          <a:prstGeom prst="star10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10cípá hvězda 26"/>
          <p:cNvSpPr/>
          <p:nvPr/>
        </p:nvSpPr>
        <p:spPr>
          <a:xfrm>
            <a:off x="500034" y="6000768"/>
            <a:ext cx="571504" cy="571504"/>
          </a:xfrm>
          <a:prstGeom prst="star10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10cípá hvězda 16"/>
          <p:cNvSpPr/>
          <p:nvPr/>
        </p:nvSpPr>
        <p:spPr>
          <a:xfrm>
            <a:off x="500034" y="5357826"/>
            <a:ext cx="571504" cy="571504"/>
          </a:xfrm>
          <a:prstGeom prst="star10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000100" y="5286388"/>
            <a:ext cx="52149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Ostříhat nehty a učesat. </a:t>
            </a:r>
          </a:p>
          <a:p>
            <a:endParaRPr lang="cs-CZ" sz="2800" i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928662" y="4857760"/>
            <a:ext cx="5493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Vyčistit oči, uši, nos a pupík.</a:t>
            </a:r>
            <a:endParaRPr lang="cs-CZ" sz="2800" dirty="0"/>
          </a:p>
        </p:txBody>
      </p:sp>
      <p:sp>
        <p:nvSpPr>
          <p:cNvPr id="30" name="Obdélník 29"/>
          <p:cNvSpPr/>
          <p:nvPr/>
        </p:nvSpPr>
        <p:spPr>
          <a:xfrm>
            <a:off x="1000100" y="590389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Obléknout</a:t>
            </a:r>
          </a:p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928662" y="3786190"/>
            <a:ext cx="91440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Přenést na podložku do vaničky s teplou </a:t>
            </a:r>
          </a:p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vodou 36°C a o mýt.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1071538" y="3214686"/>
            <a:ext cx="102870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Ošetřit dětskou kosmetikou a zapudrovat.  </a:t>
            </a:r>
          </a:p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928662" y="2571744"/>
            <a:ext cx="6000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Na přebalovacím stole osušit.</a:t>
            </a:r>
          </a:p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1071538" y="1928802"/>
            <a:ext cx="6014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Namydlit na přebalovacím stole.</a:t>
            </a:r>
            <a:endParaRPr lang="cs-CZ" sz="28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ámeček 3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/>
        </p:nvSpPr>
        <p:spPr bwMode="auto">
          <a:xfrm>
            <a:off x="9144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4400" b="1" i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115616" y="3789040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KOJENÍ</a:t>
            </a:r>
            <a:r>
              <a:rPr lang="cs-CZ" sz="12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C:\Users\Owner\AppData\Local\Microsoft\Windows\Temporary Internet </a:t>
            </a:r>
            <a:r>
              <a:rPr lang="cs-CZ" sz="1200" dirty="0" err="1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\Content.IE5\Q35GV4A6\MP900308947[1].</a:t>
            </a:r>
            <a:r>
              <a:rPr lang="cs-CZ" sz="1200" dirty="0" err="1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200" dirty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15616" y="2924944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BATOLE KRESLENÉ:</a:t>
            </a:r>
            <a:r>
              <a:rPr lang="en-US" sz="12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</a:t>
            </a:r>
            <a:endParaRPr lang="cs-CZ" sz="1200" dirty="0" smtClean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2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\Temporary Internet Files\Content.IE5\Q35GV4A6\MM900365298[1].gif</a:t>
            </a:r>
            <a:endParaRPr lang="cs-CZ" sz="1200" dirty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115616" y="3356992"/>
            <a:ext cx="6678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TÁTA A DÍTĚ: </a:t>
            </a:r>
            <a:r>
              <a:rPr lang="cs-CZ" sz="12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200" dirty="0" err="1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\Content.IE5\3GHTXPFK\MP900408926[1].</a:t>
            </a:r>
            <a:r>
              <a:rPr lang="cs-CZ" sz="1200" dirty="0" err="1" smtClean="0">
                <a:solidFill>
                  <a:schemeClr val="bg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200" dirty="0">
              <a:solidFill>
                <a:schemeClr val="bg2">
                  <a:lumMod val="1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15616" y="5445224"/>
            <a:ext cx="89289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MIMINO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3X: http://mladazena.maminka.cz/assets/mlada-zenamaminka/materstvi/52c.jpg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115616" y="4797152"/>
            <a:ext cx="80283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NEMLÉČNÁ VÝŽIVA 6 MĚS,: 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ekoworld.cz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//3-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pokracovani.jpg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115616" y="5013176"/>
            <a:ext cx="80283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NEMLÉČNÁ VÝŽIVA 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6 MĚS,: 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ekoworld.cz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//3-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pokracovani.jpg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115616" y="5229200"/>
            <a:ext cx="802838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NEMLÉČNÁ VÝŽIVA 8 MĚS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nakupvakci.cz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/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userfiles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/miminko-</a:t>
            </a:r>
            <a:endParaRPr lang="cs-CZ" sz="1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                                                                       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osusky.jpg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115616" y="4221088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MATKA S KOJENECKOU LÁHVÍ:</a:t>
            </a:r>
          </a:p>
          <a:p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\Content.IE5\GS2PI68L\MP900402163[1].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1043608" y="2996952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1043608" y="3501008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1043608" y="393305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1043608" y="429309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1043608" y="4869160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1043608" y="5157192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1043608" y="537321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043608" y="5589240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3717032"/>
            <a:ext cx="76145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VANIČKA:  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ahttp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://www.rodina-finance.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img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tn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/4/13915.jpg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15616" y="3933056"/>
            <a:ext cx="77768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KOČÁREK: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hracky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kocarky.com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/fota/5962_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vfoto.jpg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4149080"/>
            <a:ext cx="7740352" cy="288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POSTÝLKA: 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tehotnicek.cz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upload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tehotnicek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/24544/1606.JPG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4357694"/>
            <a:ext cx="10657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PŘEBALOVACÍ PULT:</a:t>
            </a:r>
            <a:r>
              <a:rPr lang="cs-CZ" sz="1200" dirty="0" err="1" smtClean="0"/>
              <a:t>https</a:t>
            </a:r>
            <a:r>
              <a:rPr lang="cs-CZ" sz="1200" dirty="0" smtClean="0"/>
              <a:t>://encryptedtbn3.gstatic.com/</a:t>
            </a:r>
            <a:r>
              <a:rPr lang="cs-CZ" sz="1200" dirty="0" err="1" smtClean="0"/>
              <a:t>images</a:t>
            </a:r>
            <a:r>
              <a:rPr lang="cs-CZ" sz="1200" dirty="0" smtClean="0"/>
              <a:t>?q=</a:t>
            </a:r>
            <a:r>
              <a:rPr lang="cs-CZ" sz="1200" dirty="0" err="1" smtClean="0"/>
              <a:t>tbn</a:t>
            </a:r>
            <a:r>
              <a:rPr lang="cs-CZ" sz="1200" dirty="0" smtClean="0"/>
              <a:t>:ANd9GcRz5uTUI7_</a:t>
            </a:r>
            <a:r>
              <a:rPr lang="cs-CZ" sz="1200" dirty="0" err="1" smtClean="0"/>
              <a:t>wQhNAL</a:t>
            </a:r>
            <a:endParaRPr lang="cs-CZ" sz="1200" dirty="0" smtClean="0"/>
          </a:p>
          <a:p>
            <a:r>
              <a:rPr lang="cs-CZ" sz="1200" dirty="0" smtClean="0"/>
              <a:t>         1rab8y hI5ZHqTOYdWol-  69GdKxD3oho7t_</a:t>
            </a:r>
            <a:r>
              <a:rPr lang="cs-CZ" sz="1200" dirty="0" err="1" smtClean="0"/>
              <a:t>zUi</a:t>
            </a:r>
            <a:r>
              <a:rPr lang="cs-CZ" sz="1200" dirty="0" smtClean="0"/>
              <a:t>-</a:t>
            </a:r>
            <a:r>
              <a:rPr lang="cs-CZ" sz="1200" dirty="0" err="1" smtClean="0"/>
              <a:t>reA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1115616" y="4725144"/>
            <a:ext cx="7380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OBLEČENÍ:  </a:t>
            </a:r>
            <a:r>
              <a:rPr lang="cs-CZ" sz="1200" dirty="0" smtClean="0"/>
              <a:t>http://img.blesk.cz/img/1/medtitle/617942_.jpg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115616" y="4941168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SLUNCE: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</a:p>
          <a:p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Content.IE5\81HF6LFK\MC900440405[1].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png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15616" y="5301208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VLOČKA: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</a:p>
          <a:p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Content.IE5\81HF6LFK\MC900439774[1].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png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1043608" y="3789040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1043608" y="4221088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043608" y="400506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 flipH="1">
            <a:off x="1071538" y="442913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1043608" y="4797152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043608" y="508518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043608" y="537321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671</TotalTime>
  <Words>685</Words>
  <Application>Microsoft Office PowerPoint</Application>
  <PresentationFormat>Předvádění na obrazovce (4:3)</PresentationFormat>
  <Paragraphs>197</Paragraphs>
  <Slides>21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</dc:creator>
  <cp:lastModifiedBy>Učitel</cp:lastModifiedBy>
  <cp:revision>81</cp:revision>
  <dcterms:created xsi:type="dcterms:W3CDTF">2013-06-18T20:13:47Z</dcterms:created>
  <dcterms:modified xsi:type="dcterms:W3CDTF">2014-09-09T08:48:15Z</dcterms:modified>
</cp:coreProperties>
</file>