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5"/>
  </p:notesMasterIdLst>
  <p:sldIdLst>
    <p:sldId id="330" r:id="rId2"/>
    <p:sldId id="274" r:id="rId3"/>
    <p:sldId id="329" r:id="rId4"/>
    <p:sldId id="257" r:id="rId5"/>
    <p:sldId id="315" r:id="rId6"/>
    <p:sldId id="319" r:id="rId7"/>
    <p:sldId id="318" r:id="rId8"/>
    <p:sldId id="317" r:id="rId9"/>
    <p:sldId id="316" r:id="rId10"/>
    <p:sldId id="321" r:id="rId11"/>
    <p:sldId id="320" r:id="rId12"/>
    <p:sldId id="293" r:id="rId13"/>
    <p:sldId id="305" r:id="rId14"/>
    <p:sldId id="304" r:id="rId15"/>
    <p:sldId id="324" r:id="rId16"/>
    <p:sldId id="326" r:id="rId17"/>
    <p:sldId id="325" r:id="rId18"/>
    <p:sldId id="328" r:id="rId19"/>
    <p:sldId id="327" r:id="rId20"/>
    <p:sldId id="323" r:id="rId21"/>
    <p:sldId id="306" r:id="rId22"/>
    <p:sldId id="322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3B4CB"/>
    <a:srgbClr val="FFFF9F"/>
    <a:srgbClr val="FFFFC1"/>
    <a:srgbClr val="FFFFBD"/>
    <a:srgbClr val="7E0000"/>
    <a:srgbClr val="66FF33"/>
    <a:srgbClr val="FF99FF"/>
    <a:srgbClr val="CC3399"/>
    <a:srgbClr val="56E46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86" autoAdjust="0"/>
    <p:restoredTop sz="94660"/>
  </p:normalViewPr>
  <p:slideViewPr>
    <p:cSldViewPr>
      <p:cViewPr>
        <p:scale>
          <a:sx n="100" d="100"/>
          <a:sy n="100" d="100"/>
        </p:scale>
        <p:origin x="-222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95EB9-FE8E-4CEA-8872-69B7DFB1AE0F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54A5A0-2164-416B-B778-653CE6854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653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54A5A0-2164-416B-B778-653CE6854AD1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56021422"/>
              </p:ext>
            </p:extLst>
          </p:nvPr>
        </p:nvGraphicFramePr>
        <p:xfrm>
          <a:off x="468313" y="1844675"/>
          <a:ext cx="8229600" cy="468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VY_32_INOVACE_18_01_práva dětí, povinnosti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rodičů</a:t>
                      </a:r>
                      <a:endParaRPr lang="cs-CZ" sz="12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Práva dítěte, role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otce a matky, povinnost vůči dětem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dětskými právy a povinnostmi rodičů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Právo, rodina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83568" y="2492896"/>
            <a:ext cx="7884368" cy="21236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 </a:t>
            </a:r>
          </a:p>
          <a:p>
            <a:r>
              <a:rPr lang="cs-CZ" sz="44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k výkladu nové látky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85938"/>
            <a:ext cx="7543180" cy="850974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2492896"/>
            <a:ext cx="68580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11560" y="2852936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1785918" y="0"/>
            <a:ext cx="5643602" cy="5572164"/>
          </a:xfrm>
          <a:prstGeom prst="ellipse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71472" y="5000636"/>
            <a:ext cx="82444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bg2">
                    <a:lumMod val="2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Rodiče mají být svým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osobním životem </a:t>
            </a:r>
            <a:r>
              <a:rPr lang="cs-CZ" sz="3200" i="1" dirty="0" smtClean="0">
                <a:solidFill>
                  <a:schemeClr val="bg2">
                    <a:lumMod val="2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32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chováním </a:t>
            </a:r>
            <a:r>
              <a:rPr lang="cs-CZ" sz="3200" i="1" dirty="0" smtClean="0">
                <a:solidFill>
                  <a:schemeClr val="bg2">
                    <a:lumMod val="2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příkladem dětem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188640"/>
            <a:ext cx="77768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Rodiče </a:t>
            </a:r>
          </a:p>
        </p:txBody>
      </p:sp>
      <p:sp>
        <p:nvSpPr>
          <p:cNvPr id="7" name="Elipsa 6"/>
          <p:cNvSpPr/>
          <p:nvPr/>
        </p:nvSpPr>
        <p:spPr>
          <a:xfrm>
            <a:off x="285720" y="5214950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28612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Mravní vývoj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28612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371475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Mravní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Rozumový vývoj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28612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371475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14348" y="4214818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Mravní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Rozumový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Chrání zájmy dítěte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28612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371475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14348" y="4214818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14348" y="478632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4429092" y="1571612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589400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2071678"/>
            <a:ext cx="824440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Mravní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Rozumový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Chrání zájmy dítěte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Zastupují ho při právních úkonech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714620"/>
            <a:ext cx="216024" cy="21431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28612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371475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14348" y="4214818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14348" y="471488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14348" y="5214950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lipsa 14"/>
          <p:cNvSpPr/>
          <p:nvPr/>
        </p:nvSpPr>
        <p:spPr>
          <a:xfrm>
            <a:off x="4429092" y="1142984"/>
            <a:ext cx="4714908" cy="464347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540045" y="1089334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1857364"/>
            <a:ext cx="824440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Kalinga" pitchFamily="34" charset="0"/>
                <a:cs typeface="Kalinga" pitchFamily="34" charset="0"/>
              </a:rPr>
              <a:t> </a:t>
            </a:r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ROZVÍJÍ: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Citový vývoj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Mravní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Rozumový vývoj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Chrání zájmy dítěte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Zastupují ho při právních úkonech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Mají vyživovací povinnost </a:t>
            </a:r>
          </a:p>
          <a:p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2500306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14348" y="300037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3500438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14348" y="4000504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14348" y="4500570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14348" y="5500702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47667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Jaké mají rodiče povinnosti vůči svým dětem?</a:t>
            </a:r>
          </a:p>
          <a:p>
            <a:r>
              <a:rPr lang="cs-CZ" sz="36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99592" y="548680"/>
            <a:ext cx="7815812" cy="1165808"/>
          </a:xfrm>
          <a:prstGeom prst="wedgeRoundRectCallout">
            <a:avLst>
              <a:gd name="adj1" fmla="val -1541"/>
              <a:gd name="adj2" fmla="val 7335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14348" y="5000636"/>
            <a:ext cx="216024" cy="21602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1643042" y="1071546"/>
            <a:ext cx="5643602" cy="5572164"/>
          </a:xfrm>
          <a:prstGeom prst="ellipse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158" y="1214422"/>
            <a:ext cx="907262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Rodičovská povinnost </a:t>
            </a:r>
            <a:r>
              <a:rPr lang="cs-CZ" sz="32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náleží oběma rodičům bez výjimky.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Nekončí rozvodem.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Rozhodnutím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soudu </a:t>
            </a:r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může být odebrána. 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132343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7584" y="2492896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181588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jméno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7584" y="2492896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27584" y="2924944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193899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jméno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Nebýt oddělené od rodičů</a:t>
            </a:r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7584" y="2492896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27584" y="2924944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27584" y="3356992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280076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jméno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Nebýt oddělené od rodičů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vlastní názor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7584" y="2492896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27584" y="2924944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27584" y="3356992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27584" y="3861048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3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3416320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jméno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Nebýt oddělené od rodičů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vlastní názor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svobodu projevu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4429092" y="1000108"/>
            <a:ext cx="4714908" cy="4643470"/>
          </a:xfrm>
          <a:prstGeom prst="ellipse">
            <a:avLst/>
          </a:prstGeom>
          <a:solidFill>
            <a:srgbClr val="FFFF9F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27584" y="1988840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27584" y="2492896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27584" y="2924944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27584" y="3356992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27584" y="3861048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827584" y="4365104"/>
            <a:ext cx="216024" cy="216024"/>
          </a:xfrm>
          <a:prstGeom prst="ellipse">
            <a:avLst/>
          </a:prstGeom>
          <a:solidFill>
            <a:srgbClr val="FFFF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4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2" cstate="print"/>
          <a:srcRect l="49083" r="8652"/>
          <a:stretch>
            <a:fillRect/>
          </a:stretch>
        </p:blipFill>
        <p:spPr bwMode="auto">
          <a:xfrm rot="10310574" flipH="1" flipV="1">
            <a:off x="5825797" y="1375087"/>
            <a:ext cx="2532507" cy="375616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6" name="Zaoblený obdélníkový popisek 15"/>
          <p:cNvSpPr/>
          <p:nvPr/>
        </p:nvSpPr>
        <p:spPr>
          <a:xfrm>
            <a:off x="1071538" y="285728"/>
            <a:ext cx="7272808" cy="792088"/>
          </a:xfrm>
          <a:prstGeom prst="wedgeRoundRectCallout">
            <a:avLst>
              <a:gd name="adj1" fmla="val 23172"/>
              <a:gd name="adj2" fmla="val 112773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357166"/>
            <a:ext cx="756084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CC3399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jsou práva dětí?</a:t>
            </a:r>
            <a:endParaRPr lang="cs-CZ" sz="4800" dirty="0">
              <a:solidFill>
                <a:srgbClr val="CC3399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2976" y="1857364"/>
            <a:ext cx="8001024" cy="377311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život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jméno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Nebýt oddělené od rodičů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vlastní názor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na svobodu projevu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Právo být živeno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(dokud se není schopno samo uživit) </a:t>
            </a:r>
          </a:p>
          <a:p>
            <a:r>
              <a:rPr lang="cs-CZ" sz="2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2500298" y="1142984"/>
            <a:ext cx="5857916" cy="5929330"/>
          </a:xfrm>
          <a:prstGeom prst="ellipse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57224" y="1142984"/>
            <a:ext cx="75724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 mají povinnost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přispívat rodičům</a:t>
            </a:r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jejich životní úroveň </a:t>
            </a:r>
          </a:p>
          <a:p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 stáří.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5929330"/>
            <a:ext cx="45127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Být jim oporou……… </a:t>
            </a:r>
            <a:endParaRPr lang="cs-CZ" sz="32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lunce 57"/>
          <p:cNvSpPr/>
          <p:nvPr/>
        </p:nvSpPr>
        <p:spPr>
          <a:xfrm>
            <a:off x="1071506" y="-428652"/>
            <a:ext cx="8072494" cy="7286652"/>
          </a:xfrm>
          <a:prstGeom prst="sun">
            <a:avLst/>
          </a:prstGeom>
          <a:solidFill>
            <a:srgbClr val="FFFF9F"/>
          </a:solidFill>
          <a:ln>
            <a:solidFill>
              <a:srgbClr val="FFFF9F"/>
            </a:solidFill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00364" y="1285860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00364" y="357187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00364" y="2428868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00364" y="3000372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00364" y="1857364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364" y="4143380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7422" y="128586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43306" y="128586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86248" y="128586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29190" y="128586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480" y="1857364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57422" y="1857364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43306" y="1857364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43306" y="2428868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86248" y="2428868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71538" y="3000372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14480" y="3000372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57422" y="3000372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43306" y="3571876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86248" y="3571876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929190" y="3571876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714480" y="3571876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357422" y="3571876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714480" y="414338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57422" y="414338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785918" y="1285860"/>
            <a:ext cx="5421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1.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2428860" y="2428868"/>
            <a:ext cx="5421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571472" y="3000372"/>
            <a:ext cx="5421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4.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1142976" y="3643314"/>
            <a:ext cx="5421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500034" y="4143380"/>
            <a:ext cx="5421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6.</a:t>
            </a:r>
            <a:endParaRPr lang="cs-CZ" sz="2800" dirty="0"/>
          </a:p>
        </p:txBody>
      </p:sp>
      <p:sp>
        <p:nvSpPr>
          <p:cNvPr id="39" name="Obdélník 38"/>
          <p:cNvSpPr/>
          <p:nvPr/>
        </p:nvSpPr>
        <p:spPr>
          <a:xfrm>
            <a:off x="6070723" y="1285860"/>
            <a:ext cx="23471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1. SOUROZENEC</a:t>
            </a:r>
            <a:endParaRPr lang="cs-CZ" sz="2000" dirty="0"/>
          </a:p>
        </p:txBody>
      </p:sp>
      <p:sp>
        <p:nvSpPr>
          <p:cNvPr id="40" name="Obdélník 39"/>
          <p:cNvSpPr/>
          <p:nvPr/>
        </p:nvSpPr>
        <p:spPr>
          <a:xfrm>
            <a:off x="6070723" y="1643050"/>
            <a:ext cx="14414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 OPORA</a:t>
            </a:r>
            <a:endParaRPr lang="cs-CZ" sz="2000" dirty="0"/>
          </a:p>
        </p:txBody>
      </p:sp>
      <p:sp>
        <p:nvSpPr>
          <p:cNvPr id="41" name="Obdélník 40"/>
          <p:cNvSpPr/>
          <p:nvPr/>
        </p:nvSpPr>
        <p:spPr>
          <a:xfrm>
            <a:off x="6070723" y="2000240"/>
            <a:ext cx="1130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 VILA</a:t>
            </a:r>
            <a:endParaRPr lang="cs-CZ" sz="2000" dirty="0"/>
          </a:p>
        </p:txBody>
      </p:sp>
      <p:sp>
        <p:nvSpPr>
          <p:cNvPr id="42" name="Obdélník 41"/>
          <p:cNvSpPr/>
          <p:nvPr/>
        </p:nvSpPr>
        <p:spPr>
          <a:xfrm>
            <a:off x="6070723" y="2357430"/>
            <a:ext cx="30732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4. MLÁĎATA ČLOVĚKA</a:t>
            </a:r>
            <a:endParaRPr lang="cs-CZ" sz="2000" dirty="0"/>
          </a:p>
        </p:txBody>
      </p:sp>
      <p:sp>
        <p:nvSpPr>
          <p:cNvPr id="43" name="Obdélník 42"/>
          <p:cNvSpPr/>
          <p:nvPr/>
        </p:nvSpPr>
        <p:spPr>
          <a:xfrm>
            <a:off x="6070723" y="2714620"/>
            <a:ext cx="18101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 PLATIDLO</a:t>
            </a:r>
            <a:endParaRPr lang="cs-CZ" sz="2000" dirty="0"/>
          </a:p>
        </p:txBody>
      </p:sp>
      <p:sp>
        <p:nvSpPr>
          <p:cNvPr id="44" name="Obdélník 43"/>
          <p:cNvSpPr/>
          <p:nvPr/>
        </p:nvSpPr>
        <p:spPr>
          <a:xfrm>
            <a:off x="6070723" y="3071810"/>
            <a:ext cx="20714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6. OPAK MUŽE</a:t>
            </a:r>
            <a:endParaRPr lang="cs-CZ" sz="2000" dirty="0"/>
          </a:p>
        </p:txBody>
      </p:sp>
      <p:sp>
        <p:nvSpPr>
          <p:cNvPr id="45" name="Obdélník 44"/>
          <p:cNvSpPr/>
          <p:nvPr/>
        </p:nvSpPr>
        <p:spPr>
          <a:xfrm>
            <a:off x="1571604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143372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857488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500430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214546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786314" y="5715016"/>
            <a:ext cx="642942" cy="571504"/>
          </a:xfrm>
          <a:prstGeom prst="rect">
            <a:avLst/>
          </a:prstGeom>
          <a:solidFill>
            <a:srgbClr val="FF99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FF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571604" y="5214950"/>
            <a:ext cx="48494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NAPIŠTE SPRÁVNÉ ZNĚNÍ TAJENKY A P 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562805" y="357166"/>
            <a:ext cx="54361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VYLUŠTĚTE  TAJENKU </a:t>
            </a:r>
            <a:endParaRPr lang="cs-CZ" sz="3600" dirty="0"/>
          </a:p>
        </p:txBody>
      </p:sp>
      <p:sp>
        <p:nvSpPr>
          <p:cNvPr id="53" name="Obdélník 52"/>
          <p:cNvSpPr/>
          <p:nvPr/>
        </p:nvSpPr>
        <p:spPr>
          <a:xfrm>
            <a:off x="1071538" y="1857364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071538" y="4143380"/>
            <a:ext cx="642942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71472" y="1857364"/>
            <a:ext cx="5421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</a:t>
            </a:r>
            <a:endParaRPr lang="cs-CZ" sz="28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53B4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99592" y="4148338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DÍVKA</a:t>
            </a:r>
            <a:r>
              <a:rPr lang="cs-CZ" dirty="0" smtClean="0"/>
              <a:t>: C:\Users\Owner\AppData\Local\Microsoft\Windows\Temporary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\Content.IE5\VWWYET2K\MP900442223[1].</a:t>
            </a:r>
            <a:r>
              <a:rPr lang="cs-CZ" dirty="0" err="1" smtClean="0"/>
              <a:t>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3133956"/>
            <a:ext cx="8460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RODINA</a:t>
            </a:r>
            <a:r>
              <a:rPr lang="cs-CZ" dirty="0" smtClean="0"/>
              <a:t>:</a:t>
            </a:r>
          </a:p>
          <a:p>
            <a:r>
              <a:rPr lang="cs-CZ" dirty="0" smtClean="0"/>
              <a:t>C:\Users\Owner\AppData\Local\Microsoft\Windows\Temporary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\Content.IE5\3GHTXPFK\MP900448313[1].</a:t>
            </a:r>
            <a:r>
              <a:rPr lang="cs-CZ" dirty="0" err="1" smtClean="0"/>
              <a:t>jpg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42910" y="3219644"/>
            <a:ext cx="142876" cy="142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57224" y="4791280"/>
            <a:ext cx="7429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DĚTI</a:t>
            </a:r>
            <a:r>
              <a:rPr lang="cs-CZ" dirty="0" smtClean="0"/>
              <a:t>: http://officeimg.vo.msecnd.net/en-us/images/MH900427822.jpg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57224" y="5219908"/>
            <a:ext cx="7715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STÁŘÍ</a:t>
            </a:r>
            <a:r>
              <a:rPr lang="cs-CZ" dirty="0" smtClean="0"/>
              <a:t>: http://officeimg.vo.msecnd.net/en-us/images/MH900407501.jpg 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642910" y="4862718"/>
            <a:ext cx="142876" cy="142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42910" y="4219776"/>
            <a:ext cx="142876" cy="142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42910" y="5291346"/>
            <a:ext cx="142876" cy="142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732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796</TotalTime>
  <Words>526</Words>
  <Application>Microsoft Office PowerPoint</Application>
  <PresentationFormat>Předvádění na obrazovce (4:3)</PresentationFormat>
  <Paragraphs>171</Paragraphs>
  <Slides>23</Slides>
  <Notes>12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Učitel</cp:lastModifiedBy>
  <cp:revision>95</cp:revision>
  <dcterms:created xsi:type="dcterms:W3CDTF">2013-05-19T05:18:13Z</dcterms:created>
  <dcterms:modified xsi:type="dcterms:W3CDTF">2014-09-09T08:50:41Z</dcterms:modified>
</cp:coreProperties>
</file>