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321" r:id="rId2"/>
    <p:sldId id="286" r:id="rId3"/>
    <p:sldId id="257" r:id="rId4"/>
    <p:sldId id="258" r:id="rId5"/>
    <p:sldId id="309" r:id="rId6"/>
    <p:sldId id="260" r:id="rId7"/>
    <p:sldId id="310" r:id="rId8"/>
    <p:sldId id="265" r:id="rId9"/>
    <p:sldId id="318" r:id="rId10"/>
    <p:sldId id="288" r:id="rId11"/>
    <p:sldId id="291" r:id="rId12"/>
    <p:sldId id="308" r:id="rId13"/>
    <p:sldId id="320" r:id="rId14"/>
    <p:sldId id="297" r:id="rId15"/>
    <p:sldId id="299" r:id="rId16"/>
    <p:sldId id="300" r:id="rId17"/>
    <p:sldId id="301" r:id="rId18"/>
    <p:sldId id="302" r:id="rId19"/>
    <p:sldId id="304" r:id="rId20"/>
    <p:sldId id="284" r:id="rId21"/>
    <p:sldId id="285" r:id="rId22"/>
    <p:sldId id="32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66FF33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>
        <p:scale>
          <a:sx n="100" d="100"/>
          <a:sy n="100" d="100"/>
        </p:scale>
        <p:origin x="-3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A1B872-43D5-47CC-93C4-94533E1831B7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078E89-4745-42A9-AD8C-FF2279F9CF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5005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FCC49-014B-4CAB-B549-AF5BFD23B29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FCC49-014B-4CAB-B549-AF5BFD23B29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9B9242-44C7-45C8-80F8-22E1B9B25D75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8FCC49-014B-4CAB-B549-AF5BFD23B29D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412776"/>
            <a:ext cx="77048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37453855"/>
              </p:ext>
            </p:extLst>
          </p:nvPr>
        </p:nvGraphicFramePr>
        <p:xfrm>
          <a:off x="468313" y="1844675"/>
          <a:ext cx="8229600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VY_32_INOVACE_17_01_dětské nemoci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Dětské nakažlivé nemoci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dětskými nemocemi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Zarděnky, spalničky, příušnice, plané neštovice, spála, pátá a šestá nemoc, rýma, chřipka,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angína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899592" y="32849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03648" y="2852936"/>
            <a:ext cx="89107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ln w="50800"/>
                <a:solidFill>
                  <a:srgbClr val="008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Výklad a procvičení</a:t>
            </a:r>
          </a:p>
          <a:p>
            <a:r>
              <a:rPr lang="cs-CZ" sz="4800" i="1" dirty="0" smtClean="0">
                <a:ln w="50800"/>
                <a:solidFill>
                  <a:srgbClr val="008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látky</a:t>
            </a:r>
            <a:endParaRPr lang="cs-CZ" sz="4800" dirty="0">
              <a:solidFill>
                <a:srgbClr val="0080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Owner\AppData\Local\Microsoft\Windows\Temporary Internet Files\Content.IE5\JD3EBNUY\MC9004387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12776"/>
            <a:ext cx="7056784" cy="4320226"/>
          </a:xfrm>
          <a:prstGeom prst="rect">
            <a:avLst/>
          </a:prstGeom>
          <a:noFill/>
          <a:effectLst/>
        </p:spPr>
      </p:pic>
      <p:sp>
        <p:nvSpPr>
          <p:cNvPr id="3" name="Obdélník 2"/>
          <p:cNvSpPr/>
          <p:nvPr/>
        </p:nvSpPr>
        <p:spPr>
          <a:xfrm>
            <a:off x="521111" y="548680"/>
            <a:ext cx="784702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800" i="1" dirty="0" smtClean="0">
                <a:ln w="50800"/>
                <a:solidFill>
                  <a:srgbClr val="008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Dětské nakažlivé nemoci</a:t>
            </a:r>
            <a:endParaRPr lang="cs-CZ" sz="4800" i="1" cap="none" spc="0" dirty="0">
              <a:ln w="50800"/>
              <a:solidFill>
                <a:srgbClr val="0080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5661248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008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Dětské nemoci </a:t>
            </a:r>
            <a:endParaRPr lang="cs-CZ" sz="4800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Owner\Pictures\395px-Rash_of_rubella_on_skin_of_child's_ba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980728"/>
            <a:ext cx="4464496" cy="4464496"/>
          </a:xfrm>
          <a:prstGeom prst="rect">
            <a:avLst/>
          </a:prstGeom>
          <a:ln>
            <a:noFill/>
          </a:ln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827584" y="54868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Zarděnky</a:t>
            </a:r>
          </a:p>
        </p:txBody>
      </p:sp>
      <p:sp>
        <p:nvSpPr>
          <p:cNvPr id="8" name="Slza 7"/>
          <p:cNvSpPr/>
          <p:nvPr/>
        </p:nvSpPr>
        <p:spPr>
          <a:xfrm rot="4157862" flipH="1">
            <a:off x="2365390" y="2273528"/>
            <a:ext cx="873612" cy="1274409"/>
          </a:xfrm>
          <a:prstGeom prst="teardrop">
            <a:avLst>
              <a:gd name="adj" fmla="val 170833"/>
            </a:avLst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za 8"/>
          <p:cNvSpPr/>
          <p:nvPr/>
        </p:nvSpPr>
        <p:spPr>
          <a:xfrm rot="18414113">
            <a:off x="3146195" y="3206504"/>
            <a:ext cx="602122" cy="877041"/>
          </a:xfrm>
          <a:prstGeom prst="teardrop">
            <a:avLst>
              <a:gd name="adj" fmla="val 170833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Owner\Pictures\395px-Rash_of_rubella_on_skin_of_child's_ba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980728"/>
            <a:ext cx="4464496" cy="4464496"/>
          </a:xfrm>
          <a:prstGeom prst="rect">
            <a:avLst/>
          </a:prstGeom>
          <a:ln>
            <a:noFill/>
          </a:ln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755576" y="5013176"/>
            <a:ext cx="43924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600" i="1" dirty="0" smtClean="0">
                <a:ln w="50800"/>
                <a:solidFill>
                  <a:srgbClr val="0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Zduření</a:t>
            </a:r>
            <a:r>
              <a:rPr lang="cs-CZ" sz="4000" i="1" dirty="0" smtClean="0">
                <a:ln w="50800"/>
                <a:solidFill>
                  <a:srgbClr val="0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uzlin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584" y="54868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Zarděnky</a:t>
            </a:r>
          </a:p>
        </p:txBody>
      </p:sp>
      <p:sp>
        <p:nvSpPr>
          <p:cNvPr id="8" name="Slza 7"/>
          <p:cNvSpPr/>
          <p:nvPr/>
        </p:nvSpPr>
        <p:spPr>
          <a:xfrm rot="4157862" flipH="1">
            <a:off x="2365390" y="2273528"/>
            <a:ext cx="873612" cy="1274409"/>
          </a:xfrm>
          <a:prstGeom prst="teardrop">
            <a:avLst>
              <a:gd name="adj" fmla="val 170833"/>
            </a:avLst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za 8"/>
          <p:cNvSpPr/>
          <p:nvPr/>
        </p:nvSpPr>
        <p:spPr>
          <a:xfrm rot="18414113">
            <a:off x="3146195" y="3206504"/>
            <a:ext cx="602122" cy="877041"/>
          </a:xfrm>
          <a:prstGeom prst="teardrop">
            <a:avLst>
              <a:gd name="adj" fmla="val 17083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99592" y="5733256"/>
            <a:ext cx="4320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Vyrážka po těle</a:t>
            </a:r>
            <a:endParaRPr lang="cs-CZ" sz="3600" i="1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83568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83568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wner\Pictures\zARDĚNKY.jpg"/>
          <p:cNvPicPr>
            <a:picLocks noChangeAspect="1" noChangeArrowheads="1"/>
          </p:cNvPicPr>
          <p:nvPr/>
        </p:nvPicPr>
        <p:blipFill>
          <a:blip r:embed="rId3" cstate="print">
            <a:lum bright="-1000" contrast="-1000"/>
          </a:blip>
          <a:srcRect/>
          <a:stretch>
            <a:fillRect/>
          </a:stretch>
        </p:blipFill>
        <p:spPr bwMode="auto">
          <a:xfrm>
            <a:off x="5076056" y="1916832"/>
            <a:ext cx="3240360" cy="3687412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5" name="Obdélník 4"/>
          <p:cNvSpPr/>
          <p:nvPr/>
        </p:nvSpPr>
        <p:spPr>
          <a:xfrm>
            <a:off x="1691680" y="476672"/>
            <a:ext cx="350128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Spalničky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987390" y="6689080"/>
            <a:ext cx="293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dirty="0"/>
          </a:p>
        </p:txBody>
      </p:sp>
      <p:sp>
        <p:nvSpPr>
          <p:cNvPr id="20" name="Slza 19"/>
          <p:cNvSpPr/>
          <p:nvPr/>
        </p:nvSpPr>
        <p:spPr>
          <a:xfrm rot="18414113">
            <a:off x="7222347" y="6038373"/>
            <a:ext cx="273565" cy="461990"/>
          </a:xfrm>
          <a:prstGeom prst="teardrop">
            <a:avLst>
              <a:gd name="adj" fmla="val 170833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/>
          <p:cNvSpPr/>
          <p:nvPr/>
        </p:nvSpPr>
        <p:spPr>
          <a:xfrm rot="18414113">
            <a:off x="7654396" y="5678333"/>
            <a:ext cx="273565" cy="461990"/>
          </a:xfrm>
          <a:prstGeom prst="teardrop">
            <a:avLst>
              <a:gd name="adj" fmla="val 17083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/>
          <p:cNvSpPr/>
          <p:nvPr/>
        </p:nvSpPr>
        <p:spPr>
          <a:xfrm rot="18414113">
            <a:off x="7348536" y="5683607"/>
            <a:ext cx="501303" cy="891384"/>
          </a:xfrm>
          <a:prstGeom prst="teardrop">
            <a:avLst>
              <a:gd name="adj" fmla="val 170833"/>
            </a:avLst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Owner\AppData\Local\Microsoft\Windows\Temporary Internet Files\Content.IE5\KO90B14Z\MM900365305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67544" y="0"/>
            <a:ext cx="2448272" cy="2801516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wner\Pictures\zARDĚN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916832"/>
            <a:ext cx="3240360" cy="3687412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5" name="Obdélník 4"/>
          <p:cNvSpPr/>
          <p:nvPr/>
        </p:nvSpPr>
        <p:spPr>
          <a:xfrm>
            <a:off x="1691680" y="476672"/>
            <a:ext cx="350128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Spalničky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827584" y="2636912"/>
            <a:ext cx="64087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Rýma</a:t>
            </a:r>
          </a:p>
          <a:p>
            <a:r>
              <a:rPr lang="cs-CZ" sz="40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Horečky </a:t>
            </a:r>
          </a:p>
          <a:p>
            <a:r>
              <a:rPr lang="cs-CZ" sz="40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Zánět spojivek</a:t>
            </a:r>
          </a:p>
          <a:p>
            <a:r>
              <a:rPr lang="cs-CZ" sz="40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Dráždivý kašel</a:t>
            </a:r>
          </a:p>
          <a:p>
            <a:r>
              <a:rPr lang="cs-CZ" sz="40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Vyrážka po těle</a:t>
            </a:r>
          </a:p>
          <a:p>
            <a:endParaRPr lang="cs-CZ" sz="4000" i="1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87390" y="6689080"/>
            <a:ext cx="293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dirty="0"/>
          </a:p>
        </p:txBody>
      </p:sp>
      <p:sp>
        <p:nvSpPr>
          <p:cNvPr id="20" name="Slza 19"/>
          <p:cNvSpPr/>
          <p:nvPr/>
        </p:nvSpPr>
        <p:spPr>
          <a:xfrm rot="18414113">
            <a:off x="7222347" y="6038373"/>
            <a:ext cx="273565" cy="461990"/>
          </a:xfrm>
          <a:prstGeom prst="teardrop">
            <a:avLst>
              <a:gd name="adj" fmla="val 170833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/>
          <p:cNvSpPr/>
          <p:nvPr/>
        </p:nvSpPr>
        <p:spPr>
          <a:xfrm rot="18414113">
            <a:off x="7654396" y="5678333"/>
            <a:ext cx="273565" cy="461990"/>
          </a:xfrm>
          <a:prstGeom prst="teardrop">
            <a:avLst>
              <a:gd name="adj" fmla="val 17083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za 21"/>
          <p:cNvSpPr/>
          <p:nvPr/>
        </p:nvSpPr>
        <p:spPr>
          <a:xfrm rot="18414113">
            <a:off x="7348536" y="5683607"/>
            <a:ext cx="501303" cy="891384"/>
          </a:xfrm>
          <a:prstGeom prst="teardrop">
            <a:avLst>
              <a:gd name="adj" fmla="val 170833"/>
            </a:avLst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2" descr="C:\Users\Owner\AppData\Local\Microsoft\Windows\Temporary Internet Files\Content.IE5\KO90B14Z\MM900365305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67544" y="0"/>
            <a:ext cx="2448272" cy="2801516"/>
          </a:xfrm>
          <a:prstGeom prst="rect">
            <a:avLst/>
          </a:prstGeom>
          <a:noFill/>
        </p:spPr>
      </p:pic>
      <p:sp>
        <p:nvSpPr>
          <p:cNvPr id="16" name="Elipsa 15"/>
          <p:cNvSpPr/>
          <p:nvPr/>
        </p:nvSpPr>
        <p:spPr>
          <a:xfrm>
            <a:off x="683568" y="35730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83568" y="41490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83568" y="47251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83568" y="537321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83568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Owner\Pictures\300px-Mumps_PHIL_130_lo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04664"/>
            <a:ext cx="5112568" cy="4392488"/>
          </a:xfrm>
          <a:prstGeom prst="rect">
            <a:avLst/>
          </a:prstGeom>
          <a:ln>
            <a:noFill/>
          </a:ln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5" name="Obdélník 4"/>
          <p:cNvSpPr/>
          <p:nvPr/>
        </p:nvSpPr>
        <p:spPr>
          <a:xfrm>
            <a:off x="827584" y="3789040"/>
            <a:ext cx="56886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600" i="1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600" i="1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600" dirty="0" smtClean="0"/>
          </a:p>
          <a:p>
            <a:endParaRPr lang="cs-CZ" sz="3600" i="1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600" i="1" u="sng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3568" y="2060848"/>
            <a:ext cx="235061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Ebrima" pitchFamily="2" charset="0"/>
                <a:ea typeface="Ebrima" pitchFamily="2" charset="0"/>
                <a:cs typeface="Ebrima" pitchFamily="2" charset="0"/>
              </a:rPr>
              <a:t>Co to máš?</a:t>
            </a:r>
            <a:endParaRPr lang="cs-CZ" sz="3200" dirty="0">
              <a:latin typeface="Ebrima" pitchFamily="2" charset="0"/>
              <a:ea typeface="Ebrima" pitchFamily="2" charset="0"/>
              <a:cs typeface="Ebrima" pitchFamily="2" charset="0"/>
            </a:endParaRPr>
          </a:p>
        </p:txBody>
      </p:sp>
      <p:pic>
        <p:nvPicPr>
          <p:cNvPr id="17" name="Picture 3" descr="C:\Users\Owner\AppData\Local\Microsoft\Windows\Temporary Internet Files\Content.IE5\GNM6X0CH\MM900365298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218884"/>
            <a:ext cx="1296144" cy="1071703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Owner\Pictures\300px-Mumps_PHIL_130_lo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04664"/>
            <a:ext cx="5112568" cy="4392488"/>
          </a:xfrm>
          <a:prstGeom prst="rect">
            <a:avLst/>
          </a:prstGeom>
          <a:ln>
            <a:noFill/>
          </a:ln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3" name="Obdélník 2"/>
          <p:cNvSpPr/>
          <p:nvPr/>
        </p:nvSpPr>
        <p:spPr>
          <a:xfrm>
            <a:off x="683568" y="3068960"/>
            <a:ext cx="311014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Příušnice</a:t>
            </a:r>
            <a:endParaRPr lang="cs-CZ" sz="44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3789040"/>
            <a:ext cx="568863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Bolest hlavy</a:t>
            </a:r>
          </a:p>
          <a:p>
            <a:r>
              <a:rPr lang="cs-CZ" sz="36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Zvýšená teplota</a:t>
            </a:r>
          </a:p>
          <a:p>
            <a:r>
              <a:rPr lang="cs-CZ" sz="36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Bolest při polykání</a:t>
            </a:r>
          </a:p>
          <a:p>
            <a:r>
              <a:rPr lang="cs-CZ" sz="36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Zduření příušní žlázy</a:t>
            </a:r>
          </a:p>
          <a:p>
            <a:endParaRPr lang="cs-CZ" sz="3600" i="1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600" i="1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600" dirty="0" smtClean="0"/>
          </a:p>
          <a:p>
            <a:endParaRPr lang="cs-CZ" sz="3600" i="1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600" i="1" u="sng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Slza 5"/>
          <p:cNvSpPr/>
          <p:nvPr/>
        </p:nvSpPr>
        <p:spPr>
          <a:xfrm rot="18414113">
            <a:off x="5782186" y="5390301"/>
            <a:ext cx="273565" cy="461990"/>
          </a:xfrm>
          <a:prstGeom prst="teardrop">
            <a:avLst>
              <a:gd name="adj" fmla="val 170833"/>
            </a:avLst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18414113">
            <a:off x="5998211" y="5894357"/>
            <a:ext cx="273565" cy="461990"/>
          </a:xfrm>
          <a:prstGeom prst="teardrop">
            <a:avLst>
              <a:gd name="adj" fmla="val 170833"/>
            </a:avLst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za 7"/>
          <p:cNvSpPr/>
          <p:nvPr/>
        </p:nvSpPr>
        <p:spPr>
          <a:xfrm rot="18414113">
            <a:off x="6286243" y="5462309"/>
            <a:ext cx="273565" cy="461990"/>
          </a:xfrm>
          <a:prstGeom prst="teardrop">
            <a:avLst>
              <a:gd name="adj" fmla="val 170833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467544" y="3140968"/>
            <a:ext cx="7416824" cy="3384376"/>
          </a:xfrm>
          <a:prstGeom prst="wedgeRoundRectCallout">
            <a:avLst>
              <a:gd name="adj1" fmla="val -3367"/>
              <a:gd name="adj2" fmla="val -65274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3" descr="C:\Users\Owner\AppData\Local\Microsoft\Windows\Temporary Internet Files\Content.IE5\GNM6X0CH\MM900365298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132856"/>
            <a:ext cx="1296144" cy="1071703"/>
          </a:xfrm>
          <a:prstGeom prst="rect">
            <a:avLst/>
          </a:prstGeom>
          <a:noFill/>
        </p:spPr>
      </p:pic>
      <p:sp>
        <p:nvSpPr>
          <p:cNvPr id="15" name="Elipsa 14"/>
          <p:cNvSpPr/>
          <p:nvPr/>
        </p:nvSpPr>
        <p:spPr>
          <a:xfrm>
            <a:off x="611560" y="40770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11560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11560" y="51571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11560" y="566124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4788024" y="4221088"/>
            <a:ext cx="41044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i="1" dirty="0" smtClean="0">
              <a:ln w="50800"/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i="1" u="sng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7" name="Picture 2" descr="C:\Users\Owner\Pictures\40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124744"/>
            <a:ext cx="5154195" cy="4104456"/>
          </a:xfrm>
          <a:prstGeom prst="rect">
            <a:avLst/>
          </a:prstGeom>
          <a:ln/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15" name="Slza 14"/>
          <p:cNvSpPr/>
          <p:nvPr/>
        </p:nvSpPr>
        <p:spPr>
          <a:xfrm rot="18414113">
            <a:off x="7798410" y="1213837"/>
            <a:ext cx="273565" cy="461990"/>
          </a:xfrm>
          <a:prstGeom prst="teardrop">
            <a:avLst>
              <a:gd name="adj" fmla="val 170833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/>
          <p:cNvSpPr/>
          <p:nvPr/>
        </p:nvSpPr>
        <p:spPr>
          <a:xfrm rot="18414113">
            <a:off x="7808733" y="1738549"/>
            <a:ext cx="448701" cy="348670"/>
          </a:xfrm>
          <a:prstGeom prst="teardrop">
            <a:avLst>
              <a:gd name="adj" fmla="val 170833"/>
            </a:avLst>
          </a:prstGeom>
          <a:solidFill>
            <a:srgbClr val="10F81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/>
          <p:cNvSpPr/>
          <p:nvPr/>
        </p:nvSpPr>
        <p:spPr>
          <a:xfrm rot="18414113">
            <a:off x="8230459" y="1717894"/>
            <a:ext cx="273565" cy="461990"/>
          </a:xfrm>
          <a:prstGeom prst="teardrop">
            <a:avLst>
              <a:gd name="adj" fmla="val 170833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3" descr="C:\Users\Owner\AppData\Local\Microsoft\Windows\Temporary Internet Files\Content.IE5\GNM6X0CH\MM900365298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285992"/>
            <a:ext cx="1224136" cy="1071703"/>
          </a:xfrm>
          <a:prstGeom prst="rect">
            <a:avLst/>
          </a:prstGeom>
          <a:noFill/>
        </p:spPr>
      </p:pic>
      <p:sp>
        <p:nvSpPr>
          <p:cNvPr id="30" name="Zaoblený obdélníkový popisek 29"/>
          <p:cNvSpPr/>
          <p:nvPr/>
        </p:nvSpPr>
        <p:spPr>
          <a:xfrm rot="10800000" flipV="1">
            <a:off x="714348" y="3429000"/>
            <a:ext cx="2786082" cy="785818"/>
          </a:xfrm>
          <a:prstGeom prst="wedgeRoundRectCallout">
            <a:avLst>
              <a:gd name="adj1" fmla="val -6256"/>
              <a:gd name="adj2" fmla="val -82804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596" y="3500438"/>
            <a:ext cx="30243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bg2">
                    <a:lumMod val="10000"/>
                  </a:schemeClr>
                </a:solidFill>
                <a:latin typeface="Ebrima" pitchFamily="2" charset="0"/>
                <a:ea typeface="Ebrima" pitchFamily="2" charset="0"/>
                <a:cs typeface="Ebrima" pitchFamily="2" charset="0"/>
              </a:rPr>
              <a:t>    Co ti je?</a:t>
            </a:r>
            <a:endParaRPr lang="cs-CZ" sz="3200" dirty="0">
              <a:latin typeface="Ebrima" pitchFamily="2" charset="0"/>
              <a:ea typeface="Ebrima" pitchFamily="2" charset="0"/>
              <a:cs typeface="Ebrima" pitchFamily="2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4788024" y="4221088"/>
            <a:ext cx="41044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i="1" dirty="0" smtClean="0">
              <a:ln w="50800"/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i="1" u="sng" dirty="0" smtClean="0">
              <a:ln w="50800"/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7" name="Picture 2" descr="C:\Users\Owner\Pictures\40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642918"/>
            <a:ext cx="5154195" cy="4104456"/>
          </a:xfrm>
          <a:prstGeom prst="rect">
            <a:avLst/>
          </a:prstGeom>
          <a:ln/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29" name="Obdélník 28"/>
          <p:cNvSpPr/>
          <p:nvPr/>
        </p:nvSpPr>
        <p:spPr>
          <a:xfrm>
            <a:off x="791072" y="4293096"/>
            <a:ext cx="83529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Teplota</a:t>
            </a:r>
          </a:p>
          <a:p>
            <a:r>
              <a:rPr lang="cs-CZ" sz="4000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Vyrážka </a:t>
            </a:r>
            <a:r>
              <a:rPr lang="cs-CZ" sz="40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naplněná vodou, </a:t>
            </a:r>
          </a:p>
          <a:p>
            <a:r>
              <a:rPr lang="cs-CZ" sz="40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pak vznik strupů </a:t>
            </a:r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Slza 14"/>
          <p:cNvSpPr/>
          <p:nvPr/>
        </p:nvSpPr>
        <p:spPr>
          <a:xfrm rot="18414113">
            <a:off x="7798410" y="1213837"/>
            <a:ext cx="273565" cy="461990"/>
          </a:xfrm>
          <a:prstGeom prst="teardrop">
            <a:avLst>
              <a:gd name="adj" fmla="val 170833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/>
          <p:cNvSpPr/>
          <p:nvPr/>
        </p:nvSpPr>
        <p:spPr>
          <a:xfrm rot="18414113">
            <a:off x="7808733" y="1738549"/>
            <a:ext cx="448701" cy="348670"/>
          </a:xfrm>
          <a:prstGeom prst="teardrop">
            <a:avLst>
              <a:gd name="adj" fmla="val 170833"/>
            </a:avLst>
          </a:prstGeom>
          <a:solidFill>
            <a:srgbClr val="10F81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/>
          <p:cNvSpPr/>
          <p:nvPr/>
        </p:nvSpPr>
        <p:spPr>
          <a:xfrm rot="18414113">
            <a:off x="8230459" y="1717894"/>
            <a:ext cx="273565" cy="461990"/>
          </a:xfrm>
          <a:prstGeom prst="teardrop">
            <a:avLst>
              <a:gd name="adj" fmla="val 170833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3" descr="C:\Users\Owner\AppData\Local\Microsoft\Windows\Temporary Internet Files\Content.IE5\GNM6X0CH\MM900365298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2357430"/>
            <a:ext cx="1224136" cy="1071703"/>
          </a:xfrm>
          <a:prstGeom prst="rect">
            <a:avLst/>
          </a:prstGeom>
          <a:noFill/>
        </p:spPr>
      </p:pic>
      <p:sp>
        <p:nvSpPr>
          <p:cNvPr id="30" name="Zaoblený obdélníkový popisek 29"/>
          <p:cNvSpPr/>
          <p:nvPr/>
        </p:nvSpPr>
        <p:spPr>
          <a:xfrm rot="10800000" flipV="1">
            <a:off x="323528" y="3429000"/>
            <a:ext cx="8208912" cy="2808312"/>
          </a:xfrm>
          <a:prstGeom prst="wedgeRoundRectCallout">
            <a:avLst>
              <a:gd name="adj1" fmla="val -6810"/>
              <a:gd name="adj2" fmla="val -76190"/>
              <a:gd name="adj3" fmla="val 16667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23528" y="3501008"/>
            <a:ext cx="47083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Plané neštovice</a:t>
            </a:r>
          </a:p>
        </p:txBody>
      </p:sp>
      <p:sp>
        <p:nvSpPr>
          <p:cNvPr id="13" name="Elipsa 12"/>
          <p:cNvSpPr/>
          <p:nvPr/>
        </p:nvSpPr>
        <p:spPr>
          <a:xfrm>
            <a:off x="611560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11560" y="522920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4437112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72200" y="2564904"/>
            <a:ext cx="1781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http://upload.wikimedia.org/wikipedia/commons/thumb/f/fa/Scarlet_fever_2.jpg/220px-Scarlet_fever_2.jpg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C:\Users\Owner\Pictures\Scarlet_fever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124744"/>
            <a:ext cx="3528392" cy="4608512"/>
          </a:xfrm>
          <a:prstGeom prst="rect">
            <a:avLst/>
          </a:prstGeom>
          <a:ln>
            <a:noFill/>
          </a:ln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pic>
        <p:nvPicPr>
          <p:cNvPr id="28" name="Picture 5" descr="C:\Users\Owner\AppData\Local\Microsoft\Windows\Temporary Internet Files\Content.IE5\GNM6X0CH\MC9004324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628800"/>
            <a:ext cx="864096" cy="829685"/>
          </a:xfrm>
          <a:prstGeom prst="rect">
            <a:avLst/>
          </a:prstGeom>
          <a:noFill/>
        </p:spPr>
      </p:pic>
      <p:pic>
        <p:nvPicPr>
          <p:cNvPr id="36" name="Picture 3" descr="C:\Users\Owner\AppData\Local\Microsoft\Windows\Temporary Internet Files\Content.IE5\GNM6X0CH\MM900365298[2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60258">
            <a:off x="811132" y="1968365"/>
            <a:ext cx="1043876" cy="1116975"/>
          </a:xfrm>
          <a:prstGeom prst="rect">
            <a:avLst/>
          </a:prstGeom>
          <a:noFill/>
        </p:spPr>
      </p:pic>
      <p:sp>
        <p:nvSpPr>
          <p:cNvPr id="38" name="Obdélník 37"/>
          <p:cNvSpPr/>
          <p:nvPr/>
        </p:nvSpPr>
        <p:spPr>
          <a:xfrm>
            <a:off x="1763688" y="1268760"/>
            <a:ext cx="30243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bg2">
                    <a:lumMod val="10000"/>
                  </a:schemeClr>
                </a:solidFill>
                <a:latin typeface="Ebrima" pitchFamily="2" charset="0"/>
                <a:ea typeface="Ebrima" pitchFamily="2" charset="0"/>
                <a:cs typeface="Ebrima" pitchFamily="2" charset="0"/>
              </a:rPr>
              <a:t>Je to vyrážka?</a:t>
            </a:r>
            <a:endParaRPr lang="cs-CZ" sz="3200" dirty="0">
              <a:latin typeface="Ebrima" pitchFamily="2" charset="0"/>
              <a:ea typeface="Ebrima" pitchFamily="2" charset="0"/>
              <a:cs typeface="Ebrima" pitchFamily="2" charset="0"/>
            </a:endParaRPr>
          </a:p>
        </p:txBody>
      </p:sp>
      <p:sp>
        <p:nvSpPr>
          <p:cNvPr id="39" name="Zaoblený obdélníkový popisek 38"/>
          <p:cNvSpPr/>
          <p:nvPr/>
        </p:nvSpPr>
        <p:spPr>
          <a:xfrm>
            <a:off x="1763688" y="1196752"/>
            <a:ext cx="2665436" cy="803488"/>
          </a:xfrm>
          <a:prstGeom prst="wedgeRoundRectCallout">
            <a:avLst>
              <a:gd name="adj1" fmla="val -44475"/>
              <a:gd name="adj2" fmla="val 65841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4437112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i="1" dirty="0" smtClean="0">
                <a:ln w="50800"/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357290" y="4286256"/>
            <a:ext cx="39998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Vysoká horečka </a:t>
            </a:r>
            <a:endParaRPr lang="cs-CZ" sz="36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 rot="10800000" flipV="1">
            <a:off x="2285984" y="3071810"/>
            <a:ext cx="2088232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dirty="0" smtClean="0">
                <a:ln w="50800"/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Spála</a:t>
            </a:r>
            <a:endParaRPr lang="cs-CZ" sz="4000" b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 rot="10800000" flipV="1">
            <a:off x="1357290" y="3786190"/>
            <a:ext cx="24771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Vyrážka</a:t>
            </a:r>
            <a:endParaRPr lang="cs-CZ" sz="3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57290" y="4786322"/>
            <a:ext cx="35702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Zánět mandlí  </a:t>
            </a:r>
            <a:endParaRPr lang="cs-CZ" sz="3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72200" y="2564904"/>
            <a:ext cx="1781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http://upload.wikimedia.org/wikipedia/commons/thumb/f/fa/Scarlet_fever_2.jpg/220px-Scarlet_fever_2.jpg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C:\Users\Owner\Pictures\Scarlet_fever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052736"/>
            <a:ext cx="3528392" cy="4608512"/>
          </a:xfrm>
          <a:prstGeom prst="rect">
            <a:avLst/>
          </a:prstGeom>
          <a:ln>
            <a:noFill/>
          </a:ln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pic>
        <p:nvPicPr>
          <p:cNvPr id="28" name="Picture 5" descr="C:\Users\Owner\AppData\Local\Microsoft\Windows\Temporary Internet Files\Content.IE5\GNM6X0CH\MC9004324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628800"/>
            <a:ext cx="864096" cy="829685"/>
          </a:xfrm>
          <a:prstGeom prst="rect">
            <a:avLst/>
          </a:prstGeom>
          <a:noFill/>
        </p:spPr>
      </p:pic>
      <p:sp>
        <p:nvSpPr>
          <p:cNvPr id="37" name="Zaoblený obdélníkový popisek 36"/>
          <p:cNvSpPr/>
          <p:nvPr/>
        </p:nvSpPr>
        <p:spPr>
          <a:xfrm>
            <a:off x="857224" y="3143248"/>
            <a:ext cx="4392488" cy="2592288"/>
          </a:xfrm>
          <a:prstGeom prst="wedgeRoundRectCallout">
            <a:avLst>
              <a:gd name="adj1" fmla="val 56798"/>
              <a:gd name="adj2" fmla="val -63163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071538" y="400050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071538" y="450057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071538" y="507207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Owner\Pictures\1-86_1.jpg"/>
          <p:cNvPicPr>
            <a:picLocks noChangeAspect="1" noChangeArrowheads="1"/>
          </p:cNvPicPr>
          <p:nvPr/>
        </p:nvPicPr>
        <p:blipFill>
          <a:blip r:embed="rId2" cstate="print"/>
          <a:srcRect b="17460"/>
          <a:stretch>
            <a:fillRect/>
          </a:stretch>
        </p:blipFill>
        <p:spPr bwMode="auto">
          <a:xfrm>
            <a:off x="4139952" y="260648"/>
            <a:ext cx="4608512" cy="4968552"/>
          </a:xfrm>
          <a:prstGeom prst="rect">
            <a:avLst/>
          </a:prstGeom>
          <a:ln>
            <a:noFill/>
          </a:ln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6" name="Slza 5"/>
          <p:cNvSpPr/>
          <p:nvPr/>
        </p:nvSpPr>
        <p:spPr>
          <a:xfrm rot="18414113">
            <a:off x="7150339" y="4166165"/>
            <a:ext cx="273565" cy="461990"/>
          </a:xfrm>
          <a:prstGeom prst="teardrop">
            <a:avLst>
              <a:gd name="adj" fmla="val 170833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18414113">
            <a:off x="7726402" y="5030261"/>
            <a:ext cx="273565" cy="461990"/>
          </a:xfrm>
          <a:prstGeom prst="teardrop">
            <a:avLst>
              <a:gd name="adj" fmla="val 170833"/>
            </a:avLst>
          </a:prstGeom>
          <a:solidFill>
            <a:srgbClr val="94F1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za 7"/>
          <p:cNvSpPr/>
          <p:nvPr/>
        </p:nvSpPr>
        <p:spPr>
          <a:xfrm rot="18414113">
            <a:off x="7132511" y="4675496"/>
            <a:ext cx="501304" cy="891384"/>
          </a:xfrm>
          <a:prstGeom prst="teardrop">
            <a:avLst>
              <a:gd name="adj" fmla="val 170833"/>
            </a:avLst>
          </a:prstGeom>
          <a:solidFill>
            <a:srgbClr val="10F81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2143108" y="5286388"/>
            <a:ext cx="4357718" cy="928694"/>
          </a:xfrm>
          <a:prstGeom prst="wedgeRoundRectCallout">
            <a:avLst>
              <a:gd name="adj1" fmla="val 86554"/>
              <a:gd name="adj2" fmla="val -121546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3" descr="C:\Users\Owner\AppData\Local\Microsoft\Windows\Temporary Internet Files\Content.IE5\GNM6X0CH\MM900365298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66886" flipH="1">
            <a:off x="7559247" y="3841445"/>
            <a:ext cx="1176114" cy="125847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143108" y="5429264"/>
            <a:ext cx="65722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i="1" dirty="0" smtClean="0">
                <a:solidFill>
                  <a:srgbClr val="002060"/>
                </a:solidFill>
                <a:latin typeface="Ebrima" pitchFamily="2" charset="0"/>
                <a:ea typeface="Ebrima" pitchFamily="2" charset="0"/>
                <a:cs typeface="Ebrima" pitchFamily="2" charset="0"/>
              </a:rPr>
              <a:t>Co to je za puntíky</a:t>
            </a:r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endParaRPr lang="cs-CZ" sz="32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Owner\Pictures\1-86_1.jpg"/>
          <p:cNvPicPr>
            <a:picLocks noChangeAspect="1" noChangeArrowheads="1"/>
          </p:cNvPicPr>
          <p:nvPr/>
        </p:nvPicPr>
        <p:blipFill>
          <a:blip r:embed="rId2" cstate="print"/>
          <a:srcRect b="17460"/>
          <a:stretch>
            <a:fillRect/>
          </a:stretch>
        </p:blipFill>
        <p:spPr bwMode="auto">
          <a:xfrm>
            <a:off x="4139952" y="260648"/>
            <a:ext cx="4608512" cy="4968552"/>
          </a:xfrm>
          <a:prstGeom prst="rect">
            <a:avLst/>
          </a:prstGeom>
          <a:ln>
            <a:noFill/>
          </a:ln>
          <a:effectLst>
            <a:outerShdw blurRad="76200" dist="50800" dir="5400000" rotWithShape="0">
              <a:srgbClr val="4E3B30">
                <a:alpha val="60000"/>
              </a:srgbClr>
            </a:outerShdw>
          </a:effectLst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  <p:sp>
        <p:nvSpPr>
          <p:cNvPr id="3" name="Obdélník 2"/>
          <p:cNvSpPr/>
          <p:nvPr/>
        </p:nvSpPr>
        <p:spPr>
          <a:xfrm>
            <a:off x="575048" y="4214818"/>
            <a:ext cx="856895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Pátá a šestá nemoc</a:t>
            </a:r>
            <a:endParaRPr lang="cs-CZ" sz="4400" b="1" i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1538" y="4857760"/>
            <a:ext cx="278038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Vyrážka</a:t>
            </a:r>
            <a:endParaRPr lang="cs-CZ" sz="3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5505832"/>
            <a:ext cx="51125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Vysoká horečka</a:t>
            </a:r>
          </a:p>
        </p:txBody>
      </p:sp>
      <p:sp>
        <p:nvSpPr>
          <p:cNvPr id="6" name="Slza 5"/>
          <p:cNvSpPr/>
          <p:nvPr/>
        </p:nvSpPr>
        <p:spPr>
          <a:xfrm rot="18414113">
            <a:off x="7150339" y="4442797"/>
            <a:ext cx="273565" cy="461990"/>
          </a:xfrm>
          <a:prstGeom prst="teardrop">
            <a:avLst>
              <a:gd name="adj" fmla="val 170833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za 6"/>
          <p:cNvSpPr/>
          <p:nvPr/>
        </p:nvSpPr>
        <p:spPr>
          <a:xfrm rot="18414113">
            <a:off x="7726402" y="5030261"/>
            <a:ext cx="273565" cy="461990"/>
          </a:xfrm>
          <a:prstGeom prst="teardrop">
            <a:avLst>
              <a:gd name="adj" fmla="val 170833"/>
            </a:avLst>
          </a:prstGeom>
          <a:solidFill>
            <a:srgbClr val="94F1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za 7"/>
          <p:cNvSpPr/>
          <p:nvPr/>
        </p:nvSpPr>
        <p:spPr>
          <a:xfrm rot="18414113">
            <a:off x="7132511" y="4675496"/>
            <a:ext cx="501304" cy="891384"/>
          </a:xfrm>
          <a:prstGeom prst="teardrop">
            <a:avLst>
              <a:gd name="adj" fmla="val 170833"/>
            </a:avLst>
          </a:prstGeom>
          <a:solidFill>
            <a:srgbClr val="10F81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428596" y="4214818"/>
            <a:ext cx="6395008" cy="1829053"/>
          </a:xfrm>
          <a:prstGeom prst="wedgeRoundRectCallout">
            <a:avLst>
              <a:gd name="adj1" fmla="val 35645"/>
              <a:gd name="adj2" fmla="val -77052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3" descr="C:\Users\Owner\AppData\Local\Microsoft\Windows\Temporary Internet Files\Content.IE5\GNM6X0CH\MM900365298[2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66886" flipH="1">
            <a:off x="7559247" y="3841445"/>
            <a:ext cx="1176114" cy="1258474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899592" y="507378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899592" y="57218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92696"/>
            <a:ext cx="662392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DĚTSKÉ NEMOCI</a:t>
            </a:r>
            <a:endParaRPr lang="cs-CZ" sz="54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836712"/>
            <a:ext cx="4572000" cy="427809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RÝMA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PŘÍZNAKY:</a:t>
            </a:r>
          </a:p>
          <a:p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Výtok z nosu 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Ucpaný nos 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Kýchání </a:t>
            </a:r>
            <a:r>
              <a:rPr lang="cs-CZ" sz="4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sz="44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</a:br>
            <a:endParaRPr lang="cs-CZ" sz="44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5357826"/>
            <a:ext cx="82444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LÉČBA</a:t>
            </a:r>
            <a:r>
              <a:rPr lang="cs-CZ" dirty="0" smtClean="0">
                <a:solidFill>
                  <a:srgbClr val="C00000"/>
                </a:solidFill>
              </a:rPr>
              <a:t>:</a:t>
            </a:r>
            <a:r>
              <a:rPr lang="cs-CZ" sz="4400" i="1" dirty="0" smtClean="0">
                <a:solidFill>
                  <a:srgbClr val="C00000"/>
                </a:solidFill>
              </a:rPr>
              <a:t>   </a:t>
            </a:r>
            <a:r>
              <a:rPr lang="cs-CZ" sz="4400" dirty="0" smtClean="0">
                <a:solidFill>
                  <a:srgbClr val="0070C0"/>
                </a:solidFill>
              </a:rPr>
              <a:t>Nosní kapky, teplo…. </a:t>
            </a:r>
            <a:endParaRPr lang="cs-CZ" sz="4400" dirty="0">
              <a:solidFill>
                <a:srgbClr val="0070C0"/>
              </a:solidFill>
            </a:endParaRPr>
          </a:p>
        </p:txBody>
      </p:sp>
      <p:pic>
        <p:nvPicPr>
          <p:cNvPr id="6" name="Picture 3" descr="C:\Users\Owner\AppData\Local\Microsoft\Windows\Temporary Internet Files\Content.IE5\81HF6LFK\MP9004276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052736"/>
            <a:ext cx="3888432" cy="3915816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714348" y="35718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14348" y="307181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4348" y="407194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Owner\AppData\Local\Microsoft\Windows\Temporary Internet Files\Content.IE5\Q35GV4A6\MP900431113[1].jpg"/>
          <p:cNvPicPr>
            <a:picLocks noChangeAspect="1" noChangeArrowheads="1"/>
          </p:cNvPicPr>
          <p:nvPr/>
        </p:nvPicPr>
        <p:blipFill>
          <a:blip r:embed="rId2" cstate="print"/>
          <a:srcRect t="11901" r="15784"/>
          <a:stretch>
            <a:fillRect/>
          </a:stretch>
        </p:blipFill>
        <p:spPr bwMode="auto">
          <a:xfrm>
            <a:off x="4500562" y="785794"/>
            <a:ext cx="3818704" cy="32615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00034" y="642918"/>
            <a:ext cx="376577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CHŘIPKA</a:t>
            </a:r>
            <a:endParaRPr lang="cs-CZ" sz="54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00100" y="5500702"/>
            <a:ext cx="47149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PREVENCE:</a:t>
            </a:r>
            <a:r>
              <a:rPr lang="cs-CZ" sz="2800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Očkování</a:t>
            </a:r>
            <a:endParaRPr lang="cs-CZ" sz="2800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714348" y="421481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14348" y="335756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4348" y="378619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14348" y="464344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00100" y="1071546"/>
            <a:ext cx="81439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PŘÍZNAKY:</a:t>
            </a:r>
          </a:p>
          <a:p>
            <a:endParaRPr lang="cs-CZ" sz="2800" b="1" dirty="0" smtClean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Zvýšená teplota 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Malátnost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Bolest hlavy, těla 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Rýma, kašel, bolest v krku</a:t>
            </a:r>
            <a:b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</a:br>
            <a:endParaRPr lang="cs-CZ" sz="32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85720" y="2357430"/>
            <a:ext cx="9110816" cy="450057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Bolesti v krku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Vysoká horečka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</a:t>
            </a:r>
            <a:endParaRPr lang="cs-CZ" dirty="0" smtClean="0"/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  <a:buNone/>
            </a:pPr>
            <a:r>
              <a:rPr lang="cs-CZ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i="1" dirty="0">
              <a:solidFill>
                <a:srgbClr val="C0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074" name="Picture 2" descr="http://upload.wikimedia.org/wikipedia/commons/thumb/9/95/Tonsillitis.jpg/220px-Tonsillit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928802"/>
            <a:ext cx="3960439" cy="3744416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642910" y="392906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42910" y="450057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14348" y="500042"/>
            <a:ext cx="337143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ANGÍNA</a:t>
            </a:r>
            <a:endParaRPr lang="cs-CZ" sz="5400" b="1" i="1" dirty="0"/>
          </a:p>
        </p:txBody>
      </p:sp>
      <p:sp>
        <p:nvSpPr>
          <p:cNvPr id="9" name="Obdélník 8"/>
          <p:cNvSpPr/>
          <p:nvPr/>
        </p:nvSpPr>
        <p:spPr>
          <a:xfrm>
            <a:off x="928662" y="2571744"/>
            <a:ext cx="21597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PŘÍZNAKY: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1538" y="5643578"/>
            <a:ext cx="35654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LÉČBA: </a:t>
            </a:r>
            <a:r>
              <a:rPr lang="cs-CZ" sz="2800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Antibiotika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14348" y="1357298"/>
            <a:ext cx="57791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Bakteriální onemocnění </a:t>
            </a:r>
            <a:endParaRPr lang="cs-CZ" sz="36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Elipsa 28"/>
          <p:cNvSpPr/>
          <p:nvPr/>
        </p:nvSpPr>
        <p:spPr>
          <a:xfrm rot="1776867">
            <a:off x="5463480" y="2004319"/>
            <a:ext cx="1089676" cy="1872208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171553">
            <a:off x="4255015" y="1872116"/>
            <a:ext cx="1138025" cy="17546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 rot="1225900">
            <a:off x="6428812" y="4280013"/>
            <a:ext cx="1806963" cy="1140897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 rot="19507781">
            <a:off x="2945928" y="2087665"/>
            <a:ext cx="1138540" cy="1722398"/>
          </a:xfrm>
          <a:prstGeom prst="ellips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 rot="15575514">
            <a:off x="1586575" y="4067717"/>
            <a:ext cx="1109342" cy="1881813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5" name="Obdélník 34"/>
          <p:cNvSpPr/>
          <p:nvPr/>
        </p:nvSpPr>
        <p:spPr>
          <a:xfrm rot="9888813" flipV="1">
            <a:off x="1579548" y="4708517"/>
            <a:ext cx="13157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SYFILIS</a:t>
            </a:r>
            <a:endParaRPr lang="cs-CZ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 rot="12195137" flipH="1" flipV="1">
            <a:off x="6411997" y="4781552"/>
            <a:ext cx="22233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SPALNIČKY</a:t>
            </a:r>
            <a:endParaRPr lang="cs-CZ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0" name="Elipsa 39"/>
          <p:cNvSpPr/>
          <p:nvPr/>
        </p:nvSpPr>
        <p:spPr>
          <a:xfrm rot="4285223">
            <a:off x="6592833" y="2663434"/>
            <a:ext cx="1105813" cy="1883189"/>
          </a:xfrm>
          <a:prstGeom prst="ellipse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1" name="Elipsa 40"/>
          <p:cNvSpPr/>
          <p:nvPr/>
        </p:nvSpPr>
        <p:spPr>
          <a:xfrm rot="17214640">
            <a:off x="1896842" y="2871886"/>
            <a:ext cx="1139711" cy="187568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 rot="9018480" flipH="1" flipV="1">
            <a:off x="6281450" y="3239992"/>
            <a:ext cx="142726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HOREČKY</a:t>
            </a:r>
            <a:endParaRPr lang="cs-CZ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 rot="12313912" flipV="1">
            <a:off x="2050199" y="3462169"/>
            <a:ext cx="12266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5.A 6. NEMOC</a:t>
            </a:r>
            <a:endParaRPr lang="cs-CZ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2" name="Obdélník 41"/>
          <p:cNvSpPr/>
          <p:nvPr/>
        </p:nvSpPr>
        <p:spPr>
          <a:xfrm rot="6719272" flipH="1" flipV="1">
            <a:off x="5123881" y="2625604"/>
            <a:ext cx="17520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SPÁLA</a:t>
            </a:r>
            <a:endParaRPr lang="cs-CZ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7" name="Obdélník 46"/>
          <p:cNvSpPr/>
          <p:nvPr/>
        </p:nvSpPr>
        <p:spPr>
          <a:xfrm rot="5400000">
            <a:off x="4043383" y="2595977"/>
            <a:ext cx="14395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KAPAVKA</a:t>
            </a:r>
            <a:endParaRPr lang="cs-CZ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 rot="14248114" flipV="1">
            <a:off x="2729107" y="2731348"/>
            <a:ext cx="1793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PŘÍUŠNICE</a:t>
            </a:r>
            <a:endParaRPr lang="cs-CZ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57158" y="785794"/>
            <a:ext cx="9029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 smtClean="0">
                <a:ln w="50800"/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Jaké balónky s názvy dětských nemocí bude</a:t>
            </a:r>
          </a:p>
          <a:p>
            <a:r>
              <a:rPr lang="cs-CZ" sz="2400" b="1" i="1" dirty="0" smtClean="0">
                <a:ln w="50800"/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dívka držet v ruce? Znázorni </a:t>
            </a:r>
            <a:r>
              <a:rPr lang="cs-CZ" sz="2400" b="1" i="1" dirty="0" smtClean="0">
                <a:ln w="50800"/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červeně</a:t>
            </a:r>
            <a:r>
              <a:rPr lang="cs-CZ" sz="2400" b="1" i="1" dirty="0" smtClean="0">
                <a:ln w="50800"/>
                <a:solidFill>
                  <a:schemeClr val="accent3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  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 descr="C:\Users\Owner\AppData\Local\Microsoft\Windows\Temporary Internet Files\Content.IE5\GS2PI68L\MC9004380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933056"/>
            <a:ext cx="1181100" cy="1822450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7375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ZARDĚNKY: 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http://upload.wikimedia.org/wikipedia/commons/thumb/4/4a/Commons-logo.svg/20px-Commons-logo.svg.png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3687415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SPALNIČKY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http://upload.wikimedia.org/wikipedia/commons/3/3c/Morbillivirus_measles_infection.jpg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4623519"/>
            <a:ext cx="85324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PŘÍUŠNICE: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http://upload.wikimedia.org/wikipedia/commons/thumb/8/80/Mumps_PHIL_130_lores.jpg/300px-Mumps_PHIL_130_lores.jpg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Vývojový diagram: spojka 8"/>
          <p:cNvSpPr/>
          <p:nvPr/>
        </p:nvSpPr>
        <p:spPr>
          <a:xfrm>
            <a:off x="395536" y="3399383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395536" y="4119463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395536" y="5631631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395536" y="3831431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1560" y="4047455"/>
            <a:ext cx="85324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DÍTĚ S MĚSÍCEM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:C:\Users\Owner\AppData\Local\Microsoft\Windows\Temporary 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InternetFiles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\Content.IE5\81HF6LFK</a:t>
            </a:r>
          </a:p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MM900365305[1].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gif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Vývojový diagram: spojka 17"/>
          <p:cNvSpPr/>
          <p:nvPr/>
        </p:nvSpPr>
        <p:spPr>
          <a:xfrm>
            <a:off x="395536" y="5055567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395536" y="4695527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1560" y="4983559"/>
            <a:ext cx="102971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PLAČÍCÍ HOLČIČKA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</a:p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InternetFiles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\Content.IE5\GS2PI68L\MC900</a:t>
            </a:r>
          </a:p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38016[1].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wmf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11560" y="5559623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PLANÉ NEŠTOVICE:</a:t>
            </a:r>
          </a:p>
          <a:p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http://mladazena.maminka.cz/assets/mlada-zena/maminka/materstvi/lekarska-abeceda/40b.jpg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Vývojový diagram: spojka 3"/>
          <p:cNvSpPr/>
          <p:nvPr/>
        </p:nvSpPr>
        <p:spPr>
          <a:xfrm>
            <a:off x="395536" y="2708920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395536" y="3140968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2708920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SPÁLA: 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http://upload.wikimedia.org/wikipedia/commons/thumb/f/fa/Scarlet_fever_2.jpg/220px-</a:t>
            </a:r>
          </a:p>
          <a:p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Scarlet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fever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_2.jpg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3140968"/>
            <a:ext cx="705678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PÁTÁ A ŠESTÁ NEMOC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http://img2.mf.cz/509/870/1-86_1.jpg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395536" y="3429000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560" y="3356992"/>
            <a:ext cx="7632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RÝMA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Users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Owner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AppData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Local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\Microsoft\Windows\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Temporary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Internet 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\Content.IE5\81HF6LFK\MP900427618[1].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3789040"/>
            <a:ext cx="73448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CHŘIPKA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\Content.IE5\Q35GV4A6\MP900431113[2].</a:t>
            </a:r>
            <a:r>
              <a:rPr lang="cs-CZ" sz="1200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200" dirty="0">
              <a:solidFill>
                <a:schemeClr val="bg2">
                  <a:lumMod val="1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395536" y="3861048"/>
            <a:ext cx="144016" cy="14401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1560" y="4221088"/>
            <a:ext cx="66967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err="1" smtClean="0">
                <a:solidFill>
                  <a:schemeClr val="bg2">
                    <a:lumMod val="1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ANGÍNA</a:t>
            </a:r>
            <a:r>
              <a:rPr lang="cs-CZ" sz="1200" dirty="0" smtClean="0">
                <a:solidFill>
                  <a:schemeClr val="bg2">
                    <a:lumMod val="10000"/>
                  </a:schemeClr>
                </a:solidFill>
              </a:rPr>
              <a:t>.http://upload.wikimedia.org/wikipedia/commons/thumb/9/95/Tonsillitis.jpg/220px-Tonsillitis.jpg</a:t>
            </a:r>
            <a:endParaRPr lang="cs-CZ" sz="1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95536" y="4293096"/>
            <a:ext cx="144016" cy="144016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1560" y="4653136"/>
            <a:ext cx="63001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EMOCE: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C:\Users\Owner\AppData\Local\Microsoft\Windows\Temporary Internet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\Content.IE5\GS2PI68L\MC900438016[2].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wmf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95536" y="4725144"/>
            <a:ext cx="144016" cy="144016"/>
          </a:xfrm>
          <a:prstGeom prst="ellips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812</TotalTime>
  <Words>369</Words>
  <Application>Microsoft Office PowerPoint</Application>
  <PresentationFormat>Předvádění na obrazovce (4:3)</PresentationFormat>
  <Paragraphs>143</Paragraphs>
  <Slides>22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Učitel</cp:lastModifiedBy>
  <cp:revision>105</cp:revision>
  <dcterms:created xsi:type="dcterms:W3CDTF">2013-05-13T16:21:27Z</dcterms:created>
  <dcterms:modified xsi:type="dcterms:W3CDTF">2014-09-09T08:49:30Z</dcterms:modified>
</cp:coreProperties>
</file>