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315" r:id="rId2"/>
    <p:sldId id="316" r:id="rId3"/>
    <p:sldId id="256" r:id="rId4"/>
    <p:sldId id="259" r:id="rId5"/>
    <p:sldId id="273" r:id="rId6"/>
    <p:sldId id="303" r:id="rId7"/>
    <p:sldId id="302" r:id="rId8"/>
    <p:sldId id="301" r:id="rId9"/>
    <p:sldId id="304" r:id="rId10"/>
    <p:sldId id="279" r:id="rId11"/>
    <p:sldId id="299" r:id="rId12"/>
    <p:sldId id="306" r:id="rId13"/>
    <p:sldId id="300" r:id="rId14"/>
    <p:sldId id="298" r:id="rId15"/>
    <p:sldId id="284" r:id="rId16"/>
    <p:sldId id="286" r:id="rId17"/>
    <p:sldId id="313" r:id="rId18"/>
    <p:sldId id="312" r:id="rId19"/>
    <p:sldId id="310" r:id="rId20"/>
    <p:sldId id="308" r:id="rId21"/>
    <p:sldId id="309" r:id="rId22"/>
    <p:sldId id="307" r:id="rId23"/>
    <p:sldId id="290" r:id="rId24"/>
    <p:sldId id="291" r:id="rId25"/>
    <p:sldId id="314" r:id="rId26"/>
    <p:sldId id="317" r:id="rId27"/>
    <p:sldId id="296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EFD2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60"/>
  </p:normalViewPr>
  <p:slideViewPr>
    <p:cSldViewPr>
      <p:cViewPr varScale="1">
        <p:scale>
          <a:sx n="73" d="100"/>
          <a:sy n="73" d="100"/>
        </p:scale>
        <p:origin x="-11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C2286-A500-4B8A-8357-3FC29562552E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3AF23A-98FB-4CF2-9BC9-A2C79E28CD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20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D153E-1313-4847-BDD1-2D45B18AF91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D153E-1313-4847-BDD1-2D45B18AF91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D153E-1313-4847-BDD1-2D45B18AF91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D153E-1313-4847-BDD1-2D45B18AF91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D153E-1313-4847-BDD1-2D45B18AF91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D153E-1313-4847-BDD1-2D45B18AF91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D153E-1313-4847-BDD1-2D45B18AF914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D153E-1313-4847-BDD1-2D45B18AF914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D153E-1313-4847-BDD1-2D45B18AF914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87624" y="1412776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395288" y="3500438"/>
            <a:ext cx="8229600" cy="3086100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9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10491461"/>
              </p:ext>
            </p:extLst>
          </p:nvPr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VY_32_INOVACE_19_01_otužování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Biologie člověka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Režim dne - otužování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režimem dne.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Otužování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755576" y="3356992"/>
            <a:ext cx="21602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3568" y="2348880"/>
            <a:ext cx="7812868" cy="28007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4400" i="1" dirty="0" smtClean="0">
              <a:ln w="50800"/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Prezentace slouží </a:t>
            </a:r>
          </a:p>
          <a:p>
            <a:r>
              <a:rPr lang="cs-CZ" sz="4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k výkladu a procvičení </a:t>
            </a:r>
          </a:p>
          <a:p>
            <a:r>
              <a:rPr lang="cs-CZ" sz="4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nové látky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31640" y="2276872"/>
            <a:ext cx="734481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OTUŽOVÁNÍ</a:t>
            </a:r>
            <a:endParaRPr lang="cs-CZ" sz="66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Picture 2" descr="C:\Users\Owner\AppData\Local\Microsoft\Windows\Temporary Internet Files\Content.IE5\CI13UUOI\MC90044175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293096"/>
            <a:ext cx="2304256" cy="2304256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Owner\AppData\Local\Microsoft\Windows\Temporary Internet Files\Content.IE5\VWWYET2K\MP900430990[1].jpg"/>
          <p:cNvPicPr>
            <a:picLocks noChangeAspect="1" noChangeArrowheads="1"/>
          </p:cNvPicPr>
          <p:nvPr/>
        </p:nvPicPr>
        <p:blipFill>
          <a:blip r:embed="rId2" cstate="print"/>
          <a:srcRect l="25372"/>
          <a:stretch>
            <a:fillRect/>
          </a:stretch>
        </p:blipFill>
        <p:spPr bwMode="auto">
          <a:xfrm>
            <a:off x="2411760" y="2537197"/>
            <a:ext cx="6048672" cy="4320803"/>
          </a:xfrm>
          <a:prstGeom prst="rect">
            <a:avLst/>
          </a:prstGeom>
          <a:noFill/>
          <a:effectLst>
            <a:softEdge rad="635000"/>
          </a:effectLst>
        </p:spPr>
      </p:pic>
      <p:sp>
        <p:nvSpPr>
          <p:cNvPr id="5" name="Obdélník 4"/>
          <p:cNvSpPr/>
          <p:nvPr/>
        </p:nvSpPr>
        <p:spPr>
          <a:xfrm>
            <a:off x="2123728" y="404664"/>
            <a:ext cx="73448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je otužování?</a:t>
            </a:r>
            <a:endParaRPr lang="cs-CZ" sz="5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1556792"/>
            <a:ext cx="781752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Jde o metodu posílení imunitního systému </a:t>
            </a:r>
          </a:p>
          <a:p>
            <a:r>
              <a:rPr lang="cs-CZ" sz="28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 útlého věku po celý život.</a:t>
            </a:r>
            <a:endParaRPr lang="cs-CZ" sz="2800" i="1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800" i="1" dirty="0">
              <a:solidFill>
                <a:schemeClr val="tx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33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692696"/>
            <a:ext cx="1244710" cy="792088"/>
          </a:xfrm>
          <a:prstGeom prst="rect">
            <a:avLst/>
          </a:prstGeom>
          <a:noFill/>
        </p:spPr>
      </p:pic>
      <p:sp>
        <p:nvSpPr>
          <p:cNvPr id="17" name="Zaoblený obdélníkový popisek 16"/>
          <p:cNvSpPr/>
          <p:nvPr/>
        </p:nvSpPr>
        <p:spPr>
          <a:xfrm>
            <a:off x="467544" y="1556792"/>
            <a:ext cx="8176422" cy="1080120"/>
          </a:xfrm>
          <a:prstGeom prst="wedgeRoundRectCallout">
            <a:avLst>
              <a:gd name="adj1" fmla="val -9620"/>
              <a:gd name="adj2" fmla="val 81272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5" descr="C:\Users\Owner\AppData\Local\Microsoft\Windows\Temporary Internet Files\Content.IE5\CI13UUOI\MP900430990[1].jpg"/>
          <p:cNvPicPr>
            <a:picLocks noChangeAspect="1" noChangeArrowheads="1"/>
          </p:cNvPicPr>
          <p:nvPr/>
        </p:nvPicPr>
        <p:blipFill>
          <a:blip r:embed="rId3" cstate="print"/>
          <a:srcRect l="10626" t="21639" r="52362" b="34638"/>
          <a:stretch>
            <a:fillRect/>
          </a:stretch>
        </p:blipFill>
        <p:spPr bwMode="auto">
          <a:xfrm>
            <a:off x="3059832" y="1268760"/>
            <a:ext cx="5616624" cy="316835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332656"/>
            <a:ext cx="574869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Proč to děláme?</a:t>
            </a:r>
            <a:endParaRPr lang="cs-CZ" sz="4800" b="1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5" descr="C:\Users\Owner\AppData\Local\Microsoft\Windows\Temporary Internet Files\Content.IE5\CI13UUOI\MP900430990[1].jpg"/>
          <p:cNvPicPr>
            <a:picLocks noChangeAspect="1" noChangeArrowheads="1"/>
          </p:cNvPicPr>
          <p:nvPr/>
        </p:nvPicPr>
        <p:blipFill>
          <a:blip r:embed="rId3" cstate="print"/>
          <a:srcRect l="10626" t="21639" r="52362" b="34638"/>
          <a:stretch>
            <a:fillRect/>
          </a:stretch>
        </p:blipFill>
        <p:spPr bwMode="auto">
          <a:xfrm>
            <a:off x="3059832" y="1268760"/>
            <a:ext cx="5616624" cy="316835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332656"/>
            <a:ext cx="574869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Proč to děláme?</a:t>
            </a:r>
            <a:endParaRPr lang="cs-CZ" sz="4800" b="1" dirty="0"/>
          </a:p>
        </p:txBody>
      </p:sp>
      <p:pic>
        <p:nvPicPr>
          <p:cNvPr id="5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800000" flipH="1" flipV="1">
            <a:off x="683568" y="3151748"/>
            <a:ext cx="1205936" cy="743777"/>
          </a:xfrm>
          <a:prstGeom prst="rect">
            <a:avLst/>
          </a:prstGeom>
          <a:noFill/>
        </p:spPr>
      </p:pic>
      <p:sp>
        <p:nvSpPr>
          <p:cNvPr id="14" name="Zaoblený obdélníkový popisek 13"/>
          <p:cNvSpPr/>
          <p:nvPr/>
        </p:nvSpPr>
        <p:spPr>
          <a:xfrm>
            <a:off x="395536" y="3861048"/>
            <a:ext cx="8424936" cy="504056"/>
          </a:xfrm>
          <a:prstGeom prst="wedgeRoundRectCallout">
            <a:avLst>
              <a:gd name="adj1" fmla="val -9082"/>
              <a:gd name="adj2" fmla="val -60877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3568" y="3789040"/>
            <a:ext cx="48965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Máme </a:t>
            </a:r>
            <a:r>
              <a:rPr lang="cs-CZ" sz="28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dobrý </a:t>
            </a:r>
            <a:r>
              <a:rPr lang="cs-CZ" sz="28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pocit..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Vývojový diagram: spojka 10"/>
          <p:cNvSpPr/>
          <p:nvPr/>
        </p:nvSpPr>
        <p:spPr>
          <a:xfrm>
            <a:off x="539552" y="400506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5" descr="C:\Users\Owner\AppData\Local\Microsoft\Windows\Temporary Internet Files\Content.IE5\CI13UUOI\MP900430990[1].jpg"/>
          <p:cNvPicPr>
            <a:picLocks noChangeAspect="1" noChangeArrowheads="1"/>
          </p:cNvPicPr>
          <p:nvPr/>
        </p:nvPicPr>
        <p:blipFill>
          <a:blip r:embed="rId3" cstate="print"/>
          <a:srcRect l="10626" t="21639" r="52362" b="34638"/>
          <a:stretch>
            <a:fillRect/>
          </a:stretch>
        </p:blipFill>
        <p:spPr bwMode="auto">
          <a:xfrm>
            <a:off x="3059832" y="1268760"/>
            <a:ext cx="5616624" cy="316835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332656"/>
            <a:ext cx="574869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Proč to děláme?</a:t>
            </a:r>
            <a:endParaRPr lang="cs-CZ" sz="4800" b="1" dirty="0"/>
          </a:p>
        </p:txBody>
      </p:sp>
      <p:pic>
        <p:nvPicPr>
          <p:cNvPr id="5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800000" flipH="1" flipV="1">
            <a:off x="683568" y="3151748"/>
            <a:ext cx="1205936" cy="743777"/>
          </a:xfrm>
          <a:prstGeom prst="rect">
            <a:avLst/>
          </a:prstGeom>
          <a:noFill/>
        </p:spPr>
      </p:pic>
      <p:sp>
        <p:nvSpPr>
          <p:cNvPr id="14" name="Zaoblený obdélníkový popisek 13"/>
          <p:cNvSpPr/>
          <p:nvPr/>
        </p:nvSpPr>
        <p:spPr>
          <a:xfrm>
            <a:off x="395536" y="3861048"/>
            <a:ext cx="8424936" cy="936104"/>
          </a:xfrm>
          <a:prstGeom prst="wedgeRoundRectCallout">
            <a:avLst>
              <a:gd name="adj1" fmla="val -9082"/>
              <a:gd name="adj2" fmla="val -60877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3568" y="4293096"/>
            <a:ext cx="8029400" cy="523220"/>
          </a:xfrm>
          <a:prstGeom prst="rect">
            <a:avLst/>
          </a:prstGeom>
          <a:noFill/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Nejsme nemocní..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3789040"/>
            <a:ext cx="48965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Máme </a:t>
            </a:r>
            <a:r>
              <a:rPr lang="cs-CZ" sz="28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dobrý </a:t>
            </a:r>
            <a:r>
              <a:rPr lang="cs-CZ" sz="28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pocit..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Vývojový diagram: spojka 9"/>
          <p:cNvSpPr/>
          <p:nvPr/>
        </p:nvSpPr>
        <p:spPr>
          <a:xfrm>
            <a:off x="539552" y="450912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539552" y="400506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5" descr="C:\Users\Owner\AppData\Local\Microsoft\Windows\Temporary Internet Files\Content.IE5\CI13UUOI\MP900430990[1].jpg"/>
          <p:cNvPicPr>
            <a:picLocks noChangeAspect="1" noChangeArrowheads="1"/>
          </p:cNvPicPr>
          <p:nvPr/>
        </p:nvPicPr>
        <p:blipFill>
          <a:blip r:embed="rId3" cstate="print"/>
          <a:srcRect l="10626" t="21639" r="52362" b="34638"/>
          <a:stretch>
            <a:fillRect/>
          </a:stretch>
        </p:blipFill>
        <p:spPr bwMode="auto">
          <a:xfrm>
            <a:off x="3059832" y="1268760"/>
            <a:ext cx="5616624" cy="316835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332656"/>
            <a:ext cx="574869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Proč to děláme?</a:t>
            </a:r>
            <a:endParaRPr lang="cs-CZ" sz="4800" b="1" dirty="0"/>
          </a:p>
        </p:txBody>
      </p:sp>
      <p:pic>
        <p:nvPicPr>
          <p:cNvPr id="5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800000" flipH="1" flipV="1">
            <a:off x="683568" y="3151748"/>
            <a:ext cx="1205936" cy="743777"/>
          </a:xfrm>
          <a:prstGeom prst="rect">
            <a:avLst/>
          </a:prstGeom>
          <a:noFill/>
        </p:spPr>
      </p:pic>
      <p:sp>
        <p:nvSpPr>
          <p:cNvPr id="14" name="Zaoblený obdélníkový popisek 13"/>
          <p:cNvSpPr/>
          <p:nvPr/>
        </p:nvSpPr>
        <p:spPr>
          <a:xfrm>
            <a:off x="395536" y="3861048"/>
            <a:ext cx="8424936" cy="1440160"/>
          </a:xfrm>
          <a:prstGeom prst="wedgeRoundRectCallout">
            <a:avLst>
              <a:gd name="adj1" fmla="val -9082"/>
              <a:gd name="adj2" fmla="val -60877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3568" y="4293096"/>
            <a:ext cx="8029400" cy="523220"/>
          </a:xfrm>
          <a:prstGeom prst="rect">
            <a:avLst/>
          </a:prstGeom>
          <a:noFill/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Nejsme nemocní..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3789040"/>
            <a:ext cx="48965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Máme </a:t>
            </a:r>
            <a:r>
              <a:rPr lang="cs-CZ" sz="28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dobrý </a:t>
            </a:r>
            <a:r>
              <a:rPr lang="cs-CZ" sz="28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pocit..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Vývojový diagram: spojka 9"/>
          <p:cNvSpPr/>
          <p:nvPr/>
        </p:nvSpPr>
        <p:spPr>
          <a:xfrm>
            <a:off x="539552" y="458112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539552" y="400506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539552" y="501317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55576" y="4797152"/>
            <a:ext cx="75608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Jsme </a:t>
            </a:r>
            <a:r>
              <a:rPr lang="cs-CZ" sz="28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odolní </a:t>
            </a:r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proti zátěži..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5" descr="C:\Users\Owner\AppData\Local\Microsoft\Windows\Temporary Internet Files\Content.IE5\CI13UUOI\MP900430990[1].jpg"/>
          <p:cNvPicPr>
            <a:picLocks noChangeAspect="1" noChangeArrowheads="1"/>
          </p:cNvPicPr>
          <p:nvPr/>
        </p:nvPicPr>
        <p:blipFill>
          <a:blip r:embed="rId3" cstate="print"/>
          <a:srcRect l="10626" t="21639" r="52362" b="34638"/>
          <a:stretch>
            <a:fillRect/>
          </a:stretch>
        </p:blipFill>
        <p:spPr bwMode="auto">
          <a:xfrm>
            <a:off x="3059832" y="1268760"/>
            <a:ext cx="5616624" cy="316835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Obdélník 3"/>
          <p:cNvSpPr/>
          <p:nvPr/>
        </p:nvSpPr>
        <p:spPr>
          <a:xfrm>
            <a:off x="899592" y="332656"/>
            <a:ext cx="574869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Proč to děláme?</a:t>
            </a:r>
            <a:endParaRPr lang="cs-CZ" sz="4800" b="1" dirty="0"/>
          </a:p>
        </p:txBody>
      </p:sp>
      <p:pic>
        <p:nvPicPr>
          <p:cNvPr id="5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800000" flipH="1" flipV="1">
            <a:off x="683568" y="3151748"/>
            <a:ext cx="1205936" cy="743777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 rot="10800000" flipV="1">
            <a:off x="755576" y="5301208"/>
            <a:ext cx="81369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Vyrovnáme se </a:t>
            </a:r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změnou tělesné teploty..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395536" y="3861048"/>
            <a:ext cx="8424936" cy="2088232"/>
          </a:xfrm>
          <a:prstGeom prst="wedgeRoundRectCallout">
            <a:avLst>
              <a:gd name="adj1" fmla="val -9082"/>
              <a:gd name="adj2" fmla="val -60877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3568" y="4293096"/>
            <a:ext cx="8029400" cy="523220"/>
          </a:xfrm>
          <a:prstGeom prst="rect">
            <a:avLst/>
          </a:prstGeom>
          <a:noFill/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Nejsme nemocní..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3789040"/>
            <a:ext cx="48965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Máme </a:t>
            </a:r>
            <a:r>
              <a:rPr lang="cs-CZ" sz="28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dobrý </a:t>
            </a:r>
            <a:r>
              <a:rPr lang="cs-CZ" sz="28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pocit..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Vývojový diagram: spojka 9"/>
          <p:cNvSpPr/>
          <p:nvPr/>
        </p:nvSpPr>
        <p:spPr>
          <a:xfrm>
            <a:off x="539552" y="458112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539552" y="400506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539552" y="501317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55576" y="4797152"/>
            <a:ext cx="75608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Jsme </a:t>
            </a:r>
            <a:r>
              <a:rPr lang="cs-CZ" sz="28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odolní </a:t>
            </a:r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proti zátěži..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Vývojový diagram: spojka 15"/>
          <p:cNvSpPr/>
          <p:nvPr/>
        </p:nvSpPr>
        <p:spPr>
          <a:xfrm>
            <a:off x="539552" y="551723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76672"/>
            <a:ext cx="633670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Čím se otužujeme</a:t>
            </a:r>
            <a:r>
              <a:rPr lang="cs-CZ" sz="44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</a:p>
        </p:txBody>
      </p:sp>
      <p:pic>
        <p:nvPicPr>
          <p:cNvPr id="3" name="Picture 2" descr="C:\Users\Owner\AppData\Local\Microsoft\Windows\Temporary Internet Files\Content.IE5\CI13UUOI\MC90044175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293096"/>
            <a:ext cx="2304256" cy="2304256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 descr="C:\Users\Owner\AppData\Local\Microsoft\Windows\Temporary Internet Files\Content.IE5\CI13UUOI\MP900430990[1].jpg"/>
          <p:cNvPicPr>
            <a:picLocks noChangeAspect="1" noChangeArrowheads="1"/>
          </p:cNvPicPr>
          <p:nvPr/>
        </p:nvPicPr>
        <p:blipFill>
          <a:blip r:embed="rId2" cstate="print"/>
          <a:srcRect l="10626" t="21639" r="52362" b="34638"/>
          <a:stretch>
            <a:fillRect/>
          </a:stretch>
        </p:blipFill>
        <p:spPr bwMode="auto">
          <a:xfrm>
            <a:off x="3275856" y="2636912"/>
            <a:ext cx="5616624" cy="316835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5" name="Obdélník 4"/>
          <p:cNvSpPr/>
          <p:nvPr/>
        </p:nvSpPr>
        <p:spPr>
          <a:xfrm>
            <a:off x="611560" y="620688"/>
            <a:ext cx="61926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Studenou vodou </a:t>
            </a:r>
            <a:endParaRPr lang="cs-CZ" sz="48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 descr="C:\Users\Owner\AppData\Local\Microsoft\Windows\Temporary Internet Files\Content.IE5\CI13UUOI\MP900430990[1].jpg"/>
          <p:cNvPicPr>
            <a:picLocks noChangeAspect="1" noChangeArrowheads="1"/>
          </p:cNvPicPr>
          <p:nvPr/>
        </p:nvPicPr>
        <p:blipFill>
          <a:blip r:embed="rId2" cstate="print"/>
          <a:srcRect l="10626" t="21639" r="52362" b="34638"/>
          <a:stretch>
            <a:fillRect/>
          </a:stretch>
        </p:blipFill>
        <p:spPr bwMode="auto">
          <a:xfrm>
            <a:off x="3275856" y="2636912"/>
            <a:ext cx="5616624" cy="316835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5" name="Obdélník 4"/>
          <p:cNvSpPr/>
          <p:nvPr/>
        </p:nvSpPr>
        <p:spPr>
          <a:xfrm>
            <a:off x="611560" y="620688"/>
            <a:ext cx="61926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Studenou vodou </a:t>
            </a:r>
            <a:endParaRPr lang="cs-CZ" sz="48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1988840"/>
            <a:ext cx="22685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Otíráním</a:t>
            </a:r>
            <a:r>
              <a:rPr lang="cs-CZ" sz="3200" dirty="0" smtClean="0">
                <a:ln w="50800"/>
                <a:solidFill>
                  <a:srgbClr val="C00000"/>
                </a:solidFill>
                <a:latin typeface="Vijaya" pitchFamily="34" charset="0"/>
                <a:ea typeface="Verdana" pitchFamily="34" charset="0"/>
                <a:cs typeface="Vijaya" pitchFamily="34" charset="0"/>
              </a:rPr>
              <a:t>…</a:t>
            </a:r>
            <a:endParaRPr lang="cs-CZ" sz="3200" dirty="0">
              <a:solidFill>
                <a:srgbClr val="C00000"/>
              </a:solidFill>
              <a:latin typeface="Vijaya" pitchFamily="34" charset="0"/>
              <a:cs typeface="Vijaya" pitchFamily="34" charset="0"/>
            </a:endParaRPr>
          </a:p>
        </p:txBody>
      </p:sp>
      <p:sp>
        <p:nvSpPr>
          <p:cNvPr id="9" name="Vývojový diagram: spojka 8"/>
          <p:cNvSpPr/>
          <p:nvPr/>
        </p:nvSpPr>
        <p:spPr>
          <a:xfrm>
            <a:off x="971600" y="220486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827584" y="2060848"/>
            <a:ext cx="6984776" cy="576064"/>
          </a:xfrm>
          <a:prstGeom prst="wedgeRoundRectCallout">
            <a:avLst>
              <a:gd name="adj1" fmla="val 49860"/>
              <a:gd name="adj2" fmla="val 85292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V="1">
            <a:off x="5724128" y="1340768"/>
            <a:ext cx="936104" cy="743777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 descr="C:\Users\Owner\AppData\Local\Microsoft\Windows\Temporary Internet Files\Content.IE5\CI13UUOI\MP900430990[1].jpg"/>
          <p:cNvPicPr>
            <a:picLocks noChangeAspect="1" noChangeArrowheads="1"/>
          </p:cNvPicPr>
          <p:nvPr/>
        </p:nvPicPr>
        <p:blipFill>
          <a:blip r:embed="rId2" cstate="print"/>
          <a:srcRect l="10626" t="21639" r="52362" b="34638"/>
          <a:stretch>
            <a:fillRect/>
          </a:stretch>
        </p:blipFill>
        <p:spPr bwMode="auto">
          <a:xfrm>
            <a:off x="3275856" y="2636912"/>
            <a:ext cx="5616624" cy="316835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5" name="Obdélník 4"/>
          <p:cNvSpPr/>
          <p:nvPr/>
        </p:nvSpPr>
        <p:spPr>
          <a:xfrm>
            <a:off x="611560" y="620688"/>
            <a:ext cx="61926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Studenou vodou </a:t>
            </a:r>
            <a:endParaRPr lang="cs-CZ" sz="48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1988840"/>
            <a:ext cx="22685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Otíráním</a:t>
            </a:r>
            <a:r>
              <a:rPr lang="cs-CZ" sz="3200" dirty="0" smtClean="0">
                <a:ln w="50800"/>
                <a:solidFill>
                  <a:srgbClr val="C00000"/>
                </a:solidFill>
                <a:latin typeface="Vijaya" pitchFamily="34" charset="0"/>
                <a:ea typeface="Verdana" pitchFamily="34" charset="0"/>
                <a:cs typeface="Vijaya" pitchFamily="34" charset="0"/>
              </a:rPr>
              <a:t>…</a:t>
            </a:r>
            <a:endParaRPr lang="cs-CZ" sz="3200" dirty="0">
              <a:solidFill>
                <a:srgbClr val="C00000"/>
              </a:solidFill>
              <a:latin typeface="Vijaya" pitchFamily="34" charset="0"/>
              <a:cs typeface="Vijay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2492896"/>
            <a:ext cx="67954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Později sprchováním, střídáním </a:t>
            </a:r>
            <a:endParaRPr lang="cs-CZ" sz="32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43608" y="2996952"/>
            <a:ext cx="65527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teplé a studené vody</a:t>
            </a:r>
            <a:r>
              <a:rPr lang="cs-CZ" sz="32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…</a:t>
            </a:r>
          </a:p>
        </p:txBody>
      </p:sp>
      <p:sp>
        <p:nvSpPr>
          <p:cNvPr id="9" name="Vývojový diagram: spojka 8"/>
          <p:cNvSpPr/>
          <p:nvPr/>
        </p:nvSpPr>
        <p:spPr>
          <a:xfrm>
            <a:off x="971600" y="220486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971600" y="285293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827584" y="2060848"/>
            <a:ext cx="6984776" cy="1656184"/>
          </a:xfrm>
          <a:prstGeom prst="wedgeRoundRectCallout">
            <a:avLst>
              <a:gd name="adj1" fmla="val 49860"/>
              <a:gd name="adj2" fmla="val 85292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V="1">
            <a:off x="5724128" y="1340768"/>
            <a:ext cx="936104" cy="743777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 descr="C:\Users\Owner\AppData\Local\Microsoft\Windows\Temporary Internet Files\Content.IE5\CI13UUOI\MP900430990[1].jpg"/>
          <p:cNvPicPr>
            <a:picLocks noChangeAspect="1" noChangeArrowheads="1"/>
          </p:cNvPicPr>
          <p:nvPr/>
        </p:nvPicPr>
        <p:blipFill>
          <a:blip r:embed="rId2" cstate="print"/>
          <a:srcRect l="10626" t="21639" r="52362" b="34638"/>
          <a:stretch>
            <a:fillRect/>
          </a:stretch>
        </p:blipFill>
        <p:spPr bwMode="auto">
          <a:xfrm>
            <a:off x="3275856" y="2636912"/>
            <a:ext cx="5616624" cy="316835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5" name="Obdélník 4"/>
          <p:cNvSpPr/>
          <p:nvPr/>
        </p:nvSpPr>
        <p:spPr>
          <a:xfrm>
            <a:off x="611560" y="620688"/>
            <a:ext cx="61926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Studenou vodou </a:t>
            </a:r>
            <a:endParaRPr lang="cs-CZ" sz="4800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1988840"/>
            <a:ext cx="22685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Otíráním</a:t>
            </a:r>
            <a:r>
              <a:rPr lang="cs-CZ" sz="3200" dirty="0" smtClean="0">
                <a:ln w="50800"/>
                <a:solidFill>
                  <a:srgbClr val="C00000"/>
                </a:solidFill>
                <a:latin typeface="Vijaya" pitchFamily="34" charset="0"/>
                <a:ea typeface="Verdana" pitchFamily="34" charset="0"/>
                <a:cs typeface="Vijaya" pitchFamily="34" charset="0"/>
              </a:rPr>
              <a:t>…</a:t>
            </a:r>
            <a:endParaRPr lang="cs-CZ" sz="3200" dirty="0">
              <a:solidFill>
                <a:srgbClr val="C00000"/>
              </a:solidFill>
              <a:latin typeface="Vijaya" pitchFamily="34" charset="0"/>
              <a:cs typeface="Vijay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2492896"/>
            <a:ext cx="67954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Později sprchováním, střídáním </a:t>
            </a:r>
            <a:endParaRPr lang="cs-CZ" sz="32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43608" y="2996952"/>
            <a:ext cx="65527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teplé a studené vody</a:t>
            </a:r>
            <a:r>
              <a:rPr lang="cs-CZ" sz="3200" i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…</a:t>
            </a:r>
          </a:p>
        </p:txBody>
      </p:sp>
      <p:sp>
        <p:nvSpPr>
          <p:cNvPr id="9" name="Vývojový diagram: spojka 8"/>
          <p:cNvSpPr/>
          <p:nvPr/>
        </p:nvSpPr>
        <p:spPr>
          <a:xfrm>
            <a:off x="971600" y="220486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971600" y="285293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827584" y="2060848"/>
            <a:ext cx="6984776" cy="1656184"/>
          </a:xfrm>
          <a:prstGeom prst="wedgeRoundRectCallout">
            <a:avLst>
              <a:gd name="adj1" fmla="val 49860"/>
              <a:gd name="adj2" fmla="val 85292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187624" y="5157192"/>
            <a:ext cx="770485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Běháním bez bot v rose nebo sněhu…    </a:t>
            </a:r>
            <a:r>
              <a:rPr lang="cs-CZ" sz="32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Plaváním...</a:t>
            </a:r>
          </a:p>
        </p:txBody>
      </p:sp>
      <p:sp>
        <p:nvSpPr>
          <p:cNvPr id="15" name="Zaoblený obdélníkový popisek 14"/>
          <p:cNvSpPr/>
          <p:nvPr/>
        </p:nvSpPr>
        <p:spPr>
          <a:xfrm>
            <a:off x="827584" y="5085184"/>
            <a:ext cx="7056784" cy="1296144"/>
          </a:xfrm>
          <a:prstGeom prst="wedgeRoundRectCallout">
            <a:avLst>
              <a:gd name="adj1" fmla="val 29618"/>
              <a:gd name="adj2" fmla="val -75389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1043608" y="530120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V="1">
            <a:off x="5724128" y="1340768"/>
            <a:ext cx="936104" cy="743777"/>
          </a:xfrm>
          <a:prstGeom prst="rect">
            <a:avLst/>
          </a:prstGeom>
          <a:noFill/>
        </p:spPr>
      </p:pic>
      <p:sp>
        <p:nvSpPr>
          <p:cNvPr id="18" name="Vývojový diagram: spojka 17"/>
          <p:cNvSpPr/>
          <p:nvPr/>
        </p:nvSpPr>
        <p:spPr>
          <a:xfrm>
            <a:off x="1043608" y="587727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620688"/>
            <a:ext cx="313258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Sluncem</a:t>
            </a:r>
          </a:p>
        </p:txBody>
      </p:sp>
      <p:pic>
        <p:nvPicPr>
          <p:cNvPr id="1026" name="Picture 2" descr="C:\Users\Owner\AppData\Local\Microsoft\Windows\Temporary Internet Files\Content.IE5\8EX3DBN8\MC90044040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98072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620688"/>
            <a:ext cx="313258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Sluncem</a:t>
            </a:r>
          </a:p>
        </p:txBody>
      </p:sp>
      <p:pic>
        <p:nvPicPr>
          <p:cNvPr id="6" name="Picture 9" descr="C:\Users\Owner\AppData\Local\Microsoft\Windows\Temporary Internet Files\Content.IE5\8EX3DBN8\MP9004000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692696"/>
            <a:ext cx="4608512" cy="405429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1" name="Obdélník 10"/>
          <p:cNvSpPr/>
          <p:nvPr/>
        </p:nvSpPr>
        <p:spPr>
          <a:xfrm>
            <a:off x="539552" y="4725144"/>
            <a:ext cx="86044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Ochrana kůže krémem před i po opalování…</a:t>
            </a:r>
          </a:p>
          <a:p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467544" y="486916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7014273" flipV="1">
            <a:off x="6373239" y="3159312"/>
            <a:ext cx="1273000" cy="1004408"/>
          </a:xfrm>
          <a:prstGeom prst="rect">
            <a:avLst/>
          </a:prstGeom>
          <a:noFill/>
        </p:spPr>
      </p:pic>
      <p:sp>
        <p:nvSpPr>
          <p:cNvPr id="14" name="Zaoblený obdélníkový popisek 13"/>
          <p:cNvSpPr/>
          <p:nvPr/>
        </p:nvSpPr>
        <p:spPr>
          <a:xfrm>
            <a:off x="179512" y="4437112"/>
            <a:ext cx="8640960" cy="864096"/>
          </a:xfrm>
          <a:prstGeom prst="wedgeRoundRectCallout">
            <a:avLst>
              <a:gd name="adj1" fmla="val 18980"/>
              <a:gd name="adj2" fmla="val -111989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620688"/>
            <a:ext cx="313258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Sluncem</a:t>
            </a:r>
          </a:p>
        </p:txBody>
      </p:sp>
      <p:pic>
        <p:nvPicPr>
          <p:cNvPr id="6" name="Picture 9" descr="C:\Users\Owner\AppData\Local\Microsoft\Windows\Temporary Internet Files\Content.IE5\8EX3DBN8\MP9004000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692696"/>
            <a:ext cx="4608512" cy="405429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1" name="Obdélník 10"/>
          <p:cNvSpPr/>
          <p:nvPr/>
        </p:nvSpPr>
        <p:spPr>
          <a:xfrm>
            <a:off x="539552" y="4725144"/>
            <a:ext cx="86044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Ochrana kůže krémem před i po opalování…</a:t>
            </a:r>
          </a:p>
          <a:p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467544" y="486916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7014273" flipV="1">
            <a:off x="6373239" y="3159312"/>
            <a:ext cx="1273000" cy="1004408"/>
          </a:xfrm>
          <a:prstGeom prst="rect">
            <a:avLst/>
          </a:prstGeom>
          <a:noFill/>
        </p:spPr>
      </p:pic>
      <p:sp>
        <p:nvSpPr>
          <p:cNvPr id="14" name="Zaoblený obdélníkový popisek 13"/>
          <p:cNvSpPr/>
          <p:nvPr/>
        </p:nvSpPr>
        <p:spPr>
          <a:xfrm>
            <a:off x="179512" y="4437112"/>
            <a:ext cx="8640960" cy="1368152"/>
          </a:xfrm>
          <a:prstGeom prst="wedgeRoundRectCallout">
            <a:avLst>
              <a:gd name="adj1" fmla="val 18980"/>
              <a:gd name="adj2" fmla="val -111989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1560" y="5157192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Začínáme </a:t>
            </a: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kratšími intervaly… </a:t>
            </a:r>
            <a:endParaRPr lang="cs-CZ" sz="2800" i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400" i="1" dirty="0" smtClean="0">
                <a:latin typeface="Tw Cen MT Condensed" pitchFamily="34" charset="-18"/>
              </a:rPr>
              <a:t> </a:t>
            </a:r>
            <a:endParaRPr lang="cs-CZ" sz="4400" i="1" dirty="0">
              <a:latin typeface="Tw Cen MT Condensed" pitchFamily="34" charset="-18"/>
            </a:endParaRPr>
          </a:p>
        </p:txBody>
      </p:sp>
      <p:sp>
        <p:nvSpPr>
          <p:cNvPr id="12" name="Vývojový diagram: spojka 11"/>
          <p:cNvSpPr/>
          <p:nvPr/>
        </p:nvSpPr>
        <p:spPr>
          <a:xfrm>
            <a:off x="467544" y="530120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620688"/>
            <a:ext cx="313258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Sluncem</a:t>
            </a:r>
          </a:p>
        </p:txBody>
      </p:sp>
      <p:pic>
        <p:nvPicPr>
          <p:cNvPr id="6" name="Picture 9" descr="C:\Users\Owner\AppData\Local\Microsoft\Windows\Temporary Internet Files\Content.IE5\8EX3DBN8\MP9004000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692696"/>
            <a:ext cx="4608512" cy="405429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1" name="Obdélník 10"/>
          <p:cNvSpPr/>
          <p:nvPr/>
        </p:nvSpPr>
        <p:spPr>
          <a:xfrm>
            <a:off x="539552" y="4725144"/>
            <a:ext cx="86044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Ochrana kůže krémem před i po opalování…</a:t>
            </a:r>
          </a:p>
          <a:p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467544" y="486916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7014273" flipV="1">
            <a:off x="6373239" y="3159312"/>
            <a:ext cx="1273000" cy="1004408"/>
          </a:xfrm>
          <a:prstGeom prst="rect">
            <a:avLst/>
          </a:prstGeom>
          <a:noFill/>
        </p:spPr>
      </p:pic>
      <p:sp>
        <p:nvSpPr>
          <p:cNvPr id="14" name="Zaoblený obdélníkový popisek 13"/>
          <p:cNvSpPr/>
          <p:nvPr/>
        </p:nvSpPr>
        <p:spPr>
          <a:xfrm>
            <a:off x="179512" y="4437112"/>
            <a:ext cx="8640960" cy="1872208"/>
          </a:xfrm>
          <a:prstGeom prst="wedgeRoundRectCallout">
            <a:avLst>
              <a:gd name="adj1" fmla="val 18980"/>
              <a:gd name="adj2" fmla="val -111989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1560" y="5157192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Začínáme </a:t>
            </a: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kratšími intervaly… </a:t>
            </a:r>
            <a:endParaRPr lang="cs-CZ" sz="2800" i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400" i="1" dirty="0" smtClean="0">
                <a:latin typeface="Tw Cen MT Condensed" pitchFamily="34" charset="-18"/>
              </a:rPr>
              <a:t> </a:t>
            </a:r>
            <a:endParaRPr lang="cs-CZ" sz="4400" i="1" dirty="0">
              <a:latin typeface="Tw Cen MT Condensed" pitchFamily="34" charset="-18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5589240"/>
            <a:ext cx="7488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Zvyšujeme dávku podle zbarvení kůže …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Vývojový diagram: spojka 11"/>
          <p:cNvSpPr/>
          <p:nvPr/>
        </p:nvSpPr>
        <p:spPr>
          <a:xfrm>
            <a:off x="467544" y="530120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467544" y="573325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692696"/>
            <a:ext cx="419858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Vzduchem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043608" y="2420888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Spánek při </a:t>
            </a: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otevřeném okně…</a:t>
            </a:r>
          </a:p>
        </p:txBody>
      </p:sp>
      <p:pic>
        <p:nvPicPr>
          <p:cNvPr id="34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H="1" flipV="1">
            <a:off x="5889639" y="5209058"/>
            <a:ext cx="1368152" cy="1087059"/>
          </a:xfrm>
          <a:prstGeom prst="rect">
            <a:avLst/>
          </a:prstGeom>
          <a:noFill/>
        </p:spPr>
      </p:pic>
      <p:sp>
        <p:nvSpPr>
          <p:cNvPr id="35" name="Zaoblený obdélníkový popisek 34"/>
          <p:cNvSpPr/>
          <p:nvPr/>
        </p:nvSpPr>
        <p:spPr>
          <a:xfrm>
            <a:off x="683568" y="2276872"/>
            <a:ext cx="7200800" cy="792088"/>
          </a:xfrm>
          <a:prstGeom prst="wedgeRoundRectCallout">
            <a:avLst>
              <a:gd name="adj1" fmla="val 37495"/>
              <a:gd name="adj2" fmla="val 82023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827584" y="256490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692696"/>
            <a:ext cx="419858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Vzduchem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043608" y="2420888"/>
            <a:ext cx="77048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Spánek při </a:t>
            </a: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otevřeném okně…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Ranní cvičení na čerstvém vzduchu…</a:t>
            </a:r>
          </a:p>
        </p:txBody>
      </p:sp>
      <p:pic>
        <p:nvPicPr>
          <p:cNvPr id="34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H="1" flipV="1">
            <a:off x="5889639" y="5209058"/>
            <a:ext cx="1368152" cy="1087059"/>
          </a:xfrm>
          <a:prstGeom prst="rect">
            <a:avLst/>
          </a:prstGeom>
          <a:noFill/>
        </p:spPr>
      </p:pic>
      <p:sp>
        <p:nvSpPr>
          <p:cNvPr id="35" name="Zaoblený obdélníkový popisek 34"/>
          <p:cNvSpPr/>
          <p:nvPr/>
        </p:nvSpPr>
        <p:spPr>
          <a:xfrm>
            <a:off x="683568" y="2276872"/>
            <a:ext cx="7200800" cy="1368152"/>
          </a:xfrm>
          <a:prstGeom prst="wedgeRoundRectCallout">
            <a:avLst>
              <a:gd name="adj1" fmla="val 37495"/>
              <a:gd name="adj2" fmla="val 82023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827584" y="306896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827584" y="256490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692696"/>
            <a:ext cx="419858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Vzduchem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043608" y="2420888"/>
            <a:ext cx="770485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Spánek při </a:t>
            </a: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otevřeném okně…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Ranní cvičení na čerstvém vzduchu…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Vhodná teplota </a:t>
            </a:r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místnosti…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800" i="1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4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H="1" flipV="1">
            <a:off x="5889639" y="5209058"/>
            <a:ext cx="1368152" cy="1087059"/>
          </a:xfrm>
          <a:prstGeom prst="rect">
            <a:avLst/>
          </a:prstGeom>
          <a:noFill/>
        </p:spPr>
      </p:pic>
      <p:sp>
        <p:nvSpPr>
          <p:cNvPr id="35" name="Zaoblený obdélníkový popisek 34"/>
          <p:cNvSpPr/>
          <p:nvPr/>
        </p:nvSpPr>
        <p:spPr>
          <a:xfrm>
            <a:off x="683568" y="2276872"/>
            <a:ext cx="7200800" cy="1656184"/>
          </a:xfrm>
          <a:prstGeom prst="wedgeRoundRectCallout">
            <a:avLst>
              <a:gd name="adj1" fmla="val 37495"/>
              <a:gd name="adj2" fmla="val 82023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827584" y="306896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827584" y="256490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827584" y="342900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692696"/>
            <a:ext cx="419858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Vzduchem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043608" y="2420888"/>
            <a:ext cx="770485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Spánek při </a:t>
            </a: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otevřeném okně…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Ranní cvičení na čerstvém vzduchu…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Vhodná teplota </a:t>
            </a:r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místnosti…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Lehké </a:t>
            </a:r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oblečení venku…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800" i="1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4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H="1" flipV="1">
            <a:off x="5889639" y="5209058"/>
            <a:ext cx="1368152" cy="1087059"/>
          </a:xfrm>
          <a:prstGeom prst="rect">
            <a:avLst/>
          </a:prstGeom>
          <a:noFill/>
        </p:spPr>
      </p:pic>
      <p:sp>
        <p:nvSpPr>
          <p:cNvPr id="35" name="Zaoblený obdélníkový popisek 34"/>
          <p:cNvSpPr/>
          <p:nvPr/>
        </p:nvSpPr>
        <p:spPr>
          <a:xfrm>
            <a:off x="683568" y="2276872"/>
            <a:ext cx="7200800" cy="2160240"/>
          </a:xfrm>
          <a:prstGeom prst="wedgeRoundRectCallout">
            <a:avLst>
              <a:gd name="adj1" fmla="val 37495"/>
              <a:gd name="adj2" fmla="val 82023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827584" y="306896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827584" y="256490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827584" y="342900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827584" y="386104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finske-sauny.eu/images/sauna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475783"/>
            <a:ext cx="4947458" cy="3092161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6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V="1">
            <a:off x="7020272" y="2492896"/>
            <a:ext cx="1077154" cy="79208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15616" y="332656"/>
            <a:ext cx="574869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co v  sauně?</a:t>
            </a:r>
            <a:endParaRPr lang="cs-CZ" sz="5400" b="1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finske-sauny.eu/images/sauna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475783"/>
            <a:ext cx="4947458" cy="3092161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6" name="Picture 9" descr="C:\Users\Owner\AppData\Local\Microsoft\Windows\Temporary Internet Files\Content.IE5\8EX3DBN8\MM90036529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V="1">
            <a:off x="7020272" y="2492896"/>
            <a:ext cx="1077154" cy="79208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15616" y="332656"/>
            <a:ext cx="574869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co v  sauně?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1115616" y="4797152"/>
            <a:ext cx="77768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Střídáme </a:t>
            </a:r>
            <a:r>
              <a:rPr lang="cs-CZ" sz="28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suchý a horký vzduch se </a:t>
            </a:r>
            <a:r>
              <a:rPr lang="cs-CZ" sz="28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studenou vodou…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899592" y="501317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683568" y="4725144"/>
            <a:ext cx="6984776" cy="1008112"/>
          </a:xfrm>
          <a:prstGeom prst="wedgeRoundRectCallout">
            <a:avLst>
              <a:gd name="adj1" fmla="val 29618"/>
              <a:gd name="adj2" fmla="val -116241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785786" y="1928802"/>
            <a:ext cx="7000924" cy="4357718"/>
          </a:xfrm>
          <a:prstGeom prst="rect">
            <a:avLst/>
          </a:prstGeom>
          <a:gradFill>
            <a:gsLst>
              <a:gs pos="0">
                <a:schemeClr val="tx2">
                  <a:lumMod val="20000"/>
                  <a:lumOff val="80000"/>
                </a:schemeClr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3000000" scaled="0"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14480" y="2357430"/>
            <a:ext cx="67151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SPRCHUJEME SE HODNĚ TEPLOU VODOU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KOUŘÍME 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HODNĚ TEPLE SE OBLÉKÁME 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SPRCHUJEME SE  JENOM STUDENOU VODOU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NESPORTUJEME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SPORTUJEME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CVIČÍME NA ČERSTVÉM VZDUCHU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PŘETÁPÍME MÍSTNOST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PŘI SPRCHOVÁNÍ STŘÍDÁME TEPLOU A STUDENOU VODOU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SEDÍME U KAMEN</a:t>
            </a:r>
          </a:p>
          <a:p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714357"/>
            <a:ext cx="82153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OZNAČTE</a:t>
            </a:r>
            <a:r>
              <a:rPr lang="cs-CZ" sz="32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200" i="1" dirty="0" smtClean="0">
                <a:solidFill>
                  <a:srgbClr val="00B05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zdravé otužování</a:t>
            </a:r>
          </a:p>
          <a:p>
            <a:r>
              <a:rPr lang="cs-CZ" sz="32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</a:t>
            </a:r>
            <a:r>
              <a:rPr lang="cs-CZ" sz="32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nezdravé otužování</a:t>
            </a:r>
          </a:p>
          <a:p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57554" y="928670"/>
            <a:ext cx="214314" cy="214314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57554" y="1428736"/>
            <a:ext cx="214314" cy="214314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755576" y="3050376"/>
            <a:ext cx="878497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BATOLE: 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Content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IE5\VWWYET2K\MM900365298[1].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gif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91072" y="3770456"/>
            <a:ext cx="835292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PLAVCI: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Content.I</a:t>
            </a:r>
            <a:endParaRPr lang="cs-CZ" sz="1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E5\8EX3DBN8\MP900430990[1].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2330296"/>
            <a:ext cx="799288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KOHOUTEK S KAPKOU VODY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Content</a:t>
            </a:r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r>
              <a:rPr lang="cs-CZ" sz="1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IE5\CI13UUOI\MC900441753[2].</a:t>
            </a:r>
            <a:r>
              <a:rPr lang="cs-CZ" sz="1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png</a:t>
            </a: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Vývojový diagram: spojka 8"/>
          <p:cNvSpPr/>
          <p:nvPr/>
        </p:nvSpPr>
        <p:spPr>
          <a:xfrm>
            <a:off x="467544" y="240230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467544" y="312238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467544" y="3842464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2564904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SLUNCE:</a:t>
            </a:r>
          </a:p>
          <a:p>
            <a:r>
              <a:rPr lang="cs-CZ" dirty="0" smtClean="0"/>
              <a:t>C:\Users\Owner\AppData\Local\Microsoft\Windows\Temporary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</a:t>
            </a:r>
            <a:r>
              <a:rPr lang="cs-CZ" dirty="0" err="1" smtClean="0"/>
              <a:t>Content</a:t>
            </a:r>
            <a:endParaRPr lang="cs-CZ" dirty="0" smtClean="0"/>
          </a:p>
          <a:p>
            <a:r>
              <a:rPr lang="cs-CZ" dirty="0" smtClean="0"/>
              <a:t>.IE5\VWWYET2K\MC900440405[1].</a:t>
            </a:r>
            <a:r>
              <a:rPr lang="cs-CZ" dirty="0" err="1" smtClean="0"/>
              <a:t>png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3501008"/>
            <a:ext cx="91450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KŘESLA SE SLUNEČNÍKEM:</a:t>
            </a:r>
          </a:p>
          <a:p>
            <a:r>
              <a:rPr lang="cs-CZ" dirty="0" smtClean="0"/>
              <a:t>C:\Users\Owner\AppData\Local\Microsoft\Windows\TemporaryInternetFiles\Content</a:t>
            </a:r>
          </a:p>
          <a:p>
            <a:r>
              <a:rPr lang="cs-CZ" dirty="0" smtClean="0"/>
              <a:t>.IE5\8EX3DBN8\MP900400007[2].</a:t>
            </a:r>
            <a:r>
              <a:rPr lang="cs-CZ" dirty="0" err="1" smtClean="0"/>
              <a:t>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43711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SAUNA: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finske</a:t>
            </a:r>
            <a:r>
              <a:rPr lang="cs-CZ" dirty="0" smtClean="0"/>
              <a:t>-sauny.</a:t>
            </a:r>
            <a:r>
              <a:rPr lang="cs-CZ" dirty="0" err="1" smtClean="0"/>
              <a:t>eu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/sauna5.jpg</a:t>
            </a:r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467544" y="2708920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467544" y="357301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467544" y="4581128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452</Words>
  <Application>Microsoft Office PowerPoint</Application>
  <PresentationFormat>Předvádění na obrazovce (4:3)</PresentationFormat>
  <Paragraphs>131</Paragraphs>
  <Slides>27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pc</cp:lastModifiedBy>
  <cp:revision>50</cp:revision>
  <dcterms:created xsi:type="dcterms:W3CDTF">2013-05-15T17:23:59Z</dcterms:created>
  <dcterms:modified xsi:type="dcterms:W3CDTF">2014-08-26T08:34:58Z</dcterms:modified>
</cp:coreProperties>
</file>