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13" r:id="rId2"/>
    <p:sldId id="314" r:id="rId3"/>
    <p:sldId id="310" r:id="rId4"/>
    <p:sldId id="309" r:id="rId5"/>
    <p:sldId id="298" r:id="rId6"/>
    <p:sldId id="308" r:id="rId7"/>
    <p:sldId id="283" r:id="rId8"/>
    <p:sldId id="301" r:id="rId9"/>
    <p:sldId id="286" r:id="rId10"/>
    <p:sldId id="311" r:id="rId11"/>
    <p:sldId id="312" r:id="rId12"/>
    <p:sldId id="291" r:id="rId13"/>
    <p:sldId id="270" r:id="rId14"/>
    <p:sldId id="302" r:id="rId15"/>
    <p:sldId id="307" r:id="rId16"/>
    <p:sldId id="287" r:id="rId17"/>
    <p:sldId id="272" r:id="rId18"/>
    <p:sldId id="288" r:id="rId19"/>
    <p:sldId id="303" r:id="rId20"/>
    <p:sldId id="304" r:id="rId21"/>
    <p:sldId id="305" r:id="rId22"/>
    <p:sldId id="306" r:id="rId23"/>
    <p:sldId id="276" r:id="rId24"/>
    <p:sldId id="275" r:id="rId25"/>
    <p:sldId id="293" r:id="rId26"/>
    <p:sldId id="315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23A3"/>
    <a:srgbClr val="81116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4660"/>
  </p:normalViewPr>
  <p:slideViewPr>
    <p:cSldViewPr>
      <p:cViewPr varScale="1">
        <p:scale>
          <a:sx n="94" d="100"/>
          <a:sy n="94" d="100"/>
        </p:scale>
        <p:origin x="-5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D38AC-FBA5-4A90-BEF8-5B6BBE45E1BA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4AFC43-7F1C-46BF-A84B-DDFAB3D317E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0731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AFC43-7F1C-46BF-A84B-DDFAB3D317E8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AFC43-7F1C-46BF-A84B-DDFAB3D317E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AFC43-7F1C-46BF-A84B-DDFAB3D317E8}" type="slidenum">
              <a:rPr lang="cs-CZ" smtClean="0"/>
              <a:pPr/>
              <a:t>25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1412776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10020078"/>
              </p:ext>
            </p:extLst>
          </p:nvPr>
        </p:nvGraphicFramePr>
        <p:xfrm>
          <a:off x="468313" y="1844675"/>
          <a:ext cx="8229600" cy="474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VY_32_INOVACE_20_01_náhradní rodinná péče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Odborné činnosti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Rodinná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Rodina a rodinné soužití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Náhradní rodinná péče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Eva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rgbClr val="0070C0"/>
                          </a:solidFill>
                        </a:rPr>
                        <a:t>Pitelková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Červen 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k seznámení žáků  s náhradní rodinnou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péčí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Dětský diagnostický ústav, kojenecký ústav,dětský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domov, adopce, pěstounská péče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899592" y="335699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83568" y="2348881"/>
            <a:ext cx="7794866" cy="280076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4400" i="1" dirty="0" smtClean="0">
              <a:ln w="50800"/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4400" i="1" dirty="0" smtClean="0">
                <a:ln w="50800"/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Prezentace slouží </a:t>
            </a:r>
          </a:p>
          <a:p>
            <a:r>
              <a:rPr lang="cs-CZ" sz="4400" i="1" dirty="0" smtClean="0">
                <a:ln w="50800"/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k výkladu a procvičení </a:t>
            </a:r>
          </a:p>
          <a:p>
            <a:r>
              <a:rPr lang="cs-CZ" sz="4400" i="1" dirty="0" smtClean="0">
                <a:ln w="50800"/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nové látky</a:t>
            </a:r>
            <a:endParaRPr lang="cs-CZ" sz="4400" dirty="0">
              <a:solidFill>
                <a:srgbClr val="7030A0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2857500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16632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908720"/>
            <a:ext cx="10116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FORMY NÁHRADNÍ RODINNÉ PÉČE</a:t>
            </a:r>
            <a:endParaRPr lang="cs-CZ" sz="36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173278" y="1957695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4" name="Obdélník 13"/>
          <p:cNvSpPr/>
          <p:nvPr/>
        </p:nvSpPr>
        <p:spPr>
          <a:xfrm>
            <a:off x="2771800" y="2420888"/>
            <a:ext cx="23695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Proč jsem sama?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Zaoblený obdélníkový popisek 14"/>
          <p:cNvSpPr/>
          <p:nvPr/>
        </p:nvSpPr>
        <p:spPr>
          <a:xfrm>
            <a:off x="2714612" y="2357430"/>
            <a:ext cx="2500330" cy="576064"/>
          </a:xfrm>
          <a:prstGeom prst="wedgeRoundRectCallout">
            <a:avLst>
              <a:gd name="adj1" fmla="val -69866"/>
              <a:gd name="adj2" fmla="val 111131"/>
              <a:gd name="adj3" fmla="val 16667"/>
            </a:avLst>
          </a:prstGeom>
          <a:noFill/>
          <a:ln w="6350"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908720"/>
            <a:ext cx="10116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FORMY NÁHRADNÍ RODINNÉ PÉČE</a:t>
            </a:r>
            <a:endParaRPr lang="cs-CZ" sz="36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173278" y="1957695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" name="Obdélník 11"/>
          <p:cNvSpPr/>
          <p:nvPr/>
        </p:nvSpPr>
        <p:spPr>
          <a:xfrm>
            <a:off x="2357422" y="3857628"/>
            <a:ext cx="3640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Dítě přišlo o rodinu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771800" y="2420888"/>
            <a:ext cx="23695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Proč jsem sama?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Zaoblený obdélníkový popisek 14"/>
          <p:cNvSpPr/>
          <p:nvPr/>
        </p:nvSpPr>
        <p:spPr>
          <a:xfrm>
            <a:off x="2714612" y="2357430"/>
            <a:ext cx="2500330" cy="576064"/>
          </a:xfrm>
          <a:prstGeom prst="wedgeRoundRectCallout">
            <a:avLst>
              <a:gd name="adj1" fmla="val -69866"/>
              <a:gd name="adj2" fmla="val 111131"/>
              <a:gd name="adj3" fmla="val 16667"/>
            </a:avLst>
          </a:prstGeom>
          <a:noFill/>
          <a:ln w="6350"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2213406" y="4073652"/>
            <a:ext cx="144016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908720"/>
            <a:ext cx="10116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FORMY NÁHRADNÍ RODINNÉ PÉČE</a:t>
            </a:r>
            <a:endParaRPr lang="cs-CZ" sz="36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173278" y="1957695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" name="Obdélník 11"/>
          <p:cNvSpPr/>
          <p:nvPr/>
        </p:nvSpPr>
        <p:spPr>
          <a:xfrm>
            <a:off x="2357422" y="3857628"/>
            <a:ext cx="3640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Dítě přišlo o rodinu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357422" y="4505700"/>
            <a:ext cx="4464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Dítě je problémové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771800" y="2420888"/>
            <a:ext cx="23695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Proč jsem sama?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Zaoblený obdélníkový popisek 14"/>
          <p:cNvSpPr/>
          <p:nvPr/>
        </p:nvSpPr>
        <p:spPr>
          <a:xfrm>
            <a:off x="2714612" y="2357430"/>
            <a:ext cx="2500330" cy="576064"/>
          </a:xfrm>
          <a:prstGeom prst="wedgeRoundRectCallout">
            <a:avLst>
              <a:gd name="adj1" fmla="val -69866"/>
              <a:gd name="adj2" fmla="val 111131"/>
              <a:gd name="adj3" fmla="val 16667"/>
            </a:avLst>
          </a:prstGeom>
          <a:noFill/>
          <a:ln w="6350"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2213406" y="4721724"/>
            <a:ext cx="144016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2213406" y="4073652"/>
            <a:ext cx="144016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908720"/>
            <a:ext cx="10116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FORMY NÁHRADNÍ RODINNÉ PÉČE</a:t>
            </a:r>
            <a:endParaRPr lang="cs-CZ" sz="36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173278" y="1957695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Obdélník 10"/>
          <p:cNvSpPr/>
          <p:nvPr/>
        </p:nvSpPr>
        <p:spPr>
          <a:xfrm>
            <a:off x="2342681" y="5081764"/>
            <a:ext cx="63869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Rodiče zanedbávají péči o své dítě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357422" y="3857628"/>
            <a:ext cx="3640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Dítě přišlo o rodinu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357422" y="4505700"/>
            <a:ext cx="4464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Dítě je problémové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771800" y="2420888"/>
            <a:ext cx="23695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Proč jsem sama?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Zaoblený obdélníkový popisek 14"/>
          <p:cNvSpPr/>
          <p:nvPr/>
        </p:nvSpPr>
        <p:spPr>
          <a:xfrm>
            <a:off x="2714612" y="2357430"/>
            <a:ext cx="2500330" cy="576064"/>
          </a:xfrm>
          <a:prstGeom prst="wedgeRoundRectCallout">
            <a:avLst>
              <a:gd name="adj1" fmla="val -69866"/>
              <a:gd name="adj2" fmla="val 111131"/>
              <a:gd name="adj3" fmla="val 16667"/>
            </a:avLst>
          </a:prstGeom>
          <a:noFill/>
          <a:ln w="6350"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2213406" y="5225780"/>
            <a:ext cx="144016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2213406" y="4721724"/>
            <a:ext cx="144016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2213406" y="4073652"/>
            <a:ext cx="144016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3" cstate="print"/>
          <a:srcRect l="49083" r="8652"/>
          <a:stretch>
            <a:fillRect/>
          </a:stretch>
        </p:blipFill>
        <p:spPr bwMode="auto">
          <a:xfrm rot="11127159" flipV="1">
            <a:off x="784839" y="1657123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3" name="Obdélník 12"/>
          <p:cNvSpPr/>
          <p:nvPr/>
        </p:nvSpPr>
        <p:spPr>
          <a:xfrm>
            <a:off x="1547664" y="764704"/>
            <a:ext cx="6410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Dětský diagnostický ústav </a:t>
            </a:r>
            <a:endParaRPr lang="cs-CZ" sz="36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483768" y="2204864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 bude se mnou?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 flipH="1">
            <a:off x="899592" y="692696"/>
            <a:ext cx="3960440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788024" y="692696"/>
            <a:ext cx="3456384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05413">
            <a:off x="5550769" y="1699080"/>
            <a:ext cx="2088232" cy="1872208"/>
          </a:xfrm>
          <a:prstGeom prst="rect">
            <a:avLst/>
          </a:prstGeom>
          <a:noFill/>
        </p:spPr>
      </p:pic>
      <p:sp>
        <p:nvSpPr>
          <p:cNvPr id="10" name="Zaoblený obdélníkový popisek 9"/>
          <p:cNvSpPr/>
          <p:nvPr/>
        </p:nvSpPr>
        <p:spPr>
          <a:xfrm>
            <a:off x="2483768" y="2132856"/>
            <a:ext cx="2880320" cy="504056"/>
          </a:xfrm>
          <a:prstGeom prst="wedgeRoundRectCallout">
            <a:avLst>
              <a:gd name="adj1" fmla="val -57456"/>
              <a:gd name="adj2" fmla="val 88515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3" cstate="print"/>
          <a:srcRect l="49083" r="8652"/>
          <a:stretch>
            <a:fillRect/>
          </a:stretch>
        </p:blipFill>
        <p:spPr bwMode="auto">
          <a:xfrm rot="11127159" flipV="1">
            <a:off x="784839" y="1657123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3" name="Obdélník 12"/>
          <p:cNvSpPr/>
          <p:nvPr/>
        </p:nvSpPr>
        <p:spPr>
          <a:xfrm>
            <a:off x="1547664" y="764704"/>
            <a:ext cx="6410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Dětský diagnostický ústav </a:t>
            </a:r>
            <a:endParaRPr lang="cs-CZ" sz="36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5536" y="5301208"/>
            <a:ext cx="918152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Neboj, zde si tě převezmou lékaři, najdou ti</a:t>
            </a:r>
          </a:p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náhradní domov.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483768" y="2204864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 bude se mnou?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 flipH="1">
            <a:off x="899592" y="692696"/>
            <a:ext cx="3960440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788024" y="692696"/>
            <a:ext cx="3456384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05413">
            <a:off x="5550769" y="1699080"/>
            <a:ext cx="2088232" cy="1872208"/>
          </a:xfrm>
          <a:prstGeom prst="rect">
            <a:avLst/>
          </a:prstGeom>
          <a:noFill/>
        </p:spPr>
      </p:pic>
      <p:sp>
        <p:nvSpPr>
          <p:cNvPr id="10" name="Zaoblený obdélníkový popisek 9"/>
          <p:cNvSpPr/>
          <p:nvPr/>
        </p:nvSpPr>
        <p:spPr>
          <a:xfrm>
            <a:off x="2483768" y="2132856"/>
            <a:ext cx="2880320" cy="504056"/>
          </a:xfrm>
          <a:prstGeom prst="wedgeRoundRectCallout">
            <a:avLst>
              <a:gd name="adj1" fmla="val -57456"/>
              <a:gd name="adj2" fmla="val 88515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411760" y="1628800"/>
            <a:ext cx="23647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Snad ne sem?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424798" y="1513107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0" name="Zaoblený obdélníkový popisek 9"/>
          <p:cNvSpPr/>
          <p:nvPr/>
        </p:nvSpPr>
        <p:spPr>
          <a:xfrm>
            <a:off x="2339752" y="1556792"/>
            <a:ext cx="2160240" cy="504056"/>
          </a:xfrm>
          <a:prstGeom prst="wedgeRoundRectCallout">
            <a:avLst>
              <a:gd name="adj1" fmla="val -63852"/>
              <a:gd name="adj2" fmla="val 136769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27584" y="548681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KOJENECKÝ ÚSTAV?</a:t>
            </a:r>
            <a:endParaRPr lang="cs-CZ" sz="36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" name="Picture 23" descr="C:\Users\Owner\AppData\Local\Microsoft\Windows\Temporary Internet Files\Content.IE5\35WW8DOD\MP900448395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340768"/>
            <a:ext cx="3960440" cy="453800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764704"/>
            <a:ext cx="2426103" cy="187220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411760" y="1628800"/>
            <a:ext cx="23647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Snad ne sem?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424798" y="1513107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0" name="Zaoblený obdélníkový popisek 9"/>
          <p:cNvSpPr/>
          <p:nvPr/>
        </p:nvSpPr>
        <p:spPr>
          <a:xfrm>
            <a:off x="2339752" y="1556792"/>
            <a:ext cx="2160240" cy="504056"/>
          </a:xfrm>
          <a:prstGeom prst="wedgeRoundRectCallout">
            <a:avLst>
              <a:gd name="adj1" fmla="val -63852"/>
              <a:gd name="adj2" fmla="val 136769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27584" y="548681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KOJENECKÝ ÚSTAV?</a:t>
            </a:r>
            <a:endParaRPr lang="cs-CZ" sz="36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63080" y="5733256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Už jsi </a:t>
            </a:r>
            <a:r>
              <a:rPr lang="cs-CZ" sz="2800" smtClean="0">
                <a:latin typeface="Verdana" pitchFamily="34" charset="0"/>
                <a:ea typeface="Verdana" pitchFamily="34" charset="0"/>
                <a:cs typeface="Verdana" pitchFamily="34" charset="0"/>
              </a:rPr>
              <a:t>velká holka.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Tady bydlí </a:t>
            </a:r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 do 3 let.</a:t>
            </a:r>
            <a:endParaRPr lang="cs-CZ" sz="28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" name="Picture 23" descr="C:\Users\Owner\AppData\Local\Microsoft\Windows\Temporary Internet Files\Content.IE5\35WW8DOD\MP900448395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340768"/>
            <a:ext cx="3960440" cy="453800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764704"/>
            <a:ext cx="2426103" cy="187220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Fotky\Děcák\DD Dubá\IMG_0001.JPG"/>
          <p:cNvPicPr>
            <a:picLocks noChangeAspect="1" noChangeArrowheads="1"/>
          </p:cNvPicPr>
          <p:nvPr/>
        </p:nvPicPr>
        <p:blipFill>
          <a:blip r:embed="rId2" cstate="print"/>
          <a:srcRect t="5860" r="20480"/>
          <a:stretch>
            <a:fillRect/>
          </a:stretch>
        </p:blipFill>
        <p:spPr bwMode="auto">
          <a:xfrm>
            <a:off x="2843808" y="1844824"/>
            <a:ext cx="4150913" cy="36004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3" cstate="print"/>
          <a:srcRect l="49083" r="8652"/>
          <a:stretch>
            <a:fillRect/>
          </a:stretch>
        </p:blipFill>
        <p:spPr bwMode="auto">
          <a:xfrm rot="11127159" flipV="1">
            <a:off x="424798" y="1801138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Obdélník 3"/>
          <p:cNvSpPr/>
          <p:nvPr/>
        </p:nvSpPr>
        <p:spPr>
          <a:xfrm>
            <a:off x="1907704" y="476672"/>
            <a:ext cx="454874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>
                <a:solidFill>
                  <a:srgbClr val="B41CA2"/>
                </a:solidFill>
              </a:rPr>
              <a:t>DĚTSKÝ DOMOV?</a:t>
            </a:r>
            <a:endParaRPr lang="cs-CZ" sz="4800" dirty="0">
              <a:solidFill>
                <a:srgbClr val="B41CA2"/>
              </a:solidFill>
            </a:endParaRPr>
          </a:p>
        </p:txBody>
      </p:sp>
      <p:pic>
        <p:nvPicPr>
          <p:cNvPr id="8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764704"/>
            <a:ext cx="2426103" cy="1872208"/>
          </a:xfrm>
          <a:prstGeom prst="rect">
            <a:avLst/>
          </a:prstGeom>
          <a:noFill/>
        </p:spPr>
      </p:pic>
      <p:sp>
        <p:nvSpPr>
          <p:cNvPr id="13" name="Obláček 12"/>
          <p:cNvSpPr/>
          <p:nvPr/>
        </p:nvSpPr>
        <p:spPr>
          <a:xfrm>
            <a:off x="1691680" y="1988840"/>
            <a:ext cx="2016224" cy="936104"/>
          </a:xfrm>
          <a:prstGeom prst="cloudCallou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ný popisek 15"/>
          <p:cNvSpPr/>
          <p:nvPr/>
        </p:nvSpPr>
        <p:spPr>
          <a:xfrm>
            <a:off x="1763688" y="2276872"/>
            <a:ext cx="1944216" cy="1152128"/>
          </a:xfrm>
          <a:prstGeom prst="wedgeEllipseCallou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/>
          <p:nvPr/>
        </p:nvCxnSpPr>
        <p:spPr>
          <a:xfrm flipV="1">
            <a:off x="827584" y="908720"/>
            <a:ext cx="3168352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3995936" y="908720"/>
            <a:ext cx="3456384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aoblený obdélníkový popisek 13"/>
          <p:cNvSpPr/>
          <p:nvPr/>
        </p:nvSpPr>
        <p:spPr>
          <a:xfrm>
            <a:off x="2267744" y="1916832"/>
            <a:ext cx="1224136" cy="432048"/>
          </a:xfrm>
          <a:prstGeom prst="wedgeRoundRectCallout">
            <a:avLst>
              <a:gd name="adj1" fmla="val -61986"/>
              <a:gd name="adj2" fmla="val 143336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Tady?</a:t>
            </a:r>
            <a:endParaRPr lang="cs-CZ" sz="24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Fotky\Děcák\DD Dubá\IMG_0001.JPG"/>
          <p:cNvPicPr>
            <a:picLocks noChangeAspect="1" noChangeArrowheads="1"/>
          </p:cNvPicPr>
          <p:nvPr/>
        </p:nvPicPr>
        <p:blipFill>
          <a:blip r:embed="rId2" cstate="print"/>
          <a:srcRect t="5860" r="20480"/>
          <a:stretch>
            <a:fillRect/>
          </a:stretch>
        </p:blipFill>
        <p:spPr bwMode="auto">
          <a:xfrm>
            <a:off x="2843808" y="1844824"/>
            <a:ext cx="4150913" cy="36004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3" cstate="print"/>
          <a:srcRect l="49083" r="8652"/>
          <a:stretch>
            <a:fillRect/>
          </a:stretch>
        </p:blipFill>
        <p:spPr bwMode="auto">
          <a:xfrm rot="11127159" flipV="1">
            <a:off x="424798" y="1801138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Obdélník 3"/>
          <p:cNvSpPr/>
          <p:nvPr/>
        </p:nvSpPr>
        <p:spPr>
          <a:xfrm>
            <a:off x="1907704" y="476672"/>
            <a:ext cx="454874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>
                <a:solidFill>
                  <a:srgbClr val="B41CA2"/>
                </a:solidFill>
              </a:rPr>
              <a:t>DĚTSKÝ DOMOV?</a:t>
            </a:r>
            <a:endParaRPr lang="cs-CZ" sz="4800" dirty="0">
              <a:solidFill>
                <a:srgbClr val="B41CA2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4941168"/>
            <a:ext cx="76328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Ano, máš tu kamarády </a:t>
            </a:r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od 3 – do 18 let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</a:t>
            </a:r>
          </a:p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které nemají vážné poruchy chování.  </a:t>
            </a:r>
          </a:p>
          <a:p>
            <a:endParaRPr lang="cs-CZ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764704"/>
            <a:ext cx="2426103" cy="1872208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755576" y="5877272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není v domově.  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Obláček 12"/>
          <p:cNvSpPr/>
          <p:nvPr/>
        </p:nvSpPr>
        <p:spPr>
          <a:xfrm>
            <a:off x="1691680" y="1988840"/>
            <a:ext cx="2016224" cy="936104"/>
          </a:xfrm>
          <a:prstGeom prst="cloudCallou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ný popisek 15"/>
          <p:cNvSpPr/>
          <p:nvPr/>
        </p:nvSpPr>
        <p:spPr>
          <a:xfrm>
            <a:off x="1763688" y="2276872"/>
            <a:ext cx="1944216" cy="1152128"/>
          </a:xfrm>
          <a:prstGeom prst="wedgeEllipseCallou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/>
          <p:nvPr/>
        </p:nvCxnSpPr>
        <p:spPr>
          <a:xfrm flipV="1">
            <a:off x="827584" y="908720"/>
            <a:ext cx="3168352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3995936" y="908720"/>
            <a:ext cx="3456384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aoblený obdélníkový popisek 13"/>
          <p:cNvSpPr/>
          <p:nvPr/>
        </p:nvSpPr>
        <p:spPr>
          <a:xfrm>
            <a:off x="2267744" y="1916832"/>
            <a:ext cx="1224136" cy="432048"/>
          </a:xfrm>
          <a:prstGeom prst="wedgeRoundRectCallout">
            <a:avLst>
              <a:gd name="adj1" fmla="val -61986"/>
              <a:gd name="adj2" fmla="val 143336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Tady?</a:t>
            </a:r>
            <a:endParaRPr lang="cs-CZ" sz="24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712830" y="1585114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Obdélník 3"/>
          <p:cNvSpPr/>
          <p:nvPr/>
        </p:nvSpPr>
        <p:spPr>
          <a:xfrm>
            <a:off x="323528" y="476672"/>
            <a:ext cx="71234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B41CA2"/>
                </a:solidFill>
              </a:rPr>
              <a:t> DĚTSKÝ DOMOV  SE ŠKOLOU</a:t>
            </a:r>
            <a:r>
              <a:rPr lang="cs-CZ" sz="4800" dirty="0" smtClean="0">
                <a:solidFill>
                  <a:srgbClr val="B41CA2"/>
                </a:solidFill>
              </a:rPr>
              <a:t>?</a:t>
            </a:r>
            <a:endParaRPr lang="cs-CZ" sz="4800" dirty="0">
              <a:solidFill>
                <a:srgbClr val="B41CA2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63688" y="6334780"/>
            <a:ext cx="2808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Forte" pitchFamily="66" charset="0"/>
                <a:ea typeface="Verdana" pitchFamily="34" charset="0"/>
                <a:cs typeface="Verdana" pitchFamily="34" charset="0"/>
              </a:rPr>
              <a:t> </a:t>
            </a:r>
            <a:endParaRPr lang="cs-CZ" sz="2800" dirty="0">
              <a:latin typeface="Forte" pitchFamily="66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3" name="Obrázek 12" descr="dět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1628800"/>
            <a:ext cx="5104039" cy="3888432"/>
          </a:xfrm>
          <a:prstGeom prst="rect">
            <a:avLst/>
          </a:prstGeom>
          <a:effectLst>
            <a:softEdge rad="635000"/>
          </a:effectLst>
        </p:spPr>
      </p:pic>
      <p:cxnSp>
        <p:nvCxnSpPr>
          <p:cNvPr id="15" name="Přímá spojovací čára 14"/>
          <p:cNvCxnSpPr/>
          <p:nvPr/>
        </p:nvCxnSpPr>
        <p:spPr>
          <a:xfrm flipV="1">
            <a:off x="827584" y="1052736"/>
            <a:ext cx="3600400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355976" y="1052736"/>
            <a:ext cx="3888432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oblený obdélníkový popisek 11"/>
          <p:cNvSpPr/>
          <p:nvPr/>
        </p:nvSpPr>
        <p:spPr>
          <a:xfrm>
            <a:off x="2771800" y="1988840"/>
            <a:ext cx="1440160" cy="432048"/>
          </a:xfrm>
          <a:prstGeom prst="wedgeRoundRectCallout">
            <a:avLst>
              <a:gd name="adj1" fmla="val -78373"/>
              <a:gd name="adj2" fmla="val 107433"/>
              <a:gd name="adj3" fmla="val 16667"/>
            </a:avLst>
          </a:prstGeom>
          <a:noFill/>
          <a:ln w="9525"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Víš kam? </a:t>
            </a:r>
            <a:endParaRPr lang="cs-CZ" sz="20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712830" y="1585114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Obdélník 3"/>
          <p:cNvSpPr/>
          <p:nvPr/>
        </p:nvSpPr>
        <p:spPr>
          <a:xfrm>
            <a:off x="323528" y="476672"/>
            <a:ext cx="71234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rgbClr val="B41CA2"/>
                </a:solidFill>
              </a:rPr>
              <a:t> DĚTSKÝ DOMOV  SE ŠKOLOU</a:t>
            </a:r>
            <a:r>
              <a:rPr lang="cs-CZ" sz="4800" dirty="0" smtClean="0">
                <a:solidFill>
                  <a:srgbClr val="B41CA2"/>
                </a:solidFill>
              </a:rPr>
              <a:t>?</a:t>
            </a:r>
            <a:endParaRPr lang="cs-CZ" sz="4800" dirty="0">
              <a:solidFill>
                <a:srgbClr val="B41CA2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7584" y="4653136"/>
            <a:ext cx="92170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i="1" dirty="0" smtClean="0">
              <a:solidFill>
                <a:schemeClr val="accent4">
                  <a:lumMod val="60000"/>
                  <a:lumOff val="4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Sem ne. Bydlí tu </a:t>
            </a:r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 od 3 – do 18 let  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 poruchami chování a  musí se léčit</a:t>
            </a:r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sz="2400" i="1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04389">
            <a:off x="6103529" y="557341"/>
            <a:ext cx="2426103" cy="1872208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755576" y="5877272"/>
            <a:ext cx="61926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latin typeface="Tempus Sans ITC" pitchFamily="82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je součásti domova.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763688" y="6334780"/>
            <a:ext cx="2808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Forte" pitchFamily="66" charset="0"/>
                <a:ea typeface="Verdana" pitchFamily="34" charset="0"/>
                <a:cs typeface="Verdana" pitchFamily="34" charset="0"/>
              </a:rPr>
              <a:t> </a:t>
            </a:r>
            <a:endParaRPr lang="cs-CZ" sz="2800" dirty="0">
              <a:latin typeface="Forte" pitchFamily="66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3" name="Obrázek 12" descr="dět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1628800"/>
            <a:ext cx="5104039" cy="3888432"/>
          </a:xfrm>
          <a:prstGeom prst="rect">
            <a:avLst/>
          </a:prstGeom>
          <a:effectLst>
            <a:softEdge rad="635000"/>
          </a:effectLst>
        </p:spPr>
      </p:pic>
      <p:cxnSp>
        <p:nvCxnSpPr>
          <p:cNvPr id="15" name="Přímá spojovací čára 14"/>
          <p:cNvCxnSpPr/>
          <p:nvPr/>
        </p:nvCxnSpPr>
        <p:spPr>
          <a:xfrm flipV="1">
            <a:off x="827584" y="1052736"/>
            <a:ext cx="3600400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355976" y="1052736"/>
            <a:ext cx="3888432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oblený obdélníkový popisek 11"/>
          <p:cNvSpPr/>
          <p:nvPr/>
        </p:nvSpPr>
        <p:spPr>
          <a:xfrm>
            <a:off x="2771800" y="1988840"/>
            <a:ext cx="1512168" cy="432048"/>
          </a:xfrm>
          <a:prstGeom prst="wedgeRoundRectCallout">
            <a:avLst>
              <a:gd name="adj1" fmla="val -78373"/>
              <a:gd name="adj2" fmla="val 107433"/>
              <a:gd name="adj3" fmla="val 16667"/>
            </a:avLst>
          </a:prstGeom>
          <a:noFill/>
          <a:ln w="9525"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Víš kam</a:t>
            </a:r>
            <a:r>
              <a:rPr lang="cs-CZ" sz="2000" i="1" dirty="0" smtClean="0">
                <a:solidFill>
                  <a:schemeClr val="tx1"/>
                </a:solidFill>
                <a:latin typeface="Forte" pitchFamily="66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i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r>
              <a:rPr lang="cs-CZ" sz="2000" i="1" dirty="0" smtClean="0">
                <a:solidFill>
                  <a:schemeClr val="tx1"/>
                </a:solidFill>
                <a:latin typeface="Forte" pitchFamily="66" charset="0"/>
                <a:ea typeface="Verdana" pitchFamily="34" charset="0"/>
                <a:cs typeface="Verdana" pitchFamily="34" charset="0"/>
              </a:rPr>
              <a:t> 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548680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dirty="0" smtClean="0">
                <a:solidFill>
                  <a:srgbClr val="B41CA2"/>
                </a:solidFill>
              </a:rPr>
              <a:t>VÝCHOVNÝ ÚSTAV?</a:t>
            </a:r>
            <a:endParaRPr lang="cs-CZ" sz="4800" dirty="0">
              <a:solidFill>
                <a:srgbClr val="B41CA2"/>
              </a:solidFill>
            </a:endParaRPr>
          </a:p>
        </p:txBody>
      </p:sp>
      <p:pic>
        <p:nvPicPr>
          <p:cNvPr id="6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568816" y="1513106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47267">
            <a:off x="6078164" y="815107"/>
            <a:ext cx="2168549" cy="1944216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2915816" y="1772816"/>
            <a:ext cx="3024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jaké je to tady?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 flipV="1">
            <a:off x="1043608" y="692696"/>
            <a:ext cx="3456384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4427984" y="620688"/>
            <a:ext cx="3456384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aoblený obdélníkový popisek 16"/>
          <p:cNvSpPr/>
          <p:nvPr/>
        </p:nvSpPr>
        <p:spPr>
          <a:xfrm>
            <a:off x="2843808" y="1772816"/>
            <a:ext cx="2880320" cy="576064"/>
          </a:xfrm>
          <a:prstGeom prst="wedgeRoundRectCallout">
            <a:avLst>
              <a:gd name="adj1" fmla="val -57870"/>
              <a:gd name="adj2" fmla="val 75727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780928"/>
            <a:ext cx="5040560" cy="3071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548680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dirty="0" smtClean="0">
                <a:solidFill>
                  <a:srgbClr val="B41CA2"/>
                </a:solidFill>
              </a:rPr>
              <a:t>VÝCHOVNÝ ÚSTAV?</a:t>
            </a:r>
            <a:endParaRPr lang="cs-CZ" sz="4800" dirty="0">
              <a:solidFill>
                <a:srgbClr val="B41CA2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5703838"/>
            <a:ext cx="146176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Tady žijí děti </a:t>
            </a:r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od 15 – do 18 let  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 závažnými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poruchami chování. </a:t>
            </a:r>
          </a:p>
          <a:p>
            <a:endParaRPr lang="cs-CZ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568816" y="1513106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47267">
            <a:off x="6078164" y="815107"/>
            <a:ext cx="2168549" cy="1944216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2915816" y="1772816"/>
            <a:ext cx="3024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jaké je to tady?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 flipV="1">
            <a:off x="1043608" y="692696"/>
            <a:ext cx="3456384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4427984" y="620688"/>
            <a:ext cx="3456384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aoblený obdélníkový popisek 16"/>
          <p:cNvSpPr/>
          <p:nvPr/>
        </p:nvSpPr>
        <p:spPr>
          <a:xfrm>
            <a:off x="2843808" y="1772816"/>
            <a:ext cx="2880320" cy="576064"/>
          </a:xfrm>
          <a:prstGeom prst="wedgeRoundRectCallout">
            <a:avLst>
              <a:gd name="adj1" fmla="val -57870"/>
              <a:gd name="adj2" fmla="val 75727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780928"/>
            <a:ext cx="5040560" cy="3071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www.rodina.cz/partner/1_charita/sos_vesnicky/sos_maminka_sdet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060848"/>
            <a:ext cx="4680520" cy="312318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Obdélník 3"/>
          <p:cNvSpPr/>
          <p:nvPr/>
        </p:nvSpPr>
        <p:spPr>
          <a:xfrm>
            <a:off x="827584" y="620688"/>
            <a:ext cx="6984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SOS DĚTSKÁ VESNIČKA?</a:t>
            </a: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3" cstate="print"/>
          <a:srcRect l="49083" r="8652"/>
          <a:stretch>
            <a:fillRect/>
          </a:stretch>
        </p:blipFill>
        <p:spPr bwMode="auto">
          <a:xfrm rot="11127159" flipV="1">
            <a:off x="424798" y="1585114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Obdélník 7"/>
          <p:cNvSpPr/>
          <p:nvPr/>
        </p:nvSpPr>
        <p:spPr>
          <a:xfrm>
            <a:off x="2267744" y="4221088"/>
            <a:ext cx="39437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Forte" pitchFamily="66" charset="0"/>
                <a:ea typeface="Verdana" pitchFamily="34" charset="0"/>
                <a:cs typeface="Verdana" pitchFamily="34" charset="0"/>
              </a:rPr>
              <a:t>.</a:t>
            </a:r>
            <a:endParaRPr lang="cs-CZ" sz="2800" dirty="0">
              <a:solidFill>
                <a:srgbClr val="FF0000"/>
              </a:solidFill>
              <a:latin typeface="Forte" pitchFamily="66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26" name="AutoShape 2" descr="data:image/jpeg;base64,/9j/4AAQSkZJRgABAQAAAQABAAD/2wCEAAkGBhQSERUUEhQWFRUVFRgWFhcXFxQWFxYXGBgVFxQYGBgaHCYfFxwjGxcWHy8gIycpLCwsGB8xNTAqNSYrLCkBCQoKDgwOGg8PGiwkHCQsLCwqLCwqKiwsLCwsLC0sLCwsLCwsLCwsLCksLCwsLCwsKSwsLCwsLCwsLCwsLCwsLP/AABEIAMIBAwMBIgACEQEDEQH/xAAbAAABBQEBAAAAAAAAAAAAAAADAAECBAUGB//EAEcQAAECBAMDCQUFBQYGAwAAAAECEQADEiEEMUEFUWEGEyJxgZGhsfAUMkLB0RVSYoKSI3Ki4fEHM0NzsrMWJVNjwtIkVPL/xAAaAQACAwEBAAAAAAAAAAAAAAAAAQIDBAUG/8QALhEAAgIBBAECBQQCAwEAAAAAAAECEQMEEiExQSIyBRNRcZEUQmGhsfAjUuEV/9oADAMBAAIRAxEAPwDsKYTQSmFTHo7OFQNoTQSmFTBYUDaE0EphUwWFA2hNBKYVMFhQNoVMEphUwWFA6YZoLTDFMFioG0KmCUwqYAoHTDUwWmGpgsKB0w1MFphqYdhRCmGpglMKmHYUCphUwWmGaCwB0wmgjQmgsAVMKmCNCaCwoHTCKYI0KmCwBUwqYIUw1MOwB0wqYJTCpgsAdMKCNCh2FFymGogrQ9MZrLKA0wqYNTDUwbgoFTCpgtEKmDcFAqYVMFphUwWFAqYVMEph2gsVAqYVMFaFTBYUCohqYK0JoLCgVMIpglMVMXtOVKDzFpS2d/pCc0uxqN9BqYVMc5jeX8hL82FTOoMO/LxiOwuXSJqlCaJaMqQZhRve9CkvlZxGbJrsOPls049Jln0jpaYamGxONQlCl0zOikqFkKSpg7BSVP8AwxQwW1JkxQHM0goKrruchoneYiviOBxclLhDehzp1tNCmGphjNUM5ZP7qkH/AFFML2gahQ/Ko/6QYIfEdNLqaFLRZ49wY9MJoRxCbXAfeQnwLGITZ9iwJZrgOC7O3UC97dxbUs8GrTRQ8cl2idMNTE0lwCMjEqIsUiugVMMUwWmFTDsKBUwqYI0KmHYAimFTBGhUwWAOmFBKYUFgWkF+uJ0xTlTKCToSAw03mNACM1lwOmFTBKYBisYiUkqmKShI1UQB4wt1Dpk2hUxiYXlxg1zDLE1m+IilJO4VEE9kak/aSAl0PMJIASgFy+rlg3bFL1ONOtysuWnytblF0HphqYpo20g5pWOukjwUT4QUbUl/eI/Kv6Qlq8L/AHL8k3o88e4P8B6YVMD9vl/fSOst5xze0v7Q5MslKEqWQSHLIS4trc9giT1GNK9yK/kZLra/wdRTA5s1KQ6iE9ZAjzLaP9pE9XukS+CA5/Wv/wBY5rF8oZiyajUd6iVnuPR8Izy1q/arLo6OX7nR6zjOWOGl2C6yNEAq7zkI53H/ANpWfNoSnipVR/Sl/GPPFzZi83PgO7KHRs9RzLRnepzT64L1p8Ue+Tex/LWdMzmLI3JZCfmfKMSbtIkvrvNz3lzE0bPTqSfW4QWVLRo3rxit45y9z/stWSEfaioFLVoT1/zi/htmzTo3XFjDzKbgAnqNvKL2F2vKSap9S2yQFBI7SL9jRH5cF5H82Xg6PkxyXxCAiYZxTKW/RSXqYkEFJDDI746uZaejQc2ofxIjlpnLAYfBypqZCaVTCmgKKWtMUC9mJp3HqjqJswGbKIDOhVndnCTm0UZoRjintXgninKU42/JerEMW0+UBUH39x+Zhwrj67I8ydqgpA4wH2dJzSknqS/hEuzz+cOR6f6CGm10J/yROHH4h+ZTdxLQxlHRR7QlvADziQtoe5vGHKhv8zGiGrzw9s3+SmWnxS7ivwDpV+E94+sRMwjNCuyk/MHwgwHEdv8AKEU+haNuP4tqo/uv7ozT+HaeXivsCM0auOsKHizRJCgciD1EHyhyDox3+mhjLfMA9d/rG2Hx3IvfFMzS+EwftkxUwqYeXh2OuWVRbMZJdom0d/R6panHvSo4+p0zwT2t2CphQVoUa7M1GSvFBJJ7el2Hfax8Ip43+0LDSEtUZyx9wW/Ubd0CwktK7zAkoV7wUzEEnoMbFxm/GOf5d4LBoVzcrDrQsgKrSohBSSoMEkkZpI0yjnOcqtUbYxjfNlLbH9q+ImOJQEpPC6v1H6Ry07Fz56qlFSjvUSfExblYMDIAdfSP8ou4XB1lrne+QHVlFLi5e5mtOMfajOwmynuuYE8ACpR7BHrPJDktJw6krRNUorlJUEqUkKSVAhToBvcEC2h7OPk4ZKfdSLaxZWn/AJvgCc+Ylt+YY/viEorwSU2dGsMLNkOuIGIIWSEm10jduGkS50jce6PPS4Z62PSFR6eMrauBw9Nc5CTo4HScvqLxqrL6dzfSKO1ZVUlYI3eYy3Q8fuRHLexnAzMDLezt3wkykjID11RfxuyGFSVK/Mpx/FFafKRLAK15k7y9huDR36rpHk2227ZWm4inMeXzhlYoav3P52g89KWDod2KSyUnQ3LE6i0UsfiyggBCCyRdQJ8Hbwhu26shx2W5UwmYEAfFTnq7ZCGxuyJiVKCk00gva+Ti+ucaScSRiqAwHOoDBKXNTG5Zzcxb25KP2guxZ5dyC15UvfClGkxRlyjFxGAveYGJy6RPUwB4QHaiZSJigvnHIFkpCc0gi54Xy1jreUkhPtZKWYrlm3FMs+ZMczypwQTNBLitCFizkgpAfPJwW4NEkvTY/LRu7VmD7LklKQRXLIC3LVS55uxDnIR34P7TD8UK/wBAMeeSplez6FBSky1YekJISQ8qeC7g3j0MEH2YtZiz3/wj/KKdUv8Aikv4ZZg96NCkQ4Tx8TET2d6oYy+HrtMeRPQEqGybw+sIpPp4jT6dMMB66UMCZQYHNUQCc29dUOAePrrhLNv6fKGlyBk4blPKUpKWWCpVIeWQKiWAJDgZ741SPWcYOw1vgATmMagnrLP5Rvt6f6Rq1WKOOVRKMGRzjbEfWkKr1/OMPlJJxOGlomonVpmKYIKEdAEAh1lJJzbszgQxmKqWhKpKiiSmca0KAKSlK2FKrllbtIt/Q5Nu7gitVjujUw+0wcQZT5iwObgEnyBjUNhePPvtZftAmKapINhUn35ZSWu4ap89IvSOU0xCKUj8yitartmVKu0dzQZo4MO192c/U6Seoybo9HWJxbh0hRGhYB+8gwo4TEbRK1FSgkk5lu6FG39aij/5WX6oNsraSyklSQAQA+dgXAByS17RU5T4YrWlRIAEpLkmwdS1W3BlDugyMakubspmACXVYlJAA4g/zi3ymwgVKqsWlEXSMhSUs2TFXg0crDkk8lsilwcZMnSE5zCo5MgP45eMSwm1iSpMmST0FqJUfuUu4GnSAd9RvhJwyUlTAZST/D9Y0dkTilSwkOFCehTWspKCMtyglXY2pjoWxKg/s808+gLQBSkoX7pDKvv6rnKN/ZeyD7Rh5i1JJSkgBklXRn4oDpZ+7MAtkx4xmokgCcBaqUGvmoqqIc9ZjqNn7PUpeHUFynCSopKxWylzV2SOCvOIdEjNQbDqG6GzzbsaJy3pAytAlK0Bjz836mevgvSglgLfL6wDESq0lIzUGH73wjvaJ18fCEmYQxuCCCOBGUKEvUgyL0P7GDOSFS1NdhfhcDzIjC23J6CFaVkWbOlJOvERaVtAtMBJNQAG56nL34RVmYl0AWcEl2GtIYfpj1Py5NLg8VuSbC4sJMnDKzJR0m0KFKQl/wAqExQ2xgSVCgAvLQXUzAlLkXLMHic/FFQSCSyQ1ib3Ub9qjEcat09IXIDaMliEjPcHiMsTirYKVvg28cjmce3RIeSXzsUoJuc884bbM5K8ZMVUxJQwAP3UAXdhZjYxSxmKUnEpWk3CZRBISoNShrEN2ERe5Ut7fOIDdNLAZe6l2v8A04RBskkWduzkJXdC7CWwBCQ1Eun4XyAjO5RLSDJ6CS+HlHpElnBtnp1CLHKRTqSMyZcosBvloOg9cc4BtuQtYkFCVFpCEkCogEFdrm3VbqiOPmKJSXqZpbDmn2eczJZUhmG7nw2XVHbIVbDngG7Zant3RynJjYM9eHntLLEygHKQCpKllQuc6VA9sdYZKkokJUKVJKUkODmg7nGnhFWp9kvs/wDBPB7l9y+FE/D5fWJevhiJldfrshwg7z/FHkT0LJBfp4iodfn84cJPoGICV6YfWAFQu+EVQ/M+mTEgm1vlBYOg20NhysNh6ZSSAZiV3UVXvvyziutI3eEafKTEIVhTSpJIALAgnTQRmLVfPzjpfEPcn/Bj0i9LJzVlSQlXSSMgpKFAdVQLaxGfi2Spwn3KSaEA0szAgOzQwXx8DFfajmUpgVOMhn1iM0NRkVLczS8UO6RwWPmfty/BI0sEsk9wh1KaKs8KExILkuB1cIv+yr+7Hbxp1wZ4ZowtSdBsNsznEhYWA72pfItv4QoMNi4i1msLGYAWa1jcWaFFuyX0IPMv+xWQEBNIUQ4ysAFWcX3tYdcV8XiVDo82paTUxcMxZwT3RnzUAJSUFVkKUFU5lKZZYgg0jpDhfSCbNxZUguXIUX7g3yijAqkcpIsYWWVBTykpsAkuFuRk/AAQhNJqTWAeCaSG95kl6s0mx0PCLsyXQh1BnzqgK8LqDo4cqbViUv8AiIYnuh5M0t9J0JqgMySUINSitRPRBsS3B8uyJycaEYjCzVFaOkMqClSSs1NdyB7u8sNDCXJqH7RAZI+FxbcBmAw04b4faGylLmYClJIVNZagMwFy61E72rPfBjuc90v/AASTbKk/l5SVI5o9EqSCF7iQC1PhGAeV+J/6n8KPpE+UuxJiMTMCJcxSSokEIWrNR1Avct2iMJUsj3gRpcEHqvE1jxXaOs8+WkmzbHLLE/fH6U/SDSOVeIWaVKSxBfogW4RzRMFwqumkcRFscUE72oqlnytNbma0zGJ1UN8CVj0NYv1Axoo2d+xSoJD07hc8YirDLAshOn3dxfM741y1eS+Ec1YI/Uo4eZWQwVnwScxlURv8I253s6lETCTSAkMVsybAdGzAbrQD7PWEy1kJAmAgsUZoIB8FCwgK00hudCOkrNQSSH8YonqJylTLY4lGNo1V4+SWaWVEAAdB7Cwz6oaZtoKUVc2pRe6lBL2tnGPNwS6gTPSApKSAVquCBcDjeNnbPJdVYWD0VpC9d5fXh4w90yO1A/t1RAIQG3lYgEzbKt8sdZf5xmTMEggOVAkDJL6DWoRY2rh5UpQr5wEo6JCU5BSkuC+bpMCcmuxtK6Ot2Vt7/l87nFqCEzUreUShVlSUMFC4uWMdJJ2gJ0mRMCia1SlCpyWLgOTmd8cNsxMs7Nn0hRRS7EpCi2IlbgRmmOw2IR9n4QgMApDXchlqAv2RDIm4P7MljfqR0JHD13w9PD13wgv16EOD1+uyPItnoBgjh5fWHMo+mhyRv9d0Qr3E+EAcj0n00JuvwiJF/wCkID0wgGSKT6MQUevvjGOPmTBP5qcAqQHUlchIB6VLBYmF760iNiUHSDvA04RfkxSxpbvJXDIp3Qr+jEJyKkkfOAr2iylITLmrKGq5tAU1T0uxcOx00iM3HqAf2bEN/ljiNT5w46fLJblHgHnxp02ef4iXTigKqhzqQ75ipMb69nPLKKjm9QFxdx2xzU5NWISEggLmIpexAUsAPexjsjyRXqVdsw/WPSaV+no4uoXqK5wYtmqwuoqJNhqTCjQTyTJAfS3vHS3yhRsv+DPQbBzEJBUUISkdDog50oILEdn1ihtnYpK1lS0oQl1C2STY21smDKDSF8JnyTE9u4tATNNlEBSWDuXM0huouLb+qPLNyhNOP0Ow5Raoztr4BAqVU9cwvb3WKCB/E0X5WCk0CoVFgbl8hietrSsuHXFfEbWldOWbzKyQOH7O/UwPcIFLxViUdFILBJawpUCP4l/qME8k023ZVjjBy4NlKZaFBpQzAcJfNaEgPvtlx64toWyZeYIADU6BOnBzGVg8eszFVBJIlzCkgB3erzT4Q+Nx4pSVJV0kGwUoACualrHq/SIjJ3Ff75LlFp0i5iVEqYA++2Whnp+QMeSct8MRiFsPeIVuzF/Fz2x6QjESMylQ1PSU9iNXeKO0dgYWfTWVFiBZSgSVCXq+Xv248A8tPlWOabIzjkkqr+zyL2ZW7xETw2HUJiHb3hrxj0TE8iMEEKLrDJWfeJ6SUrLM97hNuz4o5fEcnBLxZSlKihE8JBOqOeCEl/icNfi8diGrxzdIySw5Y9nR4TDg4Uv/ANNTeMY+3ZQ5pv8AL1fN+6OlTgzLkLQbiWqYhRu1lLSOoGMYSUzEstKCHA99TMlmuDnkWi6bXDsqUW20CmyP/g4VQJ6C8QAOClST5jzjD20myOIV8j847LEBMvCSSlKSlK5rAGr3hKOb7xFJODlTA8xANyzqWGcIcWI8YrjNXZJwZnYnAFQw6h/9eU9idFaxvcopqgJVwEmVfW4mTHiEwpQiXYJCpSSlIJNhWkZ8RFnlVikpEqqUlbySxJmAgVrsyVARZubbRXtVFLbOx0ypckgnpSgovvqWC3C0ZnLGS4w5/wC2r/dm/WOo25PAlSHlImfsbVc4/wDezA3RUH/nAts4ZUyXICcMhZIVmlZKOmtgCVWBY57jChNKCcmOUHvdGXyekvs+cn/tq/3kq+UdfsBH/LZI+6rynEfOMzY2x5vs81JloRUmkJc0uaFJJAJt0wY6LZWzTKwXNqKQoVnoggDprV8WnRziGTVYUmty6Jwwzu6LuGU6EnekHvAgnb674iJbIIF6XSMvhsHtApgCZlL6gZZh5A/8j+qPKSkrZ20+A/b5w8BkKuB+F3P7svj+IwVjx7zBZJOxH1cQ1Q4eERUTa503QwJi5xiu3/v5Em2YOyk/tdoAf9MnumIPzjdwx6CD+BO/cIwcNiVjFYlNSm5pTByPuH6xr4FZMpBzNCdfwjfG/VRTjD7fQyad05fc1dkTkSVLXSsrmUhV00sh6WBIIPSMW53KRNJaWpTOWdLxizU9EuNNz/KMDas8plSqQCVJAIYDNNzFmHPlUVGK466IzxYrbk/7MDaEgqWiYhEx3FQKFNZYI0bI5atxjq8TJkAsqYUdFkgoCWv0jfPLSOJxOAVXdBI0JISBYF7nS0dNtfbuIlTFurDpTWQKs2dg/Tuzx0sEXFPhmDM1J3ZQxe2Ey1qQlc5SQbHnpybG+QQQM2zhRl43bKZiyqYcOpRYEp5xuiAkANawAHZCi4os6+ZPSZUxLh+cq7CzRm82H0MSn4QJJKZiVgbnQW6j9coz8ZImqB5pYGVjmCNQRn2gxyH3TK5TZaxeDEz3u/Xd2xXOFmBmNXF2bLv174FgzNlh5iqxwTft390XUYoa+OfGIyhYozcXaYbZq1c8Ac1JWntKFX74jjMQVSZZ3haT2En/AMxFrZ5daFblp7iFA/KI4hKeaS4ymTAdGtKiMsa2pG6OqaVtFBM/o055jvJia5gKshegsw0zhl4dJ0bt9cYH7Gxerd8rOIp+Wy6Osg++BYmWkhQydR138Iif7xSnP95Y9Vx5wypCt7uXtoH+kQDhVwWqF2OqREaaLlnjLyhc2sppIJCqXGYLzCb78zA8PhgMkjyzUW8A3ZBUzgM/wd4U3m0Ph13/AE+a4n8xokqasHMlKMlMsJ6Kel/A9y+9Ke+C4DZPOr5tVQes9rENcNmhu+ESybFrH/bS/nF7Ys98Um7+/wCU0/OB55RVpi2xlw0aK+SMpaJILkoRQXUzdBcwZDRah2RY2tsyVzQKpYJTKmAECosJRXZzm9xxg0rG2Qz9Ip8cIpY/0wp2JWUmkF2Lbr4YKGn3oplqMkvc2EccV0h56wFEBPulYDMAAFyFMGH4n7Dvgktdx0fjbU/408HP1eGnz11LukBpjO2icORx1W/ZwiMqaEm6v8U9j4heZLb27NYp7RcCw2JJllwQ4QRYgACVhyR3qPjugqcUSkygLq5xL7qjiiOv+68YpDbaWAYk0DPfzcsEEcCCNYBN29cgAJz3PczCP9zvffEoxl4RTLNBds3ZUtd2b+8Lg7qwT/CYFSVFKilRcpVoNcMd75pP6TwfAVygmOSCQCeDDLf1RXRtJZFlEaC+6kNbgkdwiX6dsq/Vx8WdLs4LMxAmJCUFJuViqmiVmKWdxf0+2PZRnMS/+YPkY83m4pWpft7Let0Qw1S1AE0h2dhZ9bu4jdgisapxTKMmonN+ng9AxOOwqASqYNWANRIezC5MURykwjXPUGD9rC0c7jcAgAErqYBNiHLPe2Qbf4RlzpKR7t9wJuTfLujbv+kUV+t9v+zqRtLButUuuspWS4QwTSVFmAJysH0itif7RJCAwkKUQAxUzFgL5mOblIUVMhJKlAgWd3dJy9XEGPJycsCpITUkkFRCRTqXOWtuIiSyzdIrp+C9jv7V5JSyZIfi3dbMHKOd2py+E1KEqlhJkgBJBuQkAXBDaH0Io7Z5PiQ5VSSSPdDgae9ZnLNveASNjyxMl3NCncZsQ7g26N98aYqT4tg1xbDT+VEuYkiYFZKAu/vO4cde6CS1Ixc8nDoBWSSkKUEsTuClMG6y/bB9rDCJcJkD9mRcClKkqD3YsVC2e89lfZWIly6SlgVKNCc7k/FwHlEnivuRXRojkXtFbqpa50RoSNOqFFKZi8So1JxKEJLEJpUmlw7MxbvhRRsj/BOkdMCTvfv3xATQGuB55RrYTYK2sKf3iH8CYU3k9M/AepvnGP5UvoVrH9TLKuIPh84GSFZgXtx741fsGYPgccCIGvYs0fAb7rxHZJeAcGUZZKLg5qSbOci5yG60FXjwQQQpq1KSW0ISGJ3uIN9lL1lq/Sr6RIYJTMUrHYpoXq8okk6oqc6CARrbIn+kMZlmqzsA99d19IN7EXulee5Qgfs7G4I638DCI0/I3OKGbW6/OJE239Rv6yiNA3xIAEsFDvyPGIhVeCFQIY37rtERJSRZ9+lrvugqENnccAfrAwpKiQk5WOYPnCpMkpNdFeZgwWAN8uvolPzEG2UebnpWrIVO3EK061QRUsBqvFj/AEzhwvQEN2njEXCL4ZbHPkT7NOXtgpCGSBSEbkgtLMsiwJZy41YDKKc/aExdioMQ2rvzXNKuSQxDnLMvFZcsj4hnvsfpCTLWqwIqfTgYrWFLom8+RjzcQsvUpRd3yDghKS7M4IQnuERKrl88767y+cAxU0pAKk1AFiwUQNHFrQORjpaiwN9R1ZRYocdEHOXkPMBsX4vuOvGBTFpzN/G2sGABf+fVpEhhVfClWe46xNRFSIJUkC2vXd97+rQ6NjT5oeUkkAlJJUEgEBJALm2YvFnB7KXUmpFSakuFOCADf+kdZsOpGFVLmLC6F0VBGigFXFrh+yNOLDfMiW3izhkcn8Wo9ICWyyl5nRdWoFLkuMiAxh5mzZ5mGSpQlEAkqBd7fDa5O62uREdjjkBaVZPZmDb8yXY5h211gE6cOiVVlYCSVFViQz5Xb+XGLHjSqkSjFeWY/wDwUkqSlc8rLggpQtC1HJikG9uvwiziNlYWTSaFrKbkzAVm7hiHASLBTjeI0J21pQXXXQoMTUtQyBBsTbMxUVtmQsOJqSFPlxv19sS2ryHpRYM9K0IMuWVlKVJSKUISpJYsDcsLuHOkSkUylElaEJSjpGlUwVBWRf3SQrO/uiKk7bcm3TUqkhQYFnDxWxHKIKF0qLi/Sb5wt0V2xOUTG25s9M0o6K0hQYhxMACejZlMWuyhnbKM/EqWmRMFTssKFRBVSwSSALOAHLOzjSNDES0LHRSsG7MSQAeDRUOyp3+GSnc/RbXMxcs0btf4K3K+Dm/aAvokCk+8b9K4Z7WNh6EaMiQhFMxFDIVZKgpyWNkkMCCX77xW5RpnyqCtY6QJsUnLg3p4xcGiZOyU5Gbm4AZ6d3FhuibkmuCLZt4/aFMxQKlA2sFIAuAQzgnI74UaeyJUpMlCVTUuAxeWSbEtd72hRlslsZ6pDiBqMMD2RsJUFIhydwgTnhDvAMm8SqgFULnRAKjDx+IxyFOgBaXySkG3nF3Ym2lzSUTJRQoDcQ/5Tfzi/wA5xgc1AVmMsjkR1HSHaqqFTssZ6AxAyk/cT10pisKx+IdyvofCHRiASzsdxse7WFSAL7LLPwI/SmEMNLHwJ/SBCHXDnrhUhgvY5bvQlzrSPpEjIR9xJ/KmEkRIGFtiMEvDS9UI7gID9lSncJbqJbueLRS+d/XVDU2g2x+gFf7PR9xPaH84rzdlS0l0yUEi7pCAX0zjQpO+M+dgJtRKZ6gNxQhTdRIeDagKZnYgEhKP1FJGfBtIozMZtMG0iWsPpYdT1luuN6UJyQywJnFJpJ/KbfxQpmKQLLBR+8PmHHjEdteRGKNszkqAxCTLU2SLjxjX2di0rwc9XOgDnUdNVSQLIDHIjd2wDEbWwoBqWCxyYZ9sBwGJl4jC4qWhQupCgDSCyVJJLEn7ucJOC8gRk4OWtRHPlX7tTdbkkGD/AGFKHvTFn9IjAk8mGP8AezAnPorA8hBsRsxBAdS1MbFU1Zv1xn3Yf5HV+DelbIkHJBVrn5NDTtkYfNUpHafK790cTtTZ00noTVl9FFfgp4xJ0rFpJH7XjdR8YnFwfVCbPSRIkocoFOjWI0++/nA1bXSg5o4OlKT3hXyjy0qxILEzBwJMQn47EAXWrPImq8SqXhojuPUp23ibJYW4kcWJIGUZ03bMw6uOABccGePNztGaL1dtjEF7YmZlRJ6hbwiLhN/uCze5RzFlI6VIuWKdS4UA/FoxNgS1KmVBJYjNnYlw4UzAuNdzRRnbRUr3nMbHJtClImjVWSDkohi57H7ok1sjyRbo2ZWBFIdjx37jnCiEqcphfsCQw4C+mUKMm4jZ64RvhAxMJ3mFHSsvIEwKdiAlne/B9+7qizRDtCbGUva3Nr/q/wDWJIWSWY9enjFmEIOQ4B0wgIITw8oQgsRCmIzJQNix6w8Tp4w7QAUcQ0sPUUjcXUn6jvAip/xGge8lXWllDud/ONkjfrEBLSNB3CDkaorYPaiJvul+zLuyi2B1xT2hOloSFTGYkBLC7/ha/HPSKP25LHuzFdS0FXiL95MAU2bQTCIjLlcpJRICnBOqUqUPAP4Q+N2qyRQp1HMfEnrGYMKTpWFF3FYpKHqN82Fz3RmYnbavgTbec/L6xkz/AHiqpiWuzvuzgi1ltXOu+MmTLLxwDRJWJW3SmqBOjls+7hA2Nxm53PnCE1wR5eN3ifOMHTcasWIzvnGfl9sio35CezBgFK4tp4wL2JDuwcg7ge8erwkTSMrgjXJ93lBVYpQF0tnYDRhBROhpaRwFtS537zEucawPdr4/SIia7W36F/XGArmEcNASQRDJqkNNnEaE9u6+/wA4gpiHKN2Tv4M/UYIZrhru2p6uN4CqeXeu2tsjb+cHZF0ynNmINQXLVSbPSRbtNs+GUZi8PJUSBY20SW0yUS4jWnYcrTdQJ0IFj2u8YeO2VmKldYKjbIaHziyKX1K2ipithoJqKyA3wyxn2H5RTRs7DXCpswfkYd5ixLllJKeemJ0yCnfqMWDipiKaZqFpVqsUtusQG8Ytt9JkKM5fJQLB5mYlSvuqLW0OUXtk7JmyKqwmkpvSoFiMu7OLuFUpXRUiQsbwdd+XGBpmFZKRKMsXBLUp6w3DyiMnKSaY3HjknM5tRcrUDqL2tCi5KXYVpNWrFUKM1siel3iVLaxGE8dUtHeJAxB4Z+EAyfOCGqhPESIBEnHpoiVQgYmFQADI4+cOREiYi8MBqXu7Dq/nDsIQ64RhgDnYZK2qSFNlUAWyfPKB/ZsrKhB/KDFpoipd/XyhUBW9iQAaUIBuxpAIsRnmLRkbakIM1KiSKkgpJAIDZsWcaR0CIqY/Z4WDUCpJuwcEHUp69RFc47lwDOQ2hILdCaSHdimscRv11eJYeaspZ0vldw40YO4N41cRs+gZunQ6H+fCKAwaUEq1fKMslffZKrISFKUDU4UM3DdxfcYspmByxHGxc53LZxVWliSMy5YqzNrecTUyi60AKAYGzh/xC4Nh4RBrkEqCTXIsd78B+6YQSoAsQWGdgztff/UxClTBUtQUkFiFsbfhULg31geM2lSLpqAcFveHHiIVD6CyJqxZtXcWduLNoIdWKUBq+gISAfA3ipJ2nKVdBIIzHuqD2yaLQm7lPnYs46vXdDqhqgE2ZSbpIGltT68YJPxKQCyr8Qp9xF/V4lMUWvk+RfvEArH3Sq+mh4jPU3g2icaKs8IN6qRc2s5z04784prwQcq5xSVHM+8+lwReL+NwyWNm63Hg7xVQh+iaVcQCBv39eUNWKjPVKmhLiYksSwUkANpfMQFcyZ8cuWoNfMvlYbiRF/EYBNz0b5hza2Y7QYzlYEnJT2cOkHxT5xNNMhJEU4pK7Kw5Bb3pavkWCu3dDyJqaOgtSFuQ0xqWfUM2/LfeKCsAvMXvmCTvfJ2iBStOdx+cceIMW0mCbOhlBZAK+aUoi5CmBhRz6Mdb3Ud5hQvlktyPdtYhMhQovEOiED84UKGAw94Q5EKFABNWQ6oZPrwhQoQISvdiCRChRJAOsNlDHOHhQeQJmGhQoBkEKhpR9dphQoQFcB5i0m4KbjQ9Yjk50wg2JzOvAQ8KMufwIhNUaCdagH4Wgkouns+kKFFZLyFAsPW6KOGNQvfppzv8cKFEX0PwT2hhkqTMqSksQzgFrDfGFsdRUxVcvrffDwofhkPJ0u1LCU1rHKK+PS0tPrSFChIsfZCeegOzzMDloBdwD/8ApMKFEvCAhjkAMwAc34+7GMn3h1HyhoUQKpFwSxzoDBlJuGz6C89+Q7oz8SkUA6sL65GFCiyPaGQlSEsOiO4Q0KFGgi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data:image/jpeg;base64,/9j/4AAQSkZJRgABAQAAAQABAAD/2wCEAAkGBhQSERUUEhQWFRUVFRgWFhcXFxQWFxYXGBgVFxQYGBgaHCYfFxwjGxcWHy8gIycpLCwsGB8xNTAqNSYrLCkBCQoKDgwOGg8PGiwkHCQsLCwqLCwqKiwsLCwsLC0sLCwsLCwsLCwsLCksLCwsLCwsKSwsLCwsLCwsLCwsLCwsLP/AABEIAMIBAwMBIgACEQEDEQH/xAAbAAABBQEBAAAAAAAAAAAAAAADAAECBAUGB//EAEcQAAECBAMDCQUFBQYGAwAAAAECEQADEiEEMUEFUWEGEyJxgZGhsfAUMkLB0RVSYoKSI3Ki4fEHM0NzsrMWJVNjwtIkVPL/xAAaAQACAwEBAAAAAAAAAAAAAAAAAQIDBAUG/8QALhEAAgIBBAECBQQCAwEAAAAAAAECEQMEEiExQSIyBRNRcZEUQmGhsfAjUuEV/9oADAMBAAIRAxEAPwDsKYTQSmFTHo7OFQNoTQSmFTBYUDaE0EphUwWFA2hNBKYVMFhQNoVMEphUwWFA6YZoLTDFMFioG0KmCUwqYAoHTDUwWmGpgsKB0w1MFphqYdhRCmGpglMKmHYUCphUwWmGaCwB0wmgjQmgsAVMKmCNCaCwoHTCKYI0KmCwBUwqYIUw1MOwB0wqYJTCpgsAdMKCNCh2FFymGogrQ9MZrLKA0wqYNTDUwbgoFTCpgtEKmDcFAqYVMFphUwWFAqYVMEph2gsVAqYVMFaFTBYUCohqYK0JoLCgVMIpglMVMXtOVKDzFpS2d/pCc0uxqN9BqYVMc5jeX8hL82FTOoMO/LxiOwuXSJqlCaJaMqQZhRve9CkvlZxGbJrsOPls049Jln0jpaYamGxONQlCl0zOikqFkKSpg7BSVP8AwxQwW1JkxQHM0goKrruchoneYiviOBxclLhDehzp1tNCmGphjNUM5ZP7qkH/AFFML2gahQ/Ko/6QYIfEdNLqaFLRZ49wY9MJoRxCbXAfeQnwLGITZ9iwJZrgOC7O3UC97dxbUs8GrTRQ8cl2idMNTE0lwCMjEqIsUiugVMMUwWmFTDsKBUwqYI0KmHYAimFTBGhUwWAOmFBKYUFgWkF+uJ0xTlTKCToSAw03mNACM1lwOmFTBKYBisYiUkqmKShI1UQB4wt1Dpk2hUxiYXlxg1zDLE1m+IilJO4VEE9kak/aSAl0PMJIASgFy+rlg3bFL1ONOtysuWnytblF0HphqYpo20g5pWOukjwUT4QUbUl/eI/Kv6Qlq8L/AHL8k3o88e4P8B6YVMD9vl/fSOst5xze0v7Q5MslKEqWQSHLIS4trc9giT1GNK9yK/kZLra/wdRTA5s1KQ6iE9ZAjzLaP9pE9XukS+CA5/Wv/wBY5rF8oZiyajUd6iVnuPR8Izy1q/arLo6OX7nR6zjOWOGl2C6yNEAq7zkI53H/ANpWfNoSnipVR/Sl/GPPFzZi83PgO7KHRs9RzLRnepzT64L1p8Ue+Tex/LWdMzmLI3JZCfmfKMSbtIkvrvNz3lzE0bPTqSfW4QWVLRo3rxit45y9z/stWSEfaioFLVoT1/zi/htmzTo3XFjDzKbgAnqNvKL2F2vKSap9S2yQFBI7SL9jRH5cF5H82Xg6PkxyXxCAiYZxTKW/RSXqYkEFJDDI746uZaejQc2ofxIjlpnLAYfBypqZCaVTCmgKKWtMUC9mJp3HqjqJswGbKIDOhVndnCTm0UZoRjintXgninKU42/JerEMW0+UBUH39x+Zhwrj67I8ydqgpA4wH2dJzSknqS/hEuzz+cOR6f6CGm10J/yROHH4h+ZTdxLQxlHRR7QlvADziQtoe5vGHKhv8zGiGrzw9s3+SmWnxS7ivwDpV+E94+sRMwjNCuyk/MHwgwHEdv8AKEU+haNuP4tqo/uv7ozT+HaeXivsCM0auOsKHizRJCgciD1EHyhyDox3+mhjLfMA9d/rG2Hx3IvfFMzS+EwftkxUwqYeXh2OuWVRbMZJdom0d/R6panHvSo4+p0zwT2t2CphQVoUa7M1GSvFBJJ7el2Hfax8Ip43+0LDSEtUZyx9wW/Ubd0CwktK7zAkoV7wUzEEnoMbFxm/GOf5d4LBoVzcrDrQsgKrSohBSSoMEkkZpI0yjnOcqtUbYxjfNlLbH9q+ImOJQEpPC6v1H6Ry07Fz56qlFSjvUSfExblYMDIAdfSP8ou4XB1lrne+QHVlFLi5e5mtOMfajOwmynuuYE8ACpR7BHrPJDktJw6krRNUorlJUEqUkKSVAhToBvcEC2h7OPk4ZKfdSLaxZWn/AJvgCc+Ylt+YY/viEorwSU2dGsMLNkOuIGIIWSEm10jduGkS50jce6PPS4Z62PSFR6eMrauBw9Nc5CTo4HScvqLxqrL6dzfSKO1ZVUlYI3eYy3Q8fuRHLexnAzMDLezt3wkykjID11RfxuyGFSVK/Mpx/FFafKRLAK15k7y9huDR36rpHk2227ZWm4inMeXzhlYoav3P52g89KWDod2KSyUnQ3LE6i0UsfiyggBCCyRdQJ8Hbwhu26shx2W5UwmYEAfFTnq7ZCGxuyJiVKCk00gva+Ti+ucaScSRiqAwHOoDBKXNTG5Zzcxb25KP2guxZ5dyC15UvfClGkxRlyjFxGAveYGJy6RPUwB4QHaiZSJigvnHIFkpCc0gi54Xy1jreUkhPtZKWYrlm3FMs+ZMczypwQTNBLitCFizkgpAfPJwW4NEkvTY/LRu7VmD7LklKQRXLIC3LVS55uxDnIR34P7TD8UK/wBAMeeSplez6FBSky1YekJISQ8qeC7g3j0MEH2YtZiz3/wj/KKdUv8Aikv4ZZg96NCkQ4Tx8TET2d6oYy+HrtMeRPQEqGybw+sIpPp4jT6dMMB66UMCZQYHNUQCc29dUOAePrrhLNv6fKGlyBk4blPKUpKWWCpVIeWQKiWAJDgZ741SPWcYOw1vgATmMagnrLP5Rvt6f6Rq1WKOOVRKMGRzjbEfWkKr1/OMPlJJxOGlomonVpmKYIKEdAEAh1lJJzbszgQxmKqWhKpKiiSmca0KAKSlK2FKrllbtIt/Q5Nu7gitVjujUw+0wcQZT5iwObgEnyBjUNhePPvtZftAmKapINhUn35ZSWu4ap89IvSOU0xCKUj8yitartmVKu0dzQZo4MO192c/U6Seoybo9HWJxbh0hRGhYB+8gwo4TEbRK1FSgkk5lu6FG39aij/5WX6oNsraSyklSQAQA+dgXAByS17RU5T4YrWlRIAEpLkmwdS1W3BlDugyMakubspmACXVYlJAA4g/zi3ymwgVKqsWlEXSMhSUs2TFXg0crDkk8lsilwcZMnSE5zCo5MgP45eMSwm1iSpMmST0FqJUfuUu4GnSAd9RvhJwyUlTAZST/D9Y0dkTilSwkOFCehTWspKCMtyglXY2pjoWxKg/s808+gLQBSkoX7pDKvv6rnKN/ZeyD7Rh5i1JJSkgBklXRn4oDpZ+7MAtkx4xmokgCcBaqUGvmoqqIc9ZjqNn7PUpeHUFynCSopKxWylzV2SOCvOIdEjNQbDqG6GzzbsaJy3pAytAlK0Bjz836mevgvSglgLfL6wDESq0lIzUGH73wjvaJ18fCEmYQxuCCCOBGUKEvUgyL0P7GDOSFS1NdhfhcDzIjC23J6CFaVkWbOlJOvERaVtAtMBJNQAG56nL34RVmYl0AWcEl2GtIYfpj1Py5NLg8VuSbC4sJMnDKzJR0m0KFKQl/wAqExQ2xgSVCgAvLQXUzAlLkXLMHic/FFQSCSyQ1ib3Ub9qjEcat09IXIDaMliEjPcHiMsTirYKVvg28cjmce3RIeSXzsUoJuc884bbM5K8ZMVUxJQwAP3UAXdhZjYxSxmKUnEpWk3CZRBISoNShrEN2ERe5Ut7fOIDdNLAZe6l2v8A04RBskkWduzkJXdC7CWwBCQ1Eun4XyAjO5RLSDJ6CS+HlHpElnBtnp1CLHKRTqSMyZcosBvloOg9cc4BtuQtYkFCVFpCEkCogEFdrm3VbqiOPmKJSXqZpbDmn2eczJZUhmG7nw2XVHbIVbDngG7Zant3RynJjYM9eHntLLEygHKQCpKllQuc6VA9sdYZKkokJUKVJKUkODmg7nGnhFWp9kvs/wDBPB7l9y+FE/D5fWJevhiJldfrshwg7z/FHkT0LJBfp4iodfn84cJPoGICV6YfWAFQu+EVQ/M+mTEgm1vlBYOg20NhysNh6ZSSAZiV3UVXvvyziutI3eEafKTEIVhTSpJIALAgnTQRmLVfPzjpfEPcn/Bj0i9LJzVlSQlXSSMgpKFAdVQLaxGfi2Spwn3KSaEA0szAgOzQwXx8DFfajmUpgVOMhn1iM0NRkVLczS8UO6RwWPmfty/BI0sEsk9wh1KaKs8KExILkuB1cIv+yr+7Hbxp1wZ4ZowtSdBsNsznEhYWA72pfItv4QoMNi4i1msLGYAWa1jcWaFFuyX0IPMv+xWQEBNIUQ4ysAFWcX3tYdcV8XiVDo82paTUxcMxZwT3RnzUAJSUFVkKUFU5lKZZYgg0jpDhfSCbNxZUguXIUX7g3yijAqkcpIsYWWVBTykpsAkuFuRk/AAQhNJqTWAeCaSG95kl6s0mx0PCLsyXQh1BnzqgK8LqDo4cqbViUv8AiIYnuh5M0t9J0JqgMySUINSitRPRBsS3B8uyJycaEYjCzVFaOkMqClSSs1NdyB7u8sNDCXJqH7RAZI+FxbcBmAw04b4faGylLmYClJIVNZagMwFy61E72rPfBjuc90v/AASTbKk/l5SVI5o9EqSCF7iQC1PhGAeV+J/6n8KPpE+UuxJiMTMCJcxSSokEIWrNR1Avct2iMJUsj3gRpcEHqvE1jxXaOs8+WkmzbHLLE/fH6U/SDSOVeIWaVKSxBfogW4RzRMFwqumkcRFscUE72oqlnytNbma0zGJ1UN8CVj0NYv1Axoo2d+xSoJD07hc8YirDLAshOn3dxfM741y1eS+Ec1YI/Uo4eZWQwVnwScxlURv8I253s6lETCTSAkMVsybAdGzAbrQD7PWEy1kJAmAgsUZoIB8FCwgK00hudCOkrNQSSH8YonqJylTLY4lGNo1V4+SWaWVEAAdB7Cwz6oaZtoKUVc2pRe6lBL2tnGPNwS6gTPSApKSAVquCBcDjeNnbPJdVYWD0VpC9d5fXh4w90yO1A/t1RAIQG3lYgEzbKt8sdZf5xmTMEggOVAkDJL6DWoRY2rh5UpQr5wEo6JCU5BSkuC+bpMCcmuxtK6Ot2Vt7/l87nFqCEzUreUShVlSUMFC4uWMdJJ2gJ0mRMCia1SlCpyWLgOTmd8cNsxMs7Nn0hRRS7EpCi2IlbgRmmOw2IR9n4QgMApDXchlqAv2RDIm4P7MljfqR0JHD13w9PD13wgv16EOD1+uyPItnoBgjh5fWHMo+mhyRv9d0Qr3E+EAcj0n00JuvwiJF/wCkID0wgGSKT6MQUevvjGOPmTBP5qcAqQHUlchIB6VLBYmF760iNiUHSDvA04RfkxSxpbvJXDIp3Qr+jEJyKkkfOAr2iylITLmrKGq5tAU1T0uxcOx00iM3HqAf2bEN/ljiNT5w46fLJblHgHnxp02ef4iXTigKqhzqQ75ipMb69nPLKKjm9QFxdx2xzU5NWISEggLmIpexAUsAPexjsjyRXqVdsw/WPSaV+no4uoXqK5wYtmqwuoqJNhqTCjQTyTJAfS3vHS3yhRsv+DPQbBzEJBUUISkdDog50oILEdn1ihtnYpK1lS0oQl1C2STY21smDKDSF8JnyTE9u4tATNNlEBSWDuXM0huouLb+qPLNyhNOP0Ow5Raoztr4BAqVU9cwvb3WKCB/E0X5WCk0CoVFgbl8hietrSsuHXFfEbWldOWbzKyQOH7O/UwPcIFLxViUdFILBJawpUCP4l/qME8k023ZVjjBy4NlKZaFBpQzAcJfNaEgPvtlx64toWyZeYIADU6BOnBzGVg8eszFVBJIlzCkgB3erzT4Q+Nx4pSVJV0kGwUoACualrHq/SIjJ3Ff75LlFp0i5iVEqYA++2Whnp+QMeSct8MRiFsPeIVuzF/Fz2x6QjESMylQ1PSU9iNXeKO0dgYWfTWVFiBZSgSVCXq+Xv248A8tPlWOabIzjkkqr+zyL2ZW7xETw2HUJiHb3hrxj0TE8iMEEKLrDJWfeJ6SUrLM97hNuz4o5fEcnBLxZSlKihE8JBOqOeCEl/icNfi8diGrxzdIySw5Y9nR4TDg4Uv/ANNTeMY+3ZQ5pv8AL1fN+6OlTgzLkLQbiWqYhRu1lLSOoGMYSUzEstKCHA99TMlmuDnkWi6bXDsqUW20CmyP/g4VQJ6C8QAOClST5jzjD20myOIV8j847LEBMvCSSlKSlK5rAGr3hKOb7xFJODlTA8xANyzqWGcIcWI8YrjNXZJwZnYnAFQw6h/9eU9idFaxvcopqgJVwEmVfW4mTHiEwpQiXYJCpSSlIJNhWkZ8RFnlVikpEqqUlbySxJmAgVrsyVARZubbRXtVFLbOx0ypckgnpSgovvqWC3C0ZnLGS4w5/wC2r/dm/WOo25PAlSHlImfsbVc4/wDezA3RUH/nAts4ZUyXICcMhZIVmlZKOmtgCVWBY57jChNKCcmOUHvdGXyekvs+cn/tq/3kq+UdfsBH/LZI+6rynEfOMzY2x5vs81JloRUmkJc0uaFJJAJt0wY6LZWzTKwXNqKQoVnoggDprV8WnRziGTVYUmty6Jwwzu6LuGU6EnekHvAgnb674iJbIIF6XSMvhsHtApgCZlL6gZZh5A/8j+qPKSkrZ20+A/b5w8BkKuB+F3P7svj+IwVjx7zBZJOxH1cQ1Q4eERUTa503QwJi5xiu3/v5Em2YOyk/tdoAf9MnumIPzjdwx6CD+BO/cIwcNiVjFYlNSm5pTByPuH6xr4FZMpBzNCdfwjfG/VRTjD7fQyad05fc1dkTkSVLXSsrmUhV00sh6WBIIPSMW53KRNJaWpTOWdLxizU9EuNNz/KMDas8plSqQCVJAIYDNNzFmHPlUVGK466IzxYrbk/7MDaEgqWiYhEx3FQKFNZYI0bI5atxjq8TJkAsqYUdFkgoCWv0jfPLSOJxOAVXdBI0JISBYF7nS0dNtfbuIlTFurDpTWQKs2dg/Tuzx0sEXFPhmDM1J3ZQxe2Ey1qQlc5SQbHnpybG+QQQM2zhRl43bKZiyqYcOpRYEp5xuiAkANawAHZCi4os6+ZPSZUxLh+cq7CzRm82H0MSn4QJJKZiVgbnQW6j9coz8ZImqB5pYGVjmCNQRn2gxyH3TK5TZaxeDEz3u/Xd2xXOFmBmNXF2bLv174FgzNlh5iqxwTft390XUYoa+OfGIyhYozcXaYbZq1c8Ac1JWntKFX74jjMQVSZZ3haT2En/AMxFrZ5daFblp7iFA/KI4hKeaS4ymTAdGtKiMsa2pG6OqaVtFBM/o055jvJia5gKshegsw0zhl4dJ0bt9cYH7Gxerd8rOIp+Wy6Osg++BYmWkhQydR138Iif7xSnP95Y9Vx5wypCt7uXtoH+kQDhVwWqF2OqREaaLlnjLyhc2sppIJCqXGYLzCb78zA8PhgMkjyzUW8A3ZBUzgM/wd4U3m0Ph13/AE+a4n8xokqasHMlKMlMsJ6Kel/A9y+9Ke+C4DZPOr5tVQes9rENcNmhu+ESybFrH/bS/nF7Ys98Um7+/wCU0/OB55RVpi2xlw0aK+SMpaJILkoRQXUzdBcwZDRah2RY2tsyVzQKpYJTKmAECosJRXZzm9xxg0rG2Qz9Ip8cIpY/0wp2JWUmkF2Lbr4YKGn3oplqMkvc2EccV0h56wFEBPulYDMAAFyFMGH4n7Dvgktdx0fjbU/408HP1eGnz11LukBpjO2icORx1W/ZwiMqaEm6v8U9j4heZLb27NYp7RcCw2JJllwQ4QRYgACVhyR3qPjugqcUSkygLq5xL7qjiiOv+68YpDbaWAYk0DPfzcsEEcCCNYBN29cgAJz3PczCP9zvffEoxl4RTLNBds3ZUtd2b+8Lg7qwT/CYFSVFKilRcpVoNcMd75pP6TwfAVygmOSCQCeDDLf1RXRtJZFlEaC+6kNbgkdwiX6dsq/Vx8WdLs4LMxAmJCUFJuViqmiVmKWdxf0+2PZRnMS/+YPkY83m4pWpft7Let0Qw1S1AE0h2dhZ9bu4jdgisapxTKMmonN+ng9AxOOwqASqYNWANRIezC5MURykwjXPUGD9rC0c7jcAgAErqYBNiHLPe2Qbf4RlzpKR7t9wJuTfLujbv+kUV+t9v+zqRtLButUuuspWS4QwTSVFmAJysH0itif7RJCAwkKUQAxUzFgL5mOblIUVMhJKlAgWd3dJy9XEGPJycsCpITUkkFRCRTqXOWtuIiSyzdIrp+C9jv7V5JSyZIfi3dbMHKOd2py+E1KEqlhJkgBJBuQkAXBDaH0Io7Z5PiQ5VSSSPdDgae9ZnLNveASNjyxMl3NCncZsQ7g26N98aYqT4tg1xbDT+VEuYkiYFZKAu/vO4cde6CS1Ixc8nDoBWSSkKUEsTuClMG6y/bB9rDCJcJkD9mRcClKkqD3YsVC2e89lfZWIly6SlgVKNCc7k/FwHlEnivuRXRojkXtFbqpa50RoSNOqFFKZi8So1JxKEJLEJpUmlw7MxbvhRRsj/BOkdMCTvfv3xATQGuB55RrYTYK2sKf3iH8CYU3k9M/AepvnGP5UvoVrH9TLKuIPh84GSFZgXtx741fsGYPgccCIGvYs0fAb7rxHZJeAcGUZZKLg5qSbOci5yG60FXjwQQQpq1KSW0ISGJ3uIN9lL1lq/Sr6RIYJTMUrHYpoXq8okk6oqc6CARrbIn+kMZlmqzsA99d19IN7EXulee5Qgfs7G4I638DCI0/I3OKGbW6/OJE239Rv6yiNA3xIAEsFDvyPGIhVeCFQIY37rtERJSRZ9+lrvugqENnccAfrAwpKiQk5WOYPnCpMkpNdFeZgwWAN8uvolPzEG2UebnpWrIVO3EK061QRUsBqvFj/AEzhwvQEN2njEXCL4ZbHPkT7NOXtgpCGSBSEbkgtLMsiwJZy41YDKKc/aExdioMQ2rvzXNKuSQxDnLMvFZcsj4hnvsfpCTLWqwIqfTgYrWFLom8+RjzcQsvUpRd3yDghKS7M4IQnuERKrl88767y+cAxU0pAKk1AFiwUQNHFrQORjpaiwN9R1ZRYocdEHOXkPMBsX4vuOvGBTFpzN/G2sGABf+fVpEhhVfClWe46xNRFSIJUkC2vXd97+rQ6NjT5oeUkkAlJJUEgEBJALm2YvFnB7KXUmpFSakuFOCADf+kdZsOpGFVLmLC6F0VBGigFXFrh+yNOLDfMiW3izhkcn8Wo9ICWyyl5nRdWoFLkuMiAxh5mzZ5mGSpQlEAkqBd7fDa5O62uREdjjkBaVZPZmDb8yXY5h211gE6cOiVVlYCSVFViQz5Xb+XGLHjSqkSjFeWY/wDwUkqSlc8rLggpQtC1HJikG9uvwiziNlYWTSaFrKbkzAVm7hiHASLBTjeI0J21pQXXXQoMTUtQyBBsTbMxUVtmQsOJqSFPlxv19sS2ryHpRYM9K0IMuWVlKVJSKUISpJYsDcsLuHOkSkUylElaEJSjpGlUwVBWRf3SQrO/uiKk7bcm3TUqkhQYFnDxWxHKIKF0qLi/Sb5wt0V2xOUTG25s9M0o6K0hQYhxMACejZlMWuyhnbKM/EqWmRMFTssKFRBVSwSSALOAHLOzjSNDES0LHRSsG7MSQAeDRUOyp3+GSnc/RbXMxcs0btf4K3K+Dm/aAvokCk+8b9K4Z7WNh6EaMiQhFMxFDIVZKgpyWNkkMCCX77xW5RpnyqCtY6QJsUnLg3p4xcGiZOyU5Gbm4AZ6d3FhuibkmuCLZt4/aFMxQKlA2sFIAuAQzgnI74UaeyJUpMlCVTUuAxeWSbEtd72hRlslsZ6pDiBqMMD2RsJUFIhydwgTnhDvAMm8SqgFULnRAKjDx+IxyFOgBaXySkG3nF3Ym2lzSUTJRQoDcQ/5Tfzi/wA5xgc1AVmMsjkR1HSHaqqFTssZ6AxAyk/cT10pisKx+IdyvofCHRiASzsdxse7WFSAL7LLPwI/SmEMNLHwJ/SBCHXDnrhUhgvY5bvQlzrSPpEjIR9xJ/KmEkRIGFtiMEvDS9UI7gID9lSncJbqJbueLRS+d/XVDU2g2x+gFf7PR9xPaH84rzdlS0l0yUEi7pCAX0zjQpO+M+dgJtRKZ6gNxQhTdRIeDagKZnYgEhKP1FJGfBtIozMZtMG0iWsPpYdT1luuN6UJyQywJnFJpJ/KbfxQpmKQLLBR+8PmHHjEdteRGKNszkqAxCTLU2SLjxjX2di0rwc9XOgDnUdNVSQLIDHIjd2wDEbWwoBqWCxyYZ9sBwGJl4jC4qWhQupCgDSCyVJJLEn7ucJOC8gRk4OWtRHPlX7tTdbkkGD/AGFKHvTFn9IjAk8mGP8AezAnPorA8hBsRsxBAdS1MbFU1Zv1xn3Yf5HV+DelbIkHJBVrn5NDTtkYfNUpHafK790cTtTZ00noTVl9FFfgp4xJ0rFpJH7XjdR8YnFwfVCbPSRIkocoFOjWI0++/nA1bXSg5o4OlKT3hXyjy0qxILEzBwJMQn47EAXWrPImq8SqXhojuPUp23ibJYW4kcWJIGUZ03bMw6uOABccGePNztGaL1dtjEF7YmZlRJ6hbwiLhN/uCze5RzFlI6VIuWKdS4UA/FoxNgS1KmVBJYjNnYlw4UzAuNdzRRnbRUr3nMbHJtClImjVWSDkohi57H7ok1sjyRbo2ZWBFIdjx37jnCiEqcphfsCQw4C+mUKMm4jZ64RvhAxMJ3mFHSsvIEwKdiAlne/B9+7qizRDtCbGUva3Nr/q/wDWJIWSWY9enjFmEIOQ4B0wgIITw8oQgsRCmIzJQNix6w8Tp4w7QAUcQ0sPUUjcXUn6jvAip/xGge8lXWllDud/ONkjfrEBLSNB3CDkaorYPaiJvul+zLuyi2B1xT2hOloSFTGYkBLC7/ha/HPSKP25LHuzFdS0FXiL95MAU2bQTCIjLlcpJRICnBOqUqUPAP4Q+N2qyRQp1HMfEnrGYMKTpWFF3FYpKHqN82Fz3RmYnbavgTbec/L6xkz/AHiqpiWuzvuzgi1ltXOu+MmTLLxwDRJWJW3SmqBOjls+7hA2Nxm53PnCE1wR5eN3ifOMHTcasWIzvnGfl9sio35CezBgFK4tp4wL2JDuwcg7ge8erwkTSMrgjXJ93lBVYpQF0tnYDRhBROhpaRwFtS537zEucawPdr4/SIia7W36F/XGArmEcNASQRDJqkNNnEaE9u6+/wA4gpiHKN2Tv4M/UYIZrhru2p6uN4CqeXeu2tsjb+cHZF0ynNmINQXLVSbPSRbtNs+GUZi8PJUSBY20SW0yUS4jWnYcrTdQJ0IFj2u8YeO2VmKldYKjbIaHziyKX1K2ipithoJqKyA3wyxn2H5RTRs7DXCpswfkYd5ixLllJKeemJ0yCnfqMWDipiKaZqFpVqsUtusQG8Ytt9JkKM5fJQLB5mYlSvuqLW0OUXtk7JmyKqwmkpvSoFiMu7OLuFUpXRUiQsbwdd+XGBpmFZKRKMsXBLUp6w3DyiMnKSaY3HjknM5tRcrUDqL2tCi5KXYVpNWrFUKM1siel3iVLaxGE8dUtHeJAxB4Z+EAyfOCGqhPESIBEnHpoiVQgYmFQADI4+cOREiYi8MBqXu7Dq/nDsIQ64RhgDnYZK2qSFNlUAWyfPKB/ZsrKhB/KDFpoipd/XyhUBW9iQAaUIBuxpAIsRnmLRkbakIM1KiSKkgpJAIDZsWcaR0CIqY/Z4WDUCpJuwcEHUp69RFc47lwDOQ2hILdCaSHdimscRv11eJYeaspZ0vldw40YO4N41cRs+gZunQ6H+fCKAwaUEq1fKMslffZKrISFKUDU4UM3DdxfcYspmByxHGxc53LZxVWliSMy5YqzNrecTUyi60AKAYGzh/xC4Nh4RBrkEqCTXIsd78B+6YQSoAsQWGdgztff/UxClTBUtQUkFiFsbfhULg31geM2lSLpqAcFveHHiIVD6CyJqxZtXcWduLNoIdWKUBq+gISAfA3ipJ2nKVdBIIzHuqD2yaLQm7lPnYs46vXdDqhqgE2ZSbpIGltT68YJPxKQCyr8Qp9xF/V4lMUWvk+RfvEArH3Sq+mh4jPU3g2icaKs8IN6qRc2s5z04784prwQcq5xSVHM+8+lwReL+NwyWNm63Hg7xVQh+iaVcQCBv39eUNWKjPVKmhLiYksSwUkANpfMQFcyZ8cuWoNfMvlYbiRF/EYBNz0b5hza2Y7QYzlYEnJT2cOkHxT5xNNMhJEU4pK7Kw5Bb3pavkWCu3dDyJqaOgtSFuQ0xqWfUM2/LfeKCsAvMXvmCTvfJ2iBStOdx+cceIMW0mCbOhlBZAK+aUoi5CmBhRz6Mdb3Ud5hQvlktyPdtYhMhQovEOiED84UKGAw94Q5EKFABNWQ6oZPrwhQoQISvdiCRChRJAOsNlDHOHhQeQJmGhQoBkEKhpR9dphQoQFcB5i0m4KbjQ9Yjk50wg2JzOvAQ8KMufwIhNUaCdagH4Wgkouns+kKFFZLyFAsPW6KOGNQvfppzv8cKFEX0PwT2hhkqTMqSksQzgFrDfGFsdRUxVcvrffDwofhkPJ0u1LCU1rHKK+PS0tPrSFChIsfZCeegOzzMDloBdwD/8ApMKFEvCAhjkAMwAc34+7GMn3h1HyhoUQKpFwSxzoDBlJuGz6C89+Q7oz8SkUA6sL65GFCiyPaGQlSEsOiO4Q0KFGgi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0" name="AutoShape 6" descr="data:image/jpeg;base64,/9j/4AAQSkZJRgABAQAAAQABAAD/2wCEAAkGBhQSERUUEhQWFRUVFRgWFhcXFxQWFxYXGBgVFxQYGBgaHCYfFxwjGxcWHy8gIycpLCwsGB8xNTAqNSYrLCkBCQoKDgwOGg8PGiwkHCQsLCwqLCwqKiwsLCwsLC0sLCwsLCwsLCwsLCksLCwsLCwsKSwsLCwsLCwsLCwsLCwsLP/AABEIAMIBAwMBIgACEQEDEQH/xAAbAAABBQEBAAAAAAAAAAAAAAADAAECBAUGB//EAEcQAAECBAMDCQUFBQYGAwAAAAECEQADEiEEMUEFUWEGEyJxgZGhsfAUMkLB0RVSYoKSI3Ki4fEHM0NzsrMWJVNjwtIkVPL/xAAaAQACAwEBAAAAAAAAAAAAAAAAAQIDBAUG/8QALhEAAgIBBAECBQQCAwEAAAAAAAECEQMEEiExQSIyBRNRcZEUQmGhsfAjUuEV/9oADAMBAAIRAxEAPwDsKYTQSmFTHo7OFQNoTQSmFTBYUDaE0EphUwWFA2hNBKYVMFhQNoVMEphUwWFA6YZoLTDFMFioG0KmCUwqYAoHTDUwWmGpgsKB0w1MFphqYdhRCmGpglMKmHYUCphUwWmGaCwB0wmgjQmgsAVMKmCNCaCwoHTCKYI0KmCwBUwqYIUw1MOwB0wqYJTCpgsAdMKCNCh2FFymGogrQ9MZrLKA0wqYNTDUwbgoFTCpgtEKmDcFAqYVMFphUwWFAqYVMEph2gsVAqYVMFaFTBYUCohqYK0JoLCgVMIpglMVMXtOVKDzFpS2d/pCc0uxqN9BqYVMc5jeX8hL82FTOoMO/LxiOwuXSJqlCaJaMqQZhRve9CkvlZxGbJrsOPls049Jln0jpaYamGxONQlCl0zOikqFkKSpg7BSVP8AwxQwW1JkxQHM0goKrruchoneYiviOBxclLhDehzp1tNCmGphjNUM5ZP7qkH/AFFML2gahQ/Ko/6QYIfEdNLqaFLRZ49wY9MJoRxCbXAfeQnwLGITZ9iwJZrgOC7O3UC97dxbUs8GrTRQ8cl2idMNTE0lwCMjEqIsUiugVMMUwWmFTDsKBUwqYI0KmHYAimFTBGhUwWAOmFBKYUFgWkF+uJ0xTlTKCToSAw03mNACM1lwOmFTBKYBisYiUkqmKShI1UQB4wt1Dpk2hUxiYXlxg1zDLE1m+IilJO4VEE9kak/aSAl0PMJIASgFy+rlg3bFL1ONOtysuWnytblF0HphqYpo20g5pWOukjwUT4QUbUl/eI/Kv6Qlq8L/AHL8k3o88e4P8B6YVMD9vl/fSOst5xze0v7Q5MslKEqWQSHLIS4trc9giT1GNK9yK/kZLra/wdRTA5s1KQ6iE9ZAjzLaP9pE9XukS+CA5/Wv/wBY5rF8oZiyajUd6iVnuPR8Izy1q/arLo6OX7nR6zjOWOGl2C6yNEAq7zkI53H/ANpWfNoSnipVR/Sl/GPPFzZi83PgO7KHRs9RzLRnepzT64L1p8Ue+Tex/LWdMzmLI3JZCfmfKMSbtIkvrvNz3lzE0bPTqSfW4QWVLRo3rxit45y9z/stWSEfaioFLVoT1/zi/htmzTo3XFjDzKbgAnqNvKL2F2vKSap9S2yQFBI7SL9jRH5cF5H82Xg6PkxyXxCAiYZxTKW/RSXqYkEFJDDI746uZaejQc2ofxIjlpnLAYfBypqZCaVTCmgKKWtMUC9mJp3HqjqJswGbKIDOhVndnCTm0UZoRjintXgninKU42/JerEMW0+UBUH39x+Zhwrj67I8ydqgpA4wH2dJzSknqS/hEuzz+cOR6f6CGm10J/yROHH4h+ZTdxLQxlHRR7QlvADziQtoe5vGHKhv8zGiGrzw9s3+SmWnxS7ivwDpV+E94+sRMwjNCuyk/MHwgwHEdv8AKEU+haNuP4tqo/uv7ozT+HaeXivsCM0auOsKHizRJCgciD1EHyhyDox3+mhjLfMA9d/rG2Hx3IvfFMzS+EwftkxUwqYeXh2OuWVRbMZJdom0d/R6panHvSo4+p0zwT2t2CphQVoUa7M1GSvFBJJ7el2Hfax8Ip43+0LDSEtUZyx9wW/Ubd0CwktK7zAkoV7wUzEEnoMbFxm/GOf5d4LBoVzcrDrQsgKrSohBSSoMEkkZpI0yjnOcqtUbYxjfNlLbH9q+ImOJQEpPC6v1H6Ry07Fz56qlFSjvUSfExblYMDIAdfSP8ou4XB1lrne+QHVlFLi5e5mtOMfajOwmynuuYE8ACpR7BHrPJDktJw6krRNUorlJUEqUkKSVAhToBvcEC2h7OPk4ZKfdSLaxZWn/AJvgCc+Ylt+YY/viEorwSU2dGsMLNkOuIGIIWSEm10jduGkS50jce6PPS4Z62PSFR6eMrauBw9Nc5CTo4HScvqLxqrL6dzfSKO1ZVUlYI3eYy3Q8fuRHLexnAzMDLezt3wkykjID11RfxuyGFSVK/Mpx/FFafKRLAK15k7y9huDR36rpHk2227ZWm4inMeXzhlYoav3P52g89KWDod2KSyUnQ3LE6i0UsfiyggBCCyRdQJ8Hbwhu26shx2W5UwmYEAfFTnq7ZCGxuyJiVKCk00gva+Ti+ucaScSRiqAwHOoDBKXNTG5Zzcxb25KP2guxZ5dyC15UvfClGkxRlyjFxGAveYGJy6RPUwB4QHaiZSJigvnHIFkpCc0gi54Xy1jreUkhPtZKWYrlm3FMs+ZMczypwQTNBLitCFizkgpAfPJwW4NEkvTY/LRu7VmD7LklKQRXLIC3LVS55uxDnIR34P7TD8UK/wBAMeeSplez6FBSky1YekJISQ8qeC7g3j0MEH2YtZiz3/wj/KKdUv8Aikv4ZZg96NCkQ4Tx8TET2d6oYy+HrtMeRPQEqGybw+sIpPp4jT6dMMB66UMCZQYHNUQCc29dUOAePrrhLNv6fKGlyBk4blPKUpKWWCpVIeWQKiWAJDgZ741SPWcYOw1vgATmMagnrLP5Rvt6f6Rq1WKOOVRKMGRzjbEfWkKr1/OMPlJJxOGlomonVpmKYIKEdAEAh1lJJzbszgQxmKqWhKpKiiSmca0KAKSlK2FKrllbtIt/Q5Nu7gitVjujUw+0wcQZT5iwObgEnyBjUNhePPvtZftAmKapINhUn35ZSWu4ap89IvSOU0xCKUj8yitartmVKu0dzQZo4MO192c/U6Seoybo9HWJxbh0hRGhYB+8gwo4TEbRK1FSgkk5lu6FG39aij/5WX6oNsraSyklSQAQA+dgXAByS17RU5T4YrWlRIAEpLkmwdS1W3BlDugyMakubspmACXVYlJAA4g/zi3ymwgVKqsWlEXSMhSUs2TFXg0crDkk8lsilwcZMnSE5zCo5MgP45eMSwm1iSpMmST0FqJUfuUu4GnSAd9RvhJwyUlTAZST/D9Y0dkTilSwkOFCehTWspKCMtyglXY2pjoWxKg/s808+gLQBSkoX7pDKvv6rnKN/ZeyD7Rh5i1JJSkgBklXRn4oDpZ+7MAtkx4xmokgCcBaqUGvmoqqIc9ZjqNn7PUpeHUFynCSopKxWylzV2SOCvOIdEjNQbDqG6GzzbsaJy3pAytAlK0Bjz836mevgvSglgLfL6wDESq0lIzUGH73wjvaJ18fCEmYQxuCCCOBGUKEvUgyL0P7GDOSFS1NdhfhcDzIjC23J6CFaVkWbOlJOvERaVtAtMBJNQAG56nL34RVmYl0AWcEl2GtIYfpj1Py5NLg8VuSbC4sJMnDKzJR0m0KFKQl/wAqExQ2xgSVCgAvLQXUzAlLkXLMHic/FFQSCSyQ1ib3Ub9qjEcat09IXIDaMliEjPcHiMsTirYKVvg28cjmce3RIeSXzsUoJuc884bbM5K8ZMVUxJQwAP3UAXdhZjYxSxmKUnEpWk3CZRBISoNShrEN2ERe5Ut7fOIDdNLAZe6l2v8A04RBskkWduzkJXdC7CWwBCQ1Eun4XyAjO5RLSDJ6CS+HlHpElnBtnp1CLHKRTqSMyZcosBvloOg9cc4BtuQtYkFCVFpCEkCogEFdrm3VbqiOPmKJSXqZpbDmn2eczJZUhmG7nw2XVHbIVbDngG7Zant3RynJjYM9eHntLLEygHKQCpKllQuc6VA9sdYZKkokJUKVJKUkODmg7nGnhFWp9kvs/wDBPB7l9y+FE/D5fWJevhiJldfrshwg7z/FHkT0LJBfp4iodfn84cJPoGICV6YfWAFQu+EVQ/M+mTEgm1vlBYOg20NhysNh6ZSSAZiV3UVXvvyziutI3eEafKTEIVhTSpJIALAgnTQRmLVfPzjpfEPcn/Bj0i9LJzVlSQlXSSMgpKFAdVQLaxGfi2Spwn3KSaEA0szAgOzQwXx8DFfajmUpgVOMhn1iM0NRkVLczS8UO6RwWPmfty/BI0sEsk9wh1KaKs8KExILkuB1cIv+yr+7Hbxp1wZ4ZowtSdBsNsznEhYWA72pfItv4QoMNi4i1msLGYAWa1jcWaFFuyX0IPMv+xWQEBNIUQ4ysAFWcX3tYdcV8XiVDo82paTUxcMxZwT3RnzUAJSUFVkKUFU5lKZZYgg0jpDhfSCbNxZUguXIUX7g3yijAqkcpIsYWWVBTykpsAkuFuRk/AAQhNJqTWAeCaSG95kl6s0mx0PCLsyXQh1BnzqgK8LqDo4cqbViUv8AiIYnuh5M0t9J0JqgMySUINSitRPRBsS3B8uyJycaEYjCzVFaOkMqClSSs1NdyB7u8sNDCXJqH7RAZI+FxbcBmAw04b4faGylLmYClJIVNZagMwFy61E72rPfBjuc90v/AASTbKk/l5SVI5o9EqSCF7iQC1PhGAeV+J/6n8KPpE+UuxJiMTMCJcxSSokEIWrNR1Avct2iMJUsj3gRpcEHqvE1jxXaOs8+WkmzbHLLE/fH6U/SDSOVeIWaVKSxBfogW4RzRMFwqumkcRFscUE72oqlnytNbma0zGJ1UN8CVj0NYv1Axoo2d+xSoJD07hc8YirDLAshOn3dxfM741y1eS+Ec1YI/Uo4eZWQwVnwScxlURv8I253s6lETCTSAkMVsybAdGzAbrQD7PWEy1kJAmAgsUZoIB8FCwgK00hudCOkrNQSSH8YonqJylTLY4lGNo1V4+SWaWVEAAdB7Cwz6oaZtoKUVc2pRe6lBL2tnGPNwS6gTPSApKSAVquCBcDjeNnbPJdVYWD0VpC9d5fXh4w90yO1A/t1RAIQG3lYgEzbKt8sdZf5xmTMEggOVAkDJL6DWoRY2rh5UpQr5wEo6JCU5BSkuC+bpMCcmuxtK6Ot2Vt7/l87nFqCEzUreUShVlSUMFC4uWMdJJ2gJ0mRMCia1SlCpyWLgOTmd8cNsxMs7Nn0hRRS7EpCi2IlbgRmmOw2IR9n4QgMApDXchlqAv2RDIm4P7MljfqR0JHD13w9PD13wgv16EOD1+uyPItnoBgjh5fWHMo+mhyRv9d0Qr3E+EAcj0n00JuvwiJF/wCkID0wgGSKT6MQUevvjGOPmTBP5qcAqQHUlchIB6VLBYmF760iNiUHSDvA04RfkxSxpbvJXDIp3Qr+jEJyKkkfOAr2iylITLmrKGq5tAU1T0uxcOx00iM3HqAf2bEN/ljiNT5w46fLJblHgHnxp02ef4iXTigKqhzqQ75ipMb69nPLKKjm9QFxdx2xzU5NWISEggLmIpexAUsAPexjsjyRXqVdsw/WPSaV+no4uoXqK5wYtmqwuoqJNhqTCjQTyTJAfS3vHS3yhRsv+DPQbBzEJBUUISkdDog50oILEdn1ihtnYpK1lS0oQl1C2STY21smDKDSF8JnyTE9u4tATNNlEBSWDuXM0huouLb+qPLNyhNOP0Ow5Raoztr4BAqVU9cwvb3WKCB/E0X5WCk0CoVFgbl8hietrSsuHXFfEbWldOWbzKyQOH7O/UwPcIFLxViUdFILBJawpUCP4l/qME8k023ZVjjBy4NlKZaFBpQzAcJfNaEgPvtlx64toWyZeYIADU6BOnBzGVg8eszFVBJIlzCkgB3erzT4Q+Nx4pSVJV0kGwUoACualrHq/SIjJ3Ff75LlFp0i5iVEqYA++2Whnp+QMeSct8MRiFsPeIVuzF/Fz2x6QjESMylQ1PSU9iNXeKO0dgYWfTWVFiBZSgSVCXq+Xv248A8tPlWOabIzjkkqr+zyL2ZW7xETw2HUJiHb3hrxj0TE8iMEEKLrDJWfeJ6SUrLM97hNuz4o5fEcnBLxZSlKihE8JBOqOeCEl/icNfi8diGrxzdIySw5Y9nR4TDg4Uv/ANNTeMY+3ZQ5pv8AL1fN+6OlTgzLkLQbiWqYhRu1lLSOoGMYSUzEstKCHA99TMlmuDnkWi6bXDsqUW20CmyP/g4VQJ6C8QAOClST5jzjD20myOIV8j847LEBMvCSSlKSlK5rAGr3hKOb7xFJODlTA8xANyzqWGcIcWI8YrjNXZJwZnYnAFQw6h/9eU9idFaxvcopqgJVwEmVfW4mTHiEwpQiXYJCpSSlIJNhWkZ8RFnlVikpEqqUlbySxJmAgVrsyVARZubbRXtVFLbOx0ypckgnpSgovvqWC3C0ZnLGS4w5/wC2r/dm/WOo25PAlSHlImfsbVc4/wDezA3RUH/nAts4ZUyXICcMhZIVmlZKOmtgCVWBY57jChNKCcmOUHvdGXyekvs+cn/tq/3kq+UdfsBH/LZI+6rynEfOMzY2x5vs81JloRUmkJc0uaFJJAJt0wY6LZWzTKwXNqKQoVnoggDprV8WnRziGTVYUmty6Jwwzu6LuGU6EnekHvAgnb674iJbIIF6XSMvhsHtApgCZlL6gZZh5A/8j+qPKSkrZ20+A/b5w8BkKuB+F3P7svj+IwVjx7zBZJOxH1cQ1Q4eERUTa503QwJi5xiu3/v5Em2YOyk/tdoAf9MnumIPzjdwx6CD+BO/cIwcNiVjFYlNSm5pTByPuH6xr4FZMpBzNCdfwjfG/VRTjD7fQyad05fc1dkTkSVLXSsrmUhV00sh6WBIIPSMW53KRNJaWpTOWdLxizU9EuNNz/KMDas8plSqQCVJAIYDNNzFmHPlUVGK466IzxYrbk/7MDaEgqWiYhEx3FQKFNZYI0bI5atxjq8TJkAsqYUdFkgoCWv0jfPLSOJxOAVXdBI0JISBYF7nS0dNtfbuIlTFurDpTWQKs2dg/Tuzx0sEXFPhmDM1J3ZQxe2Ey1qQlc5SQbHnpybG+QQQM2zhRl43bKZiyqYcOpRYEp5xuiAkANawAHZCi4os6+ZPSZUxLh+cq7CzRm82H0MSn4QJJKZiVgbnQW6j9coz8ZImqB5pYGVjmCNQRn2gxyH3TK5TZaxeDEz3u/Xd2xXOFmBmNXF2bLv174FgzNlh5iqxwTft390XUYoa+OfGIyhYozcXaYbZq1c8Ac1JWntKFX74jjMQVSZZ3haT2En/AMxFrZ5daFblp7iFA/KI4hKeaS4ymTAdGtKiMsa2pG6OqaVtFBM/o055jvJia5gKshegsw0zhl4dJ0bt9cYH7Gxerd8rOIp+Wy6Osg++BYmWkhQydR138Iif7xSnP95Y9Vx5wypCt7uXtoH+kQDhVwWqF2OqREaaLlnjLyhc2sppIJCqXGYLzCb78zA8PhgMkjyzUW8A3ZBUzgM/wd4U3m0Ph13/AE+a4n8xokqasHMlKMlMsJ6Kel/A9y+9Ke+C4DZPOr5tVQes9rENcNmhu+ESybFrH/bS/nF7Ys98Um7+/wCU0/OB55RVpi2xlw0aK+SMpaJILkoRQXUzdBcwZDRah2RY2tsyVzQKpYJTKmAECosJRXZzm9xxg0rG2Qz9Ip8cIpY/0wp2JWUmkF2Lbr4YKGn3oplqMkvc2EccV0h56wFEBPulYDMAAFyFMGH4n7Dvgktdx0fjbU/408HP1eGnz11LukBpjO2icORx1W/ZwiMqaEm6v8U9j4heZLb27NYp7RcCw2JJllwQ4QRYgACVhyR3qPjugqcUSkygLq5xL7qjiiOv+68YpDbaWAYk0DPfzcsEEcCCNYBN29cgAJz3PczCP9zvffEoxl4RTLNBds3ZUtd2b+8Lg7qwT/CYFSVFKilRcpVoNcMd75pP6TwfAVygmOSCQCeDDLf1RXRtJZFlEaC+6kNbgkdwiX6dsq/Vx8WdLs4LMxAmJCUFJuViqmiVmKWdxf0+2PZRnMS/+YPkY83m4pWpft7Let0Qw1S1AE0h2dhZ9bu4jdgisapxTKMmonN+ng9AxOOwqASqYNWANRIezC5MURykwjXPUGD9rC0c7jcAgAErqYBNiHLPe2Qbf4RlzpKR7t9wJuTfLujbv+kUV+t9v+zqRtLButUuuspWS4QwTSVFmAJysH0itif7RJCAwkKUQAxUzFgL5mOblIUVMhJKlAgWd3dJy9XEGPJycsCpITUkkFRCRTqXOWtuIiSyzdIrp+C9jv7V5JSyZIfi3dbMHKOd2py+E1KEqlhJkgBJBuQkAXBDaH0Io7Z5PiQ5VSSSPdDgae9ZnLNveASNjyxMl3NCncZsQ7g26N98aYqT4tg1xbDT+VEuYkiYFZKAu/vO4cde6CS1Ixc8nDoBWSSkKUEsTuClMG6y/bB9rDCJcJkD9mRcClKkqD3YsVC2e89lfZWIly6SlgVKNCc7k/FwHlEnivuRXRojkXtFbqpa50RoSNOqFFKZi8So1JxKEJLEJpUmlw7MxbvhRRsj/BOkdMCTvfv3xATQGuB55RrYTYK2sKf3iH8CYU3k9M/AepvnGP5UvoVrH9TLKuIPh84GSFZgXtx741fsGYPgccCIGvYs0fAb7rxHZJeAcGUZZKLg5qSbOci5yG60FXjwQQQpq1KSW0ISGJ3uIN9lL1lq/Sr6RIYJTMUrHYpoXq8okk6oqc6CARrbIn+kMZlmqzsA99d19IN7EXulee5Qgfs7G4I638DCI0/I3OKGbW6/OJE239Rv6yiNA3xIAEsFDvyPGIhVeCFQIY37rtERJSRZ9+lrvugqENnccAfrAwpKiQk5WOYPnCpMkpNdFeZgwWAN8uvolPzEG2UebnpWrIVO3EK061QRUsBqvFj/AEzhwvQEN2njEXCL4ZbHPkT7NOXtgpCGSBSEbkgtLMsiwJZy41YDKKc/aExdioMQ2rvzXNKuSQxDnLMvFZcsj4hnvsfpCTLWqwIqfTgYrWFLom8+RjzcQsvUpRd3yDghKS7M4IQnuERKrl88767y+cAxU0pAKk1AFiwUQNHFrQORjpaiwN9R1ZRYocdEHOXkPMBsX4vuOvGBTFpzN/G2sGABf+fVpEhhVfClWe46xNRFSIJUkC2vXd97+rQ6NjT5oeUkkAlJJUEgEBJALm2YvFnB7KXUmpFSakuFOCADf+kdZsOpGFVLmLC6F0VBGigFXFrh+yNOLDfMiW3izhkcn8Wo9ICWyyl5nRdWoFLkuMiAxh5mzZ5mGSpQlEAkqBd7fDa5O62uREdjjkBaVZPZmDb8yXY5h211gE6cOiVVlYCSVFViQz5Xb+XGLHjSqkSjFeWY/wDwUkqSlc8rLggpQtC1HJikG9uvwiziNlYWTSaFrKbkzAVm7hiHASLBTjeI0J21pQXXXQoMTUtQyBBsTbMxUVtmQsOJqSFPlxv19sS2ryHpRYM9K0IMuWVlKVJSKUISpJYsDcsLuHOkSkUylElaEJSjpGlUwVBWRf3SQrO/uiKk7bcm3TUqkhQYFnDxWxHKIKF0qLi/Sb5wt0V2xOUTG25s9M0o6K0hQYhxMACejZlMWuyhnbKM/EqWmRMFTssKFRBVSwSSALOAHLOzjSNDES0LHRSsG7MSQAeDRUOyp3+GSnc/RbXMxcs0btf4K3K+Dm/aAvokCk+8b9K4Z7WNh6EaMiQhFMxFDIVZKgpyWNkkMCCX77xW5RpnyqCtY6QJsUnLg3p4xcGiZOyU5Gbm4AZ6d3FhuibkmuCLZt4/aFMxQKlA2sFIAuAQzgnI74UaeyJUpMlCVTUuAxeWSbEtd72hRlslsZ6pDiBqMMD2RsJUFIhydwgTnhDvAMm8SqgFULnRAKjDx+IxyFOgBaXySkG3nF3Ym2lzSUTJRQoDcQ/5Tfzi/wA5xgc1AVmMsjkR1HSHaqqFTssZ6AxAyk/cT10pisKx+IdyvofCHRiASzsdxse7WFSAL7LLPwI/SmEMNLHwJ/SBCHXDnrhUhgvY5bvQlzrSPpEjIR9xJ/KmEkRIGFtiMEvDS9UI7gID9lSncJbqJbueLRS+d/XVDU2g2x+gFf7PR9xPaH84rzdlS0l0yUEi7pCAX0zjQpO+M+dgJtRKZ6gNxQhTdRIeDagKZnYgEhKP1FJGfBtIozMZtMG0iWsPpYdT1luuN6UJyQywJnFJpJ/KbfxQpmKQLLBR+8PmHHjEdteRGKNszkqAxCTLU2SLjxjX2di0rwc9XOgDnUdNVSQLIDHIjd2wDEbWwoBqWCxyYZ9sBwGJl4jC4qWhQupCgDSCyVJJLEn7ucJOC8gRk4OWtRHPlX7tTdbkkGD/AGFKHvTFn9IjAk8mGP8AezAnPorA8hBsRsxBAdS1MbFU1Zv1xn3Yf5HV+DelbIkHJBVrn5NDTtkYfNUpHafK790cTtTZ00noTVl9FFfgp4xJ0rFpJH7XjdR8YnFwfVCbPSRIkocoFOjWI0++/nA1bXSg5o4OlKT3hXyjy0qxILEzBwJMQn47EAXWrPImq8SqXhojuPUp23ibJYW4kcWJIGUZ03bMw6uOABccGePNztGaL1dtjEF7YmZlRJ6hbwiLhN/uCze5RzFlI6VIuWKdS4UA/FoxNgS1KmVBJYjNnYlw4UzAuNdzRRnbRUr3nMbHJtClImjVWSDkohi57H7ok1sjyRbo2ZWBFIdjx37jnCiEqcphfsCQw4C+mUKMm4jZ64RvhAxMJ3mFHSsvIEwKdiAlne/B9+7qizRDtCbGUva3Nr/q/wDWJIWSWY9enjFmEIOQ4B0wgIITw8oQgsRCmIzJQNix6w8Tp4w7QAUcQ0sPUUjcXUn6jvAip/xGge8lXWllDud/ONkjfrEBLSNB3CDkaorYPaiJvul+zLuyi2B1xT2hOloSFTGYkBLC7/ha/HPSKP25LHuzFdS0FXiL95MAU2bQTCIjLlcpJRICnBOqUqUPAP4Q+N2qyRQp1HMfEnrGYMKTpWFF3FYpKHqN82Fz3RmYnbavgTbec/L6xkz/AHiqpiWuzvuzgi1ltXOu+MmTLLxwDRJWJW3SmqBOjls+7hA2Nxm53PnCE1wR5eN3ifOMHTcasWIzvnGfl9sio35CezBgFK4tp4wL2JDuwcg7ge8erwkTSMrgjXJ93lBVYpQF0tnYDRhBROhpaRwFtS537zEucawPdr4/SIia7W36F/XGArmEcNASQRDJqkNNnEaE9u6+/wA4gpiHKN2Tv4M/UYIZrhru2p6uN4CqeXeu2tsjb+cHZF0ynNmINQXLVSbPSRbtNs+GUZi8PJUSBY20SW0yUS4jWnYcrTdQJ0IFj2u8YeO2VmKldYKjbIaHziyKX1K2ipithoJqKyA3wyxn2H5RTRs7DXCpswfkYd5ixLllJKeemJ0yCnfqMWDipiKaZqFpVqsUtusQG8Ytt9JkKM5fJQLB5mYlSvuqLW0OUXtk7JmyKqwmkpvSoFiMu7OLuFUpXRUiQsbwdd+XGBpmFZKRKMsXBLUp6w3DyiMnKSaY3HjknM5tRcrUDqL2tCi5KXYVpNWrFUKM1siel3iVLaxGE8dUtHeJAxB4Z+EAyfOCGqhPESIBEnHpoiVQgYmFQADI4+cOREiYi8MBqXu7Dq/nDsIQ64RhgDnYZK2qSFNlUAWyfPKB/ZsrKhB/KDFpoipd/XyhUBW9iQAaUIBuxpAIsRnmLRkbakIM1KiSKkgpJAIDZsWcaR0CIqY/Z4WDUCpJuwcEHUp69RFc47lwDOQ2hILdCaSHdimscRv11eJYeaspZ0vldw40YO4N41cRs+gZunQ6H+fCKAwaUEq1fKMslffZKrISFKUDU4UM3DdxfcYspmByxHGxc53LZxVWliSMy5YqzNrecTUyi60AKAYGzh/xC4Nh4RBrkEqCTXIsd78B+6YQSoAsQWGdgztff/UxClTBUtQUkFiFsbfhULg31geM2lSLpqAcFveHHiIVD6CyJqxZtXcWduLNoIdWKUBq+gISAfA3ipJ2nKVdBIIzHuqD2yaLQm7lPnYs46vXdDqhqgE2ZSbpIGltT68YJPxKQCyr8Qp9xF/V4lMUWvk+RfvEArH3Sq+mh4jPU3g2icaKs8IN6qRc2s5z04784prwQcq5xSVHM+8+lwReL+NwyWNm63Hg7xVQh+iaVcQCBv39eUNWKjPVKmhLiYksSwUkANpfMQFcyZ8cuWoNfMvlYbiRF/EYBNz0b5hza2Y7QYzlYEnJT2cOkHxT5xNNMhJEU4pK7Kw5Bb3pavkWCu3dDyJqaOgtSFuQ0xqWfUM2/LfeKCsAvMXvmCTvfJ2iBStOdx+cceIMW0mCbOhlBZAK+aUoi5CmBhRz6Mdb3Ud5hQvlktyPdtYhMhQovEOiED84UKGAw94Q5EKFABNWQ6oZPrwhQoQISvdiCRChRJAOsNlDHOHhQeQJmGhQoBkEKhpR9dphQoQFcB5i0m4KbjQ9Yjk50wg2JzOvAQ8KMufwIhNUaCdagH4Wgkouns+kKFFZLyFAsPW6KOGNQvfppzv8cKFEX0PwT2hhkqTMqSksQzgFrDfGFsdRUxVcvrffDwofhkPJ0u1LCU1rHKK+PS0tPrSFChIsfZCeegOzzMDloBdwD/8ApMKFEvCAhjkAMwAc34+7GMn3h1HyhoUQKpFwSxzoDBlJuGz6C89+Q7oz8SkUA6sL65GFCiyPaGQlSEsOiO4Q0KFGgi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3" name="Picture 2" descr="http://www.rodina.cz/partner/1_charita/sos_vesnicky/sos_maminka_sdet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060848"/>
            <a:ext cx="4680520" cy="312318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4" name="Obdélník 13"/>
          <p:cNvSpPr/>
          <p:nvPr/>
        </p:nvSpPr>
        <p:spPr>
          <a:xfrm>
            <a:off x="2483768" y="1772816"/>
            <a:ext cx="1358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jaké je to tady? 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Zaoblený obdélníkový popisek 15"/>
          <p:cNvSpPr/>
          <p:nvPr/>
        </p:nvSpPr>
        <p:spPr>
          <a:xfrm>
            <a:off x="2483768" y="1844824"/>
            <a:ext cx="1368152" cy="792088"/>
          </a:xfrm>
          <a:prstGeom prst="wedgeRoundRectCallout">
            <a:avLst>
              <a:gd name="adj1" fmla="val -67025"/>
              <a:gd name="adj2" fmla="val 68379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www.rodina.cz/partner/1_charita/sos_vesnicky/sos_maminka_sdet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060848"/>
            <a:ext cx="4680520" cy="312318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Obdélník 3"/>
          <p:cNvSpPr/>
          <p:nvPr/>
        </p:nvSpPr>
        <p:spPr>
          <a:xfrm>
            <a:off x="827584" y="620688"/>
            <a:ext cx="6984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SOS DĚTSKÁ VESNIČKA?</a:t>
            </a: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3" cstate="print"/>
          <a:srcRect l="49083" r="8652"/>
          <a:stretch>
            <a:fillRect/>
          </a:stretch>
        </p:blipFill>
        <p:spPr bwMode="auto">
          <a:xfrm rot="11127159" flipV="1">
            <a:off x="424799" y="1657122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Obdélník 6"/>
          <p:cNvSpPr/>
          <p:nvPr/>
        </p:nvSpPr>
        <p:spPr>
          <a:xfrm>
            <a:off x="323528" y="5085184"/>
            <a:ext cx="92890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Budeš mít náhradní matku, která pečuje </a:t>
            </a:r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 4-6 dětí různého věku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 domě, pro ně určeným. </a:t>
            </a:r>
          </a:p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Vesnička má  9-12 rodinných domů.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26" name="AutoShape 2" descr="data:image/jpeg;base64,/9j/4AAQSkZJRgABAQAAAQABAAD/2wCEAAkGBhQSERUUEhQWFRUVFRgWFhcXFxQWFxYXGBgVFxQYGBgaHCYfFxwjGxcWHy8gIycpLCwsGB8xNTAqNSYrLCkBCQoKDgwOGg8PGiwkHCQsLCwqLCwqKiwsLCwsLC0sLCwsLCwsLCwsLCksLCwsLCwsKSwsLCwsLCwsLCwsLCwsLP/AABEIAMIBAwMBIgACEQEDEQH/xAAbAAABBQEBAAAAAAAAAAAAAAADAAECBAUGB//EAEcQAAECBAMDCQUFBQYGAwAAAAECEQADEiEEMUEFUWEGEyJxgZGhsfAUMkLB0RVSYoKSI3Ki4fEHM0NzsrMWJVNjwtIkVPL/xAAaAQACAwEBAAAAAAAAAAAAAAAAAQIDBAUG/8QALhEAAgIBBAECBQQCAwEAAAAAAAECEQMEEiExQSIyBRNRcZEUQmGhsfAjUuEV/9oADAMBAAIRAxEAPwDsKYTQSmFTHo7OFQNoTQSmFTBYUDaE0EphUwWFA2hNBKYVMFhQNoVMEphUwWFA6YZoLTDFMFioG0KmCUwqYAoHTDUwWmGpgsKB0w1MFphqYdhRCmGpglMKmHYUCphUwWmGaCwB0wmgjQmgsAVMKmCNCaCwoHTCKYI0KmCwBUwqYIUw1MOwB0wqYJTCpgsAdMKCNCh2FFymGogrQ9MZrLKA0wqYNTDUwbgoFTCpgtEKmDcFAqYVMFphUwWFAqYVMEph2gsVAqYVMFaFTBYUCohqYK0JoLCgVMIpglMVMXtOVKDzFpS2d/pCc0uxqN9BqYVMc5jeX8hL82FTOoMO/LxiOwuXSJqlCaJaMqQZhRve9CkvlZxGbJrsOPls049Jln0jpaYamGxONQlCl0zOikqFkKSpg7BSVP8AwxQwW1JkxQHM0goKrruchoneYiviOBxclLhDehzp1tNCmGphjNUM5ZP7qkH/AFFML2gahQ/Ko/6QYIfEdNLqaFLRZ49wY9MJoRxCbXAfeQnwLGITZ9iwJZrgOC7O3UC97dxbUs8GrTRQ8cl2idMNTE0lwCMjEqIsUiugVMMUwWmFTDsKBUwqYI0KmHYAimFTBGhUwWAOmFBKYUFgWkF+uJ0xTlTKCToSAw03mNACM1lwOmFTBKYBisYiUkqmKShI1UQB4wt1Dpk2hUxiYXlxg1zDLE1m+IilJO4VEE9kak/aSAl0PMJIASgFy+rlg3bFL1ONOtysuWnytblF0HphqYpo20g5pWOukjwUT4QUbUl/eI/Kv6Qlq8L/AHL8k3o88e4P8B6YVMD9vl/fSOst5xze0v7Q5MslKEqWQSHLIS4trc9giT1GNK9yK/kZLra/wdRTA5s1KQ6iE9ZAjzLaP9pE9XukS+CA5/Wv/wBY5rF8oZiyajUd6iVnuPR8Izy1q/arLo6OX7nR6zjOWOGl2C6yNEAq7zkI53H/ANpWfNoSnipVR/Sl/GPPFzZi83PgO7KHRs9RzLRnepzT64L1p8Ue+Tex/LWdMzmLI3JZCfmfKMSbtIkvrvNz3lzE0bPTqSfW4QWVLRo3rxit45y9z/stWSEfaioFLVoT1/zi/htmzTo3XFjDzKbgAnqNvKL2F2vKSap9S2yQFBI7SL9jRH5cF5H82Xg6PkxyXxCAiYZxTKW/RSXqYkEFJDDI746uZaejQc2ofxIjlpnLAYfBypqZCaVTCmgKKWtMUC9mJp3HqjqJswGbKIDOhVndnCTm0UZoRjintXgninKU42/JerEMW0+UBUH39x+Zhwrj67I8ydqgpA4wH2dJzSknqS/hEuzz+cOR6f6CGm10J/yROHH4h+ZTdxLQxlHRR7QlvADziQtoe5vGHKhv8zGiGrzw9s3+SmWnxS7ivwDpV+E94+sRMwjNCuyk/MHwgwHEdv8AKEU+haNuP4tqo/uv7ozT+HaeXivsCM0auOsKHizRJCgciD1EHyhyDox3+mhjLfMA9d/rG2Hx3IvfFMzS+EwftkxUwqYeXh2OuWVRbMZJdom0d/R6panHvSo4+p0zwT2t2CphQVoUa7M1GSvFBJJ7el2Hfax8Ip43+0LDSEtUZyx9wW/Ubd0CwktK7zAkoV7wUzEEnoMbFxm/GOf5d4LBoVzcrDrQsgKrSohBSSoMEkkZpI0yjnOcqtUbYxjfNlLbH9q+ImOJQEpPC6v1H6Ry07Fz56qlFSjvUSfExblYMDIAdfSP8ou4XB1lrne+QHVlFLi5e5mtOMfajOwmynuuYE8ACpR7BHrPJDktJw6krRNUorlJUEqUkKSVAhToBvcEC2h7OPk4ZKfdSLaxZWn/AJvgCc+Ylt+YY/viEorwSU2dGsMLNkOuIGIIWSEm10jduGkS50jce6PPS4Z62PSFR6eMrauBw9Nc5CTo4HScvqLxqrL6dzfSKO1ZVUlYI3eYy3Q8fuRHLexnAzMDLezt3wkykjID11RfxuyGFSVK/Mpx/FFafKRLAK15k7y9huDR36rpHk2227ZWm4inMeXzhlYoav3P52g89KWDod2KSyUnQ3LE6i0UsfiyggBCCyRdQJ8Hbwhu26shx2W5UwmYEAfFTnq7ZCGxuyJiVKCk00gva+Ti+ucaScSRiqAwHOoDBKXNTG5Zzcxb25KP2guxZ5dyC15UvfClGkxRlyjFxGAveYGJy6RPUwB4QHaiZSJigvnHIFkpCc0gi54Xy1jreUkhPtZKWYrlm3FMs+ZMczypwQTNBLitCFizkgpAfPJwW4NEkvTY/LRu7VmD7LklKQRXLIC3LVS55uxDnIR34P7TD8UK/wBAMeeSplez6FBSky1YekJISQ8qeC7g3j0MEH2YtZiz3/wj/KKdUv8Aikv4ZZg96NCkQ4Tx8TET2d6oYy+HrtMeRPQEqGybw+sIpPp4jT6dMMB66UMCZQYHNUQCc29dUOAePrrhLNv6fKGlyBk4blPKUpKWWCpVIeWQKiWAJDgZ741SPWcYOw1vgATmMagnrLP5Rvt6f6Rq1WKOOVRKMGRzjbEfWkKr1/OMPlJJxOGlomonVpmKYIKEdAEAh1lJJzbszgQxmKqWhKpKiiSmca0KAKSlK2FKrllbtIt/Q5Nu7gitVjujUw+0wcQZT5iwObgEnyBjUNhePPvtZftAmKapINhUn35ZSWu4ap89IvSOU0xCKUj8yitartmVKu0dzQZo4MO192c/U6Seoybo9HWJxbh0hRGhYB+8gwo4TEbRK1FSgkk5lu6FG39aij/5WX6oNsraSyklSQAQA+dgXAByS17RU5T4YrWlRIAEpLkmwdS1W3BlDugyMakubspmACXVYlJAA4g/zi3ymwgVKqsWlEXSMhSUs2TFXg0crDkk8lsilwcZMnSE5zCo5MgP45eMSwm1iSpMmST0FqJUfuUu4GnSAd9RvhJwyUlTAZST/D9Y0dkTilSwkOFCehTWspKCMtyglXY2pjoWxKg/s808+gLQBSkoX7pDKvv6rnKN/ZeyD7Rh5i1JJSkgBklXRn4oDpZ+7MAtkx4xmokgCcBaqUGvmoqqIc9ZjqNn7PUpeHUFynCSopKxWylzV2SOCvOIdEjNQbDqG6GzzbsaJy3pAytAlK0Bjz836mevgvSglgLfL6wDESq0lIzUGH73wjvaJ18fCEmYQxuCCCOBGUKEvUgyL0P7GDOSFS1NdhfhcDzIjC23J6CFaVkWbOlJOvERaVtAtMBJNQAG56nL34RVmYl0AWcEl2GtIYfpj1Py5NLg8VuSbC4sJMnDKzJR0m0KFKQl/wAqExQ2xgSVCgAvLQXUzAlLkXLMHic/FFQSCSyQ1ib3Ub9qjEcat09IXIDaMliEjPcHiMsTirYKVvg28cjmce3RIeSXzsUoJuc884bbM5K8ZMVUxJQwAP3UAXdhZjYxSxmKUnEpWk3CZRBISoNShrEN2ERe5Ut7fOIDdNLAZe6l2v8A04RBskkWduzkJXdC7CWwBCQ1Eun4XyAjO5RLSDJ6CS+HlHpElnBtnp1CLHKRTqSMyZcosBvloOg9cc4BtuQtYkFCVFpCEkCogEFdrm3VbqiOPmKJSXqZpbDmn2eczJZUhmG7nw2XVHbIVbDngG7Zant3RynJjYM9eHntLLEygHKQCpKllQuc6VA9sdYZKkokJUKVJKUkODmg7nGnhFWp9kvs/wDBPB7l9y+FE/D5fWJevhiJldfrshwg7z/FHkT0LJBfp4iodfn84cJPoGICV6YfWAFQu+EVQ/M+mTEgm1vlBYOg20NhysNh6ZSSAZiV3UVXvvyziutI3eEafKTEIVhTSpJIALAgnTQRmLVfPzjpfEPcn/Bj0i9LJzVlSQlXSSMgpKFAdVQLaxGfi2Spwn3KSaEA0szAgOzQwXx8DFfajmUpgVOMhn1iM0NRkVLczS8UO6RwWPmfty/BI0sEsk9wh1KaKs8KExILkuB1cIv+yr+7Hbxp1wZ4ZowtSdBsNsznEhYWA72pfItv4QoMNi4i1msLGYAWa1jcWaFFuyX0IPMv+xWQEBNIUQ4ysAFWcX3tYdcV8XiVDo82paTUxcMxZwT3RnzUAJSUFVkKUFU5lKZZYgg0jpDhfSCbNxZUguXIUX7g3yijAqkcpIsYWWVBTykpsAkuFuRk/AAQhNJqTWAeCaSG95kl6s0mx0PCLsyXQh1BnzqgK8LqDo4cqbViUv8AiIYnuh5M0t9J0JqgMySUINSitRPRBsS3B8uyJycaEYjCzVFaOkMqClSSs1NdyB7u8sNDCXJqH7RAZI+FxbcBmAw04b4faGylLmYClJIVNZagMwFy61E72rPfBjuc90v/AASTbKk/l5SVI5o9EqSCF7iQC1PhGAeV+J/6n8KPpE+UuxJiMTMCJcxSSokEIWrNR1Avct2iMJUsj3gRpcEHqvE1jxXaOs8+WkmzbHLLE/fH6U/SDSOVeIWaVKSxBfogW4RzRMFwqumkcRFscUE72oqlnytNbma0zGJ1UN8CVj0NYv1Axoo2d+xSoJD07hc8YirDLAshOn3dxfM741y1eS+Ec1YI/Uo4eZWQwVnwScxlURv8I253s6lETCTSAkMVsybAdGzAbrQD7PWEy1kJAmAgsUZoIB8FCwgK00hudCOkrNQSSH8YonqJylTLY4lGNo1V4+SWaWVEAAdB7Cwz6oaZtoKUVc2pRe6lBL2tnGPNwS6gTPSApKSAVquCBcDjeNnbPJdVYWD0VpC9d5fXh4w90yO1A/t1RAIQG3lYgEzbKt8sdZf5xmTMEggOVAkDJL6DWoRY2rh5UpQr5wEo6JCU5BSkuC+bpMCcmuxtK6Ot2Vt7/l87nFqCEzUreUShVlSUMFC4uWMdJJ2gJ0mRMCia1SlCpyWLgOTmd8cNsxMs7Nn0hRRS7EpCi2IlbgRmmOw2IR9n4QgMApDXchlqAv2RDIm4P7MljfqR0JHD13w9PD13wgv16EOD1+uyPItnoBgjh5fWHMo+mhyRv9d0Qr3E+EAcj0n00JuvwiJF/wCkID0wgGSKT6MQUevvjGOPmTBP5qcAqQHUlchIB6VLBYmF760iNiUHSDvA04RfkxSxpbvJXDIp3Qr+jEJyKkkfOAr2iylITLmrKGq5tAU1T0uxcOx00iM3HqAf2bEN/ljiNT5w46fLJblHgHnxp02ef4iXTigKqhzqQ75ipMb69nPLKKjm9QFxdx2xzU5NWISEggLmIpexAUsAPexjsjyRXqVdsw/WPSaV+no4uoXqK5wYtmqwuoqJNhqTCjQTyTJAfS3vHS3yhRsv+DPQbBzEJBUUISkdDog50oILEdn1ihtnYpK1lS0oQl1C2STY21smDKDSF8JnyTE9u4tATNNlEBSWDuXM0huouLb+qPLNyhNOP0Ow5Raoztr4BAqVU9cwvb3WKCB/E0X5WCk0CoVFgbl8hietrSsuHXFfEbWldOWbzKyQOH7O/UwPcIFLxViUdFILBJawpUCP4l/qME8k023ZVjjBy4NlKZaFBpQzAcJfNaEgPvtlx64toWyZeYIADU6BOnBzGVg8eszFVBJIlzCkgB3erzT4Q+Nx4pSVJV0kGwUoACualrHq/SIjJ3Ff75LlFp0i5iVEqYA++2Whnp+QMeSct8MRiFsPeIVuzF/Fz2x6QjESMylQ1PSU9iNXeKO0dgYWfTWVFiBZSgSVCXq+Xv248A8tPlWOabIzjkkqr+zyL2ZW7xETw2HUJiHb3hrxj0TE8iMEEKLrDJWfeJ6SUrLM97hNuz4o5fEcnBLxZSlKihE8JBOqOeCEl/icNfi8diGrxzdIySw5Y9nR4TDg4Uv/ANNTeMY+3ZQ5pv8AL1fN+6OlTgzLkLQbiWqYhRu1lLSOoGMYSUzEstKCHA99TMlmuDnkWi6bXDsqUW20CmyP/g4VQJ6C8QAOClST5jzjD20myOIV8j847LEBMvCSSlKSlK5rAGr3hKOb7xFJODlTA8xANyzqWGcIcWI8YrjNXZJwZnYnAFQw6h/9eU9idFaxvcopqgJVwEmVfW4mTHiEwpQiXYJCpSSlIJNhWkZ8RFnlVikpEqqUlbySxJmAgVrsyVARZubbRXtVFLbOx0ypckgnpSgovvqWC3C0ZnLGS4w5/wC2r/dm/WOo25PAlSHlImfsbVc4/wDezA3RUH/nAts4ZUyXICcMhZIVmlZKOmtgCVWBY57jChNKCcmOUHvdGXyekvs+cn/tq/3kq+UdfsBH/LZI+6rynEfOMzY2x5vs81JloRUmkJc0uaFJJAJt0wY6LZWzTKwXNqKQoVnoggDprV8WnRziGTVYUmty6Jwwzu6LuGU6EnekHvAgnb674iJbIIF6XSMvhsHtApgCZlL6gZZh5A/8j+qPKSkrZ20+A/b5w8BkKuB+F3P7svj+IwVjx7zBZJOxH1cQ1Q4eERUTa503QwJi5xiu3/v5Em2YOyk/tdoAf9MnumIPzjdwx6CD+BO/cIwcNiVjFYlNSm5pTByPuH6xr4FZMpBzNCdfwjfG/VRTjD7fQyad05fc1dkTkSVLXSsrmUhV00sh6WBIIPSMW53KRNJaWpTOWdLxizU9EuNNz/KMDas8plSqQCVJAIYDNNzFmHPlUVGK466IzxYrbk/7MDaEgqWiYhEx3FQKFNZYI0bI5atxjq8TJkAsqYUdFkgoCWv0jfPLSOJxOAVXdBI0JISBYF7nS0dNtfbuIlTFurDpTWQKs2dg/Tuzx0sEXFPhmDM1J3ZQxe2Ey1qQlc5SQbHnpybG+QQQM2zhRl43bKZiyqYcOpRYEp5xuiAkANawAHZCi4os6+ZPSZUxLh+cq7CzRm82H0MSn4QJJKZiVgbnQW6j9coz8ZImqB5pYGVjmCNQRn2gxyH3TK5TZaxeDEz3u/Xd2xXOFmBmNXF2bLv174FgzNlh5iqxwTft390XUYoa+OfGIyhYozcXaYbZq1c8Ac1JWntKFX74jjMQVSZZ3haT2En/AMxFrZ5daFblp7iFA/KI4hKeaS4ymTAdGtKiMsa2pG6OqaVtFBM/o055jvJia5gKshegsw0zhl4dJ0bt9cYH7Gxerd8rOIp+Wy6Osg++BYmWkhQydR138Iif7xSnP95Y9Vx5wypCt7uXtoH+kQDhVwWqF2OqREaaLlnjLyhc2sppIJCqXGYLzCb78zA8PhgMkjyzUW8A3ZBUzgM/wd4U3m0Ph13/AE+a4n8xokqasHMlKMlMsJ6Kel/A9y+9Ke+C4DZPOr5tVQes9rENcNmhu+ESybFrH/bS/nF7Ys98Um7+/wCU0/OB55RVpi2xlw0aK+SMpaJILkoRQXUzdBcwZDRah2RY2tsyVzQKpYJTKmAECosJRXZzm9xxg0rG2Qz9Ip8cIpY/0wp2JWUmkF2Lbr4YKGn3oplqMkvc2EccV0h56wFEBPulYDMAAFyFMGH4n7Dvgktdx0fjbU/408HP1eGnz11LukBpjO2icORx1W/ZwiMqaEm6v8U9j4heZLb27NYp7RcCw2JJllwQ4QRYgACVhyR3qPjugqcUSkygLq5xL7qjiiOv+68YpDbaWAYk0DPfzcsEEcCCNYBN29cgAJz3PczCP9zvffEoxl4RTLNBds3ZUtd2b+8Lg7qwT/CYFSVFKilRcpVoNcMd75pP6TwfAVygmOSCQCeDDLf1RXRtJZFlEaC+6kNbgkdwiX6dsq/Vx8WdLs4LMxAmJCUFJuViqmiVmKWdxf0+2PZRnMS/+YPkY83m4pWpft7Let0Qw1S1AE0h2dhZ9bu4jdgisapxTKMmonN+ng9AxOOwqASqYNWANRIezC5MURykwjXPUGD9rC0c7jcAgAErqYBNiHLPe2Qbf4RlzpKR7t9wJuTfLujbv+kUV+t9v+zqRtLButUuuspWS4QwTSVFmAJysH0itif7RJCAwkKUQAxUzFgL5mOblIUVMhJKlAgWd3dJy9XEGPJycsCpITUkkFRCRTqXOWtuIiSyzdIrp+C9jv7V5JSyZIfi3dbMHKOd2py+E1KEqlhJkgBJBuQkAXBDaH0Io7Z5PiQ5VSSSPdDgae9ZnLNveASNjyxMl3NCncZsQ7g26N98aYqT4tg1xbDT+VEuYkiYFZKAu/vO4cde6CS1Ixc8nDoBWSSkKUEsTuClMG6y/bB9rDCJcJkD9mRcClKkqD3YsVC2e89lfZWIly6SlgVKNCc7k/FwHlEnivuRXRojkXtFbqpa50RoSNOqFFKZi8So1JxKEJLEJpUmlw7MxbvhRRsj/BOkdMCTvfv3xATQGuB55RrYTYK2sKf3iH8CYU3k9M/AepvnGP5UvoVrH9TLKuIPh84GSFZgXtx741fsGYPgccCIGvYs0fAb7rxHZJeAcGUZZKLg5qSbOci5yG60FXjwQQQpq1KSW0ISGJ3uIN9lL1lq/Sr6RIYJTMUrHYpoXq8okk6oqc6CARrbIn+kMZlmqzsA99d19IN7EXulee5Qgfs7G4I638DCI0/I3OKGbW6/OJE239Rv6yiNA3xIAEsFDvyPGIhVeCFQIY37rtERJSRZ9+lrvugqENnccAfrAwpKiQk5WOYPnCpMkpNdFeZgwWAN8uvolPzEG2UebnpWrIVO3EK061QRUsBqvFj/AEzhwvQEN2njEXCL4ZbHPkT7NOXtgpCGSBSEbkgtLMsiwJZy41YDKKc/aExdioMQ2rvzXNKuSQxDnLMvFZcsj4hnvsfpCTLWqwIqfTgYrWFLom8+RjzcQsvUpRd3yDghKS7M4IQnuERKrl88767y+cAxU0pAKk1AFiwUQNHFrQORjpaiwN9R1ZRYocdEHOXkPMBsX4vuOvGBTFpzN/G2sGABf+fVpEhhVfClWe46xNRFSIJUkC2vXd97+rQ6NjT5oeUkkAlJJUEgEBJALm2YvFnB7KXUmpFSakuFOCADf+kdZsOpGFVLmLC6F0VBGigFXFrh+yNOLDfMiW3izhkcn8Wo9ICWyyl5nRdWoFLkuMiAxh5mzZ5mGSpQlEAkqBd7fDa5O62uREdjjkBaVZPZmDb8yXY5h211gE6cOiVVlYCSVFViQz5Xb+XGLHjSqkSjFeWY/wDwUkqSlc8rLggpQtC1HJikG9uvwiziNlYWTSaFrKbkzAVm7hiHASLBTjeI0J21pQXXXQoMTUtQyBBsTbMxUVtmQsOJqSFPlxv19sS2ryHpRYM9K0IMuWVlKVJSKUISpJYsDcsLuHOkSkUylElaEJSjpGlUwVBWRf3SQrO/uiKk7bcm3TUqkhQYFnDxWxHKIKF0qLi/Sb5wt0V2xOUTG25s9M0o6K0hQYhxMACejZlMWuyhnbKM/EqWmRMFTssKFRBVSwSSALOAHLOzjSNDES0LHRSsG7MSQAeDRUOyp3+GSnc/RbXMxcs0btf4K3K+Dm/aAvokCk+8b9K4Z7WNh6EaMiQhFMxFDIVZKgpyWNkkMCCX77xW5RpnyqCtY6QJsUnLg3p4xcGiZOyU5Gbm4AZ6d3FhuibkmuCLZt4/aFMxQKlA2sFIAuAQzgnI74UaeyJUpMlCVTUuAxeWSbEtd72hRlslsZ6pDiBqMMD2RsJUFIhydwgTnhDvAMm8SqgFULnRAKjDx+IxyFOgBaXySkG3nF3Ym2lzSUTJRQoDcQ/5Tfzi/wA5xgc1AVmMsjkR1HSHaqqFTssZ6AxAyk/cT10pisKx+IdyvofCHRiASzsdxse7WFSAL7LLPwI/SmEMNLHwJ/SBCHXDnrhUhgvY5bvQlzrSPpEjIR9xJ/KmEkRIGFtiMEvDS9UI7gID9lSncJbqJbueLRS+d/XVDU2g2x+gFf7PR9xPaH84rzdlS0l0yUEi7pCAX0zjQpO+M+dgJtRKZ6gNxQhTdRIeDagKZnYgEhKP1FJGfBtIozMZtMG0iWsPpYdT1luuN6UJyQywJnFJpJ/KbfxQpmKQLLBR+8PmHHjEdteRGKNszkqAxCTLU2SLjxjX2di0rwc9XOgDnUdNVSQLIDHIjd2wDEbWwoBqWCxyYZ9sBwGJl4jC4qWhQupCgDSCyVJJLEn7ucJOC8gRk4OWtRHPlX7tTdbkkGD/AGFKHvTFn9IjAk8mGP8AezAnPorA8hBsRsxBAdS1MbFU1Zv1xn3Yf5HV+DelbIkHJBVrn5NDTtkYfNUpHafK790cTtTZ00noTVl9FFfgp4xJ0rFpJH7XjdR8YnFwfVCbPSRIkocoFOjWI0++/nA1bXSg5o4OlKT3hXyjy0qxILEzBwJMQn47EAXWrPImq8SqXhojuPUp23ibJYW4kcWJIGUZ03bMw6uOABccGePNztGaL1dtjEF7YmZlRJ6hbwiLhN/uCze5RzFlI6VIuWKdS4UA/FoxNgS1KmVBJYjNnYlw4UzAuNdzRRnbRUr3nMbHJtClImjVWSDkohi57H7ok1sjyRbo2ZWBFIdjx37jnCiEqcphfsCQw4C+mUKMm4jZ64RvhAxMJ3mFHSsvIEwKdiAlne/B9+7qizRDtCbGUva3Nr/q/wDWJIWSWY9enjFmEIOQ4B0wgIITw8oQgsRCmIzJQNix6w8Tp4w7QAUcQ0sPUUjcXUn6jvAip/xGge8lXWllDud/ONkjfrEBLSNB3CDkaorYPaiJvul+zLuyi2B1xT2hOloSFTGYkBLC7/ha/HPSKP25LHuzFdS0FXiL95MAU2bQTCIjLlcpJRICnBOqUqUPAP4Q+N2qyRQp1HMfEnrGYMKTpWFF3FYpKHqN82Fz3RmYnbavgTbec/L6xkz/AHiqpiWuzvuzgi1ltXOu+MmTLLxwDRJWJW3SmqBOjls+7hA2Nxm53PnCE1wR5eN3ifOMHTcasWIzvnGfl9sio35CezBgFK4tp4wL2JDuwcg7ge8erwkTSMrgjXJ93lBVYpQF0tnYDRhBROhpaRwFtS537zEucawPdr4/SIia7W36F/XGArmEcNASQRDJqkNNnEaE9u6+/wA4gpiHKN2Tv4M/UYIZrhru2p6uN4CqeXeu2tsjb+cHZF0ynNmINQXLVSbPSRbtNs+GUZi8PJUSBY20SW0yUS4jWnYcrTdQJ0IFj2u8YeO2VmKldYKjbIaHziyKX1K2ipithoJqKyA3wyxn2H5RTRs7DXCpswfkYd5ixLllJKeemJ0yCnfqMWDipiKaZqFpVqsUtusQG8Ytt9JkKM5fJQLB5mYlSvuqLW0OUXtk7JmyKqwmkpvSoFiMu7OLuFUpXRUiQsbwdd+XGBpmFZKRKMsXBLUp6w3DyiMnKSaY3HjknM5tRcrUDqL2tCi5KXYVpNWrFUKM1siel3iVLaxGE8dUtHeJAxB4Z+EAyfOCGqhPESIBEnHpoiVQgYmFQADI4+cOREiYi8MBqXu7Dq/nDsIQ64RhgDnYZK2qSFNlUAWyfPKB/ZsrKhB/KDFpoipd/XyhUBW9iQAaUIBuxpAIsRnmLRkbakIM1KiSKkgpJAIDZsWcaR0CIqY/Z4WDUCpJuwcEHUp69RFc47lwDOQ2hILdCaSHdimscRv11eJYeaspZ0vldw40YO4N41cRs+gZunQ6H+fCKAwaUEq1fKMslffZKrISFKUDU4UM3DdxfcYspmByxHGxc53LZxVWliSMy5YqzNrecTUyi60AKAYGzh/xC4Nh4RBrkEqCTXIsd78B+6YQSoAsQWGdgztff/UxClTBUtQUkFiFsbfhULg31geM2lSLpqAcFveHHiIVD6CyJqxZtXcWduLNoIdWKUBq+gISAfA3ipJ2nKVdBIIzHuqD2yaLQm7lPnYs46vXdDqhqgE2ZSbpIGltT68YJPxKQCyr8Qp9xF/V4lMUWvk+RfvEArH3Sq+mh4jPU3g2icaKs8IN6qRc2s5z04784prwQcq5xSVHM+8+lwReL+NwyWNm63Hg7xVQh+iaVcQCBv39eUNWKjPVKmhLiYksSwUkANpfMQFcyZ8cuWoNfMvlYbiRF/EYBNz0b5hza2Y7QYzlYEnJT2cOkHxT5xNNMhJEU4pK7Kw5Bb3pavkWCu3dDyJqaOgtSFuQ0xqWfUM2/LfeKCsAvMXvmCTvfJ2iBStOdx+cceIMW0mCbOhlBZAK+aUoi5CmBhRz6Mdb3Ud5hQvlktyPdtYhMhQovEOiED84UKGAw94Q5EKFABNWQ6oZPrwhQoQISvdiCRChRJAOsNlDHOHhQeQJmGhQoBkEKhpR9dphQoQFcB5i0m4KbjQ9Yjk50wg2JzOvAQ8KMufwIhNUaCdagH4Wgkouns+kKFFZLyFAsPW6KOGNQvfppzv8cKFEX0PwT2hhkqTMqSksQzgFrDfGFsdRUxVcvrffDwofhkPJ0u1LCU1rHKK+PS0tPrSFChIsfZCeegOzzMDloBdwD/8ApMKFEvCAhjkAMwAc34+7GMn3h1HyhoUQKpFwSxzoDBlJuGz6C89+Q7oz8SkUA6sL65GFCiyPaGQlSEsOiO4Q0KFGgi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data:image/jpeg;base64,/9j/4AAQSkZJRgABAQAAAQABAAD/2wCEAAkGBhQSERUUEhQWFRUVFRgWFhcXFxQWFxYXGBgVFxQYGBgaHCYfFxwjGxcWHy8gIycpLCwsGB8xNTAqNSYrLCkBCQoKDgwOGg8PGiwkHCQsLCwqLCwqKiwsLCwsLC0sLCwsLCwsLCwsLCksLCwsLCwsKSwsLCwsLCwsLCwsLCwsLP/AABEIAMIBAwMBIgACEQEDEQH/xAAbAAABBQEBAAAAAAAAAAAAAAADAAECBAUGB//EAEcQAAECBAMDCQUFBQYGAwAAAAECEQADEiEEMUEFUWEGEyJxgZGhsfAUMkLB0RVSYoKSI3Ki4fEHM0NzsrMWJVNjwtIkVPL/xAAaAQACAwEBAAAAAAAAAAAAAAAAAQIDBAUG/8QALhEAAgIBBAECBQQCAwEAAAAAAAECEQMEEiExQSIyBRNRcZEUQmGhsfAjUuEV/9oADAMBAAIRAxEAPwDsKYTQSmFTHo7OFQNoTQSmFTBYUDaE0EphUwWFA2hNBKYVMFhQNoVMEphUwWFA6YZoLTDFMFioG0KmCUwqYAoHTDUwWmGpgsKB0w1MFphqYdhRCmGpglMKmHYUCphUwWmGaCwB0wmgjQmgsAVMKmCNCaCwoHTCKYI0KmCwBUwqYIUw1MOwB0wqYJTCpgsAdMKCNCh2FFymGogrQ9MZrLKA0wqYNTDUwbgoFTCpgtEKmDcFAqYVMFphUwWFAqYVMEph2gsVAqYVMFaFTBYUCohqYK0JoLCgVMIpglMVMXtOVKDzFpS2d/pCc0uxqN9BqYVMc5jeX8hL82FTOoMO/LxiOwuXSJqlCaJaMqQZhRve9CkvlZxGbJrsOPls049Jln0jpaYamGxONQlCl0zOikqFkKSpg7BSVP8AwxQwW1JkxQHM0goKrruchoneYiviOBxclLhDehzp1tNCmGphjNUM5ZP7qkH/AFFML2gahQ/Ko/6QYIfEdNLqaFLRZ49wY9MJoRxCbXAfeQnwLGITZ9iwJZrgOC7O3UC97dxbUs8GrTRQ8cl2idMNTE0lwCMjEqIsUiugVMMUwWmFTDsKBUwqYI0KmHYAimFTBGhUwWAOmFBKYUFgWkF+uJ0xTlTKCToSAw03mNACM1lwOmFTBKYBisYiUkqmKShI1UQB4wt1Dpk2hUxiYXlxg1zDLE1m+IilJO4VEE9kak/aSAl0PMJIASgFy+rlg3bFL1ONOtysuWnytblF0HphqYpo20g5pWOukjwUT4QUbUl/eI/Kv6Qlq8L/AHL8k3o88e4P8B6YVMD9vl/fSOst5xze0v7Q5MslKEqWQSHLIS4trc9giT1GNK9yK/kZLra/wdRTA5s1KQ6iE9ZAjzLaP9pE9XukS+CA5/Wv/wBY5rF8oZiyajUd6iVnuPR8Izy1q/arLo6OX7nR6zjOWOGl2C6yNEAq7zkI53H/ANpWfNoSnipVR/Sl/GPPFzZi83PgO7KHRs9RzLRnepzT64L1p8Ue+Tex/LWdMzmLI3JZCfmfKMSbtIkvrvNz3lzE0bPTqSfW4QWVLRo3rxit45y9z/stWSEfaioFLVoT1/zi/htmzTo3XFjDzKbgAnqNvKL2F2vKSap9S2yQFBI7SL9jRH5cF5H82Xg6PkxyXxCAiYZxTKW/RSXqYkEFJDDI746uZaejQc2ofxIjlpnLAYfBypqZCaVTCmgKKWtMUC9mJp3HqjqJswGbKIDOhVndnCTm0UZoRjintXgninKU42/JerEMW0+UBUH39x+Zhwrj67I8ydqgpA4wH2dJzSknqS/hEuzz+cOR6f6CGm10J/yROHH4h+ZTdxLQxlHRR7QlvADziQtoe5vGHKhv8zGiGrzw9s3+SmWnxS7ivwDpV+E94+sRMwjNCuyk/MHwgwHEdv8AKEU+haNuP4tqo/uv7ozT+HaeXivsCM0auOsKHizRJCgciD1EHyhyDox3+mhjLfMA9d/rG2Hx3IvfFMzS+EwftkxUwqYeXh2OuWVRbMZJdom0d/R6panHvSo4+p0zwT2t2CphQVoUa7M1GSvFBJJ7el2Hfax8Ip43+0LDSEtUZyx9wW/Ubd0CwktK7zAkoV7wUzEEnoMbFxm/GOf5d4LBoVzcrDrQsgKrSohBSSoMEkkZpI0yjnOcqtUbYxjfNlLbH9q+ImOJQEpPC6v1H6Ry07Fz56qlFSjvUSfExblYMDIAdfSP8ou4XB1lrne+QHVlFLi5e5mtOMfajOwmynuuYE8ACpR7BHrPJDktJw6krRNUorlJUEqUkKSVAhToBvcEC2h7OPk4ZKfdSLaxZWn/AJvgCc+Ylt+YY/viEorwSU2dGsMLNkOuIGIIWSEm10jduGkS50jce6PPS4Z62PSFR6eMrauBw9Nc5CTo4HScvqLxqrL6dzfSKO1ZVUlYI3eYy3Q8fuRHLexnAzMDLezt3wkykjID11RfxuyGFSVK/Mpx/FFafKRLAK15k7y9huDR36rpHk2227ZWm4inMeXzhlYoav3P52g89KWDod2KSyUnQ3LE6i0UsfiyggBCCyRdQJ8Hbwhu26shx2W5UwmYEAfFTnq7ZCGxuyJiVKCk00gva+Ti+ucaScSRiqAwHOoDBKXNTG5Zzcxb25KP2guxZ5dyC15UvfClGkxRlyjFxGAveYGJy6RPUwB4QHaiZSJigvnHIFkpCc0gi54Xy1jreUkhPtZKWYrlm3FMs+ZMczypwQTNBLitCFizkgpAfPJwW4NEkvTY/LRu7VmD7LklKQRXLIC3LVS55uxDnIR34P7TD8UK/wBAMeeSplez6FBSky1YekJISQ8qeC7g3j0MEH2YtZiz3/wj/KKdUv8Aikv4ZZg96NCkQ4Tx8TET2d6oYy+HrtMeRPQEqGybw+sIpPp4jT6dMMB66UMCZQYHNUQCc29dUOAePrrhLNv6fKGlyBk4blPKUpKWWCpVIeWQKiWAJDgZ741SPWcYOw1vgATmMagnrLP5Rvt6f6Rq1WKOOVRKMGRzjbEfWkKr1/OMPlJJxOGlomonVpmKYIKEdAEAh1lJJzbszgQxmKqWhKpKiiSmca0KAKSlK2FKrllbtIt/Q5Nu7gitVjujUw+0wcQZT5iwObgEnyBjUNhePPvtZftAmKapINhUn35ZSWu4ap89IvSOU0xCKUj8yitartmVKu0dzQZo4MO192c/U6Seoybo9HWJxbh0hRGhYB+8gwo4TEbRK1FSgkk5lu6FG39aij/5WX6oNsraSyklSQAQA+dgXAByS17RU5T4YrWlRIAEpLkmwdS1W3BlDugyMakubspmACXVYlJAA4g/zi3ymwgVKqsWlEXSMhSUs2TFXg0crDkk8lsilwcZMnSE5zCo5MgP45eMSwm1iSpMmST0FqJUfuUu4GnSAd9RvhJwyUlTAZST/D9Y0dkTilSwkOFCehTWspKCMtyglXY2pjoWxKg/s808+gLQBSkoX7pDKvv6rnKN/ZeyD7Rh5i1JJSkgBklXRn4oDpZ+7MAtkx4xmokgCcBaqUGvmoqqIc9ZjqNn7PUpeHUFynCSopKxWylzV2SOCvOIdEjNQbDqG6GzzbsaJy3pAytAlK0Bjz836mevgvSglgLfL6wDESq0lIzUGH73wjvaJ18fCEmYQxuCCCOBGUKEvUgyL0P7GDOSFS1NdhfhcDzIjC23J6CFaVkWbOlJOvERaVtAtMBJNQAG56nL34RVmYl0AWcEl2GtIYfpj1Py5NLg8VuSbC4sJMnDKzJR0m0KFKQl/wAqExQ2xgSVCgAvLQXUzAlLkXLMHic/FFQSCSyQ1ib3Ub9qjEcat09IXIDaMliEjPcHiMsTirYKVvg28cjmce3RIeSXzsUoJuc884bbM5K8ZMVUxJQwAP3UAXdhZjYxSxmKUnEpWk3CZRBISoNShrEN2ERe5Ut7fOIDdNLAZe6l2v8A04RBskkWduzkJXdC7CWwBCQ1Eun4XyAjO5RLSDJ6CS+HlHpElnBtnp1CLHKRTqSMyZcosBvloOg9cc4BtuQtYkFCVFpCEkCogEFdrm3VbqiOPmKJSXqZpbDmn2eczJZUhmG7nw2XVHbIVbDngG7Zant3RynJjYM9eHntLLEygHKQCpKllQuc6VA9sdYZKkokJUKVJKUkODmg7nGnhFWp9kvs/wDBPB7l9y+FE/D5fWJevhiJldfrshwg7z/FHkT0LJBfp4iodfn84cJPoGICV6YfWAFQu+EVQ/M+mTEgm1vlBYOg20NhysNh6ZSSAZiV3UVXvvyziutI3eEafKTEIVhTSpJIALAgnTQRmLVfPzjpfEPcn/Bj0i9LJzVlSQlXSSMgpKFAdVQLaxGfi2Spwn3KSaEA0szAgOzQwXx8DFfajmUpgVOMhn1iM0NRkVLczS8UO6RwWPmfty/BI0sEsk9wh1KaKs8KExILkuB1cIv+yr+7Hbxp1wZ4ZowtSdBsNsznEhYWA72pfItv4QoMNi4i1msLGYAWa1jcWaFFuyX0IPMv+xWQEBNIUQ4ysAFWcX3tYdcV8XiVDo82paTUxcMxZwT3RnzUAJSUFVkKUFU5lKZZYgg0jpDhfSCbNxZUguXIUX7g3yijAqkcpIsYWWVBTykpsAkuFuRk/AAQhNJqTWAeCaSG95kl6s0mx0PCLsyXQh1BnzqgK8LqDo4cqbViUv8AiIYnuh5M0t9J0JqgMySUINSitRPRBsS3B8uyJycaEYjCzVFaOkMqClSSs1NdyB7u8sNDCXJqH7RAZI+FxbcBmAw04b4faGylLmYClJIVNZagMwFy61E72rPfBjuc90v/AASTbKk/l5SVI5o9EqSCF7iQC1PhGAeV+J/6n8KPpE+UuxJiMTMCJcxSSokEIWrNR1Avct2iMJUsj3gRpcEHqvE1jxXaOs8+WkmzbHLLE/fH6U/SDSOVeIWaVKSxBfogW4RzRMFwqumkcRFscUE72oqlnytNbma0zGJ1UN8CVj0NYv1Axoo2d+xSoJD07hc8YirDLAshOn3dxfM741y1eS+Ec1YI/Uo4eZWQwVnwScxlURv8I253s6lETCTSAkMVsybAdGzAbrQD7PWEy1kJAmAgsUZoIB8FCwgK00hudCOkrNQSSH8YonqJylTLY4lGNo1V4+SWaWVEAAdB7Cwz6oaZtoKUVc2pRe6lBL2tnGPNwS6gTPSApKSAVquCBcDjeNnbPJdVYWD0VpC9d5fXh4w90yO1A/t1RAIQG3lYgEzbKt8sdZf5xmTMEggOVAkDJL6DWoRY2rh5UpQr5wEo6JCU5BSkuC+bpMCcmuxtK6Ot2Vt7/l87nFqCEzUreUShVlSUMFC4uWMdJJ2gJ0mRMCia1SlCpyWLgOTmd8cNsxMs7Nn0hRRS7EpCi2IlbgRmmOw2IR9n4QgMApDXchlqAv2RDIm4P7MljfqR0JHD13w9PD13wgv16EOD1+uyPItnoBgjh5fWHMo+mhyRv9d0Qr3E+EAcj0n00JuvwiJF/wCkID0wgGSKT6MQUevvjGOPmTBP5qcAqQHUlchIB6VLBYmF760iNiUHSDvA04RfkxSxpbvJXDIp3Qr+jEJyKkkfOAr2iylITLmrKGq5tAU1T0uxcOx00iM3HqAf2bEN/ljiNT5w46fLJblHgHnxp02ef4iXTigKqhzqQ75ipMb69nPLKKjm9QFxdx2xzU5NWISEggLmIpexAUsAPexjsjyRXqVdsw/WPSaV+no4uoXqK5wYtmqwuoqJNhqTCjQTyTJAfS3vHS3yhRsv+DPQbBzEJBUUISkdDog50oILEdn1ihtnYpK1lS0oQl1C2STY21smDKDSF8JnyTE9u4tATNNlEBSWDuXM0huouLb+qPLNyhNOP0Ow5Raoztr4BAqVU9cwvb3WKCB/E0X5WCk0CoVFgbl8hietrSsuHXFfEbWldOWbzKyQOH7O/UwPcIFLxViUdFILBJawpUCP4l/qME8k023ZVjjBy4NlKZaFBpQzAcJfNaEgPvtlx64toWyZeYIADU6BOnBzGVg8eszFVBJIlzCkgB3erzT4Q+Nx4pSVJV0kGwUoACualrHq/SIjJ3Ff75LlFp0i5iVEqYA++2Whnp+QMeSct8MRiFsPeIVuzF/Fz2x6QjESMylQ1PSU9iNXeKO0dgYWfTWVFiBZSgSVCXq+Xv248A8tPlWOabIzjkkqr+zyL2ZW7xETw2HUJiHb3hrxj0TE8iMEEKLrDJWfeJ6SUrLM97hNuz4o5fEcnBLxZSlKihE8JBOqOeCEl/icNfi8diGrxzdIySw5Y9nR4TDg4Uv/ANNTeMY+3ZQ5pv8AL1fN+6OlTgzLkLQbiWqYhRu1lLSOoGMYSUzEstKCHA99TMlmuDnkWi6bXDsqUW20CmyP/g4VQJ6C8QAOClST5jzjD20myOIV8j847LEBMvCSSlKSlK5rAGr3hKOb7xFJODlTA8xANyzqWGcIcWI8YrjNXZJwZnYnAFQw6h/9eU9idFaxvcopqgJVwEmVfW4mTHiEwpQiXYJCpSSlIJNhWkZ8RFnlVikpEqqUlbySxJmAgVrsyVARZubbRXtVFLbOx0ypckgnpSgovvqWC3C0ZnLGS4w5/wC2r/dm/WOo25PAlSHlImfsbVc4/wDezA3RUH/nAts4ZUyXICcMhZIVmlZKOmtgCVWBY57jChNKCcmOUHvdGXyekvs+cn/tq/3kq+UdfsBH/LZI+6rynEfOMzY2x5vs81JloRUmkJc0uaFJJAJt0wY6LZWzTKwXNqKQoVnoggDprV8WnRziGTVYUmty6Jwwzu6LuGU6EnekHvAgnb674iJbIIF6XSMvhsHtApgCZlL6gZZh5A/8j+qPKSkrZ20+A/b5w8BkKuB+F3P7svj+IwVjx7zBZJOxH1cQ1Q4eERUTa503QwJi5xiu3/v5Em2YOyk/tdoAf9MnumIPzjdwx6CD+BO/cIwcNiVjFYlNSm5pTByPuH6xr4FZMpBzNCdfwjfG/VRTjD7fQyad05fc1dkTkSVLXSsrmUhV00sh6WBIIPSMW53KRNJaWpTOWdLxizU9EuNNz/KMDas8plSqQCVJAIYDNNzFmHPlUVGK466IzxYrbk/7MDaEgqWiYhEx3FQKFNZYI0bI5atxjq8TJkAsqYUdFkgoCWv0jfPLSOJxOAVXdBI0JISBYF7nS0dNtfbuIlTFurDpTWQKs2dg/Tuzx0sEXFPhmDM1J3ZQxe2Ey1qQlc5SQbHnpybG+QQQM2zhRl43bKZiyqYcOpRYEp5xuiAkANawAHZCi4os6+ZPSZUxLh+cq7CzRm82H0MSn4QJJKZiVgbnQW6j9coz8ZImqB5pYGVjmCNQRn2gxyH3TK5TZaxeDEz3u/Xd2xXOFmBmNXF2bLv174FgzNlh5iqxwTft390XUYoa+OfGIyhYozcXaYbZq1c8Ac1JWntKFX74jjMQVSZZ3haT2En/AMxFrZ5daFblp7iFA/KI4hKeaS4ymTAdGtKiMsa2pG6OqaVtFBM/o055jvJia5gKshegsw0zhl4dJ0bt9cYH7Gxerd8rOIp+Wy6Osg++BYmWkhQydR138Iif7xSnP95Y9Vx5wypCt7uXtoH+kQDhVwWqF2OqREaaLlnjLyhc2sppIJCqXGYLzCb78zA8PhgMkjyzUW8A3ZBUzgM/wd4U3m0Ph13/AE+a4n8xokqasHMlKMlMsJ6Kel/A9y+9Ke+C4DZPOr5tVQes9rENcNmhu+ESybFrH/bS/nF7Ys98Um7+/wCU0/OB55RVpi2xlw0aK+SMpaJILkoRQXUzdBcwZDRah2RY2tsyVzQKpYJTKmAECosJRXZzm9xxg0rG2Qz9Ip8cIpY/0wp2JWUmkF2Lbr4YKGn3oplqMkvc2EccV0h56wFEBPulYDMAAFyFMGH4n7Dvgktdx0fjbU/408HP1eGnz11LukBpjO2icORx1W/ZwiMqaEm6v8U9j4heZLb27NYp7RcCw2JJllwQ4QRYgACVhyR3qPjugqcUSkygLq5xL7qjiiOv+68YpDbaWAYk0DPfzcsEEcCCNYBN29cgAJz3PczCP9zvffEoxl4RTLNBds3ZUtd2b+8Lg7qwT/CYFSVFKilRcpVoNcMd75pP6TwfAVygmOSCQCeDDLf1RXRtJZFlEaC+6kNbgkdwiX6dsq/Vx8WdLs4LMxAmJCUFJuViqmiVmKWdxf0+2PZRnMS/+YPkY83m4pWpft7Let0Qw1S1AE0h2dhZ9bu4jdgisapxTKMmonN+ng9AxOOwqASqYNWANRIezC5MURykwjXPUGD9rC0c7jcAgAErqYBNiHLPe2Qbf4RlzpKR7t9wJuTfLujbv+kUV+t9v+zqRtLButUuuspWS4QwTSVFmAJysH0itif7RJCAwkKUQAxUzFgL5mOblIUVMhJKlAgWd3dJy9XEGPJycsCpITUkkFRCRTqXOWtuIiSyzdIrp+C9jv7V5JSyZIfi3dbMHKOd2py+E1KEqlhJkgBJBuQkAXBDaH0Io7Z5PiQ5VSSSPdDgae9ZnLNveASNjyxMl3NCncZsQ7g26N98aYqT4tg1xbDT+VEuYkiYFZKAu/vO4cde6CS1Ixc8nDoBWSSkKUEsTuClMG6y/bB9rDCJcJkD9mRcClKkqD3YsVC2e89lfZWIly6SlgVKNCc7k/FwHlEnivuRXRojkXtFbqpa50RoSNOqFFKZi8So1JxKEJLEJpUmlw7MxbvhRRsj/BOkdMCTvfv3xATQGuB55RrYTYK2sKf3iH8CYU3k9M/AepvnGP5UvoVrH9TLKuIPh84GSFZgXtx741fsGYPgccCIGvYs0fAb7rxHZJeAcGUZZKLg5qSbOci5yG60FXjwQQQpq1KSW0ISGJ3uIN9lL1lq/Sr6RIYJTMUrHYpoXq8okk6oqc6CARrbIn+kMZlmqzsA99d19IN7EXulee5Qgfs7G4I638DCI0/I3OKGbW6/OJE239Rv6yiNA3xIAEsFDvyPGIhVeCFQIY37rtERJSRZ9+lrvugqENnccAfrAwpKiQk5WOYPnCpMkpNdFeZgwWAN8uvolPzEG2UebnpWrIVO3EK061QRUsBqvFj/AEzhwvQEN2njEXCL4ZbHPkT7NOXtgpCGSBSEbkgtLMsiwJZy41YDKKc/aExdioMQ2rvzXNKuSQxDnLMvFZcsj4hnvsfpCTLWqwIqfTgYrWFLom8+RjzcQsvUpRd3yDghKS7M4IQnuERKrl88767y+cAxU0pAKk1AFiwUQNHFrQORjpaiwN9R1ZRYocdEHOXkPMBsX4vuOvGBTFpzN/G2sGABf+fVpEhhVfClWe46xNRFSIJUkC2vXd97+rQ6NjT5oeUkkAlJJUEgEBJALm2YvFnB7KXUmpFSakuFOCADf+kdZsOpGFVLmLC6F0VBGigFXFrh+yNOLDfMiW3izhkcn8Wo9ICWyyl5nRdWoFLkuMiAxh5mzZ5mGSpQlEAkqBd7fDa5O62uREdjjkBaVZPZmDb8yXY5h211gE6cOiVVlYCSVFViQz5Xb+XGLHjSqkSjFeWY/wDwUkqSlc8rLggpQtC1HJikG9uvwiziNlYWTSaFrKbkzAVm7hiHASLBTjeI0J21pQXXXQoMTUtQyBBsTbMxUVtmQsOJqSFPlxv19sS2ryHpRYM9K0IMuWVlKVJSKUISpJYsDcsLuHOkSkUylElaEJSjpGlUwVBWRf3SQrO/uiKk7bcm3TUqkhQYFnDxWxHKIKF0qLi/Sb5wt0V2xOUTG25s9M0o6K0hQYhxMACejZlMWuyhnbKM/EqWmRMFTssKFRBVSwSSALOAHLOzjSNDES0LHRSsG7MSQAeDRUOyp3+GSnc/RbXMxcs0btf4K3K+Dm/aAvokCk+8b9K4Z7WNh6EaMiQhFMxFDIVZKgpyWNkkMCCX77xW5RpnyqCtY6QJsUnLg3p4xcGiZOyU5Gbm4AZ6d3FhuibkmuCLZt4/aFMxQKlA2sFIAuAQzgnI74UaeyJUpMlCVTUuAxeWSbEtd72hRlslsZ6pDiBqMMD2RsJUFIhydwgTnhDvAMm8SqgFULnRAKjDx+IxyFOgBaXySkG3nF3Ym2lzSUTJRQoDcQ/5Tfzi/wA5xgc1AVmMsjkR1HSHaqqFTssZ6AxAyk/cT10pisKx+IdyvofCHRiASzsdxse7WFSAL7LLPwI/SmEMNLHwJ/SBCHXDnrhUhgvY5bvQlzrSPpEjIR9xJ/KmEkRIGFtiMEvDS9UI7gID9lSncJbqJbueLRS+d/XVDU2g2x+gFf7PR9xPaH84rzdlS0l0yUEi7pCAX0zjQpO+M+dgJtRKZ6gNxQhTdRIeDagKZnYgEhKP1FJGfBtIozMZtMG0iWsPpYdT1luuN6UJyQywJnFJpJ/KbfxQpmKQLLBR+8PmHHjEdteRGKNszkqAxCTLU2SLjxjX2di0rwc9XOgDnUdNVSQLIDHIjd2wDEbWwoBqWCxyYZ9sBwGJl4jC4qWhQupCgDSCyVJJLEn7ucJOC8gRk4OWtRHPlX7tTdbkkGD/AGFKHvTFn9IjAk8mGP8AezAnPorA8hBsRsxBAdS1MbFU1Zv1xn3Yf5HV+DelbIkHJBVrn5NDTtkYfNUpHafK790cTtTZ00noTVl9FFfgp4xJ0rFpJH7XjdR8YnFwfVCbPSRIkocoFOjWI0++/nA1bXSg5o4OlKT3hXyjy0qxILEzBwJMQn47EAXWrPImq8SqXhojuPUp23ibJYW4kcWJIGUZ03bMw6uOABccGePNztGaL1dtjEF7YmZlRJ6hbwiLhN/uCze5RzFlI6VIuWKdS4UA/FoxNgS1KmVBJYjNnYlw4UzAuNdzRRnbRUr3nMbHJtClImjVWSDkohi57H7ok1sjyRbo2ZWBFIdjx37jnCiEqcphfsCQw4C+mUKMm4jZ64RvhAxMJ3mFHSsvIEwKdiAlne/B9+7qizRDtCbGUva3Nr/q/wDWJIWSWY9enjFmEIOQ4B0wgIITw8oQgsRCmIzJQNix6w8Tp4w7QAUcQ0sPUUjcXUn6jvAip/xGge8lXWllDud/ONkjfrEBLSNB3CDkaorYPaiJvul+zLuyi2B1xT2hOloSFTGYkBLC7/ha/HPSKP25LHuzFdS0FXiL95MAU2bQTCIjLlcpJRICnBOqUqUPAP4Q+N2qyRQp1HMfEnrGYMKTpWFF3FYpKHqN82Fz3RmYnbavgTbec/L6xkz/AHiqpiWuzvuzgi1ltXOu+MmTLLxwDRJWJW3SmqBOjls+7hA2Nxm53PnCE1wR5eN3ifOMHTcasWIzvnGfl9sio35CezBgFK4tp4wL2JDuwcg7ge8erwkTSMrgjXJ93lBVYpQF0tnYDRhBROhpaRwFtS537zEucawPdr4/SIia7W36F/XGArmEcNASQRDJqkNNnEaE9u6+/wA4gpiHKN2Tv4M/UYIZrhru2p6uN4CqeXeu2tsjb+cHZF0ynNmINQXLVSbPSRbtNs+GUZi8PJUSBY20SW0yUS4jWnYcrTdQJ0IFj2u8YeO2VmKldYKjbIaHziyKX1K2ipithoJqKyA3wyxn2H5RTRs7DXCpswfkYd5ixLllJKeemJ0yCnfqMWDipiKaZqFpVqsUtusQG8Ytt9JkKM5fJQLB5mYlSvuqLW0OUXtk7JmyKqwmkpvSoFiMu7OLuFUpXRUiQsbwdd+XGBpmFZKRKMsXBLUp6w3DyiMnKSaY3HjknM5tRcrUDqL2tCi5KXYVpNWrFUKM1siel3iVLaxGE8dUtHeJAxB4Z+EAyfOCGqhPESIBEnHpoiVQgYmFQADI4+cOREiYi8MBqXu7Dq/nDsIQ64RhgDnYZK2qSFNlUAWyfPKB/ZsrKhB/KDFpoipd/XyhUBW9iQAaUIBuxpAIsRnmLRkbakIM1KiSKkgpJAIDZsWcaR0CIqY/Z4WDUCpJuwcEHUp69RFc47lwDOQ2hILdCaSHdimscRv11eJYeaspZ0vldw40YO4N41cRs+gZunQ6H+fCKAwaUEq1fKMslffZKrISFKUDU4UM3DdxfcYspmByxHGxc53LZxVWliSMy5YqzNrecTUyi60AKAYGzh/xC4Nh4RBrkEqCTXIsd78B+6YQSoAsQWGdgztff/UxClTBUtQUkFiFsbfhULg31geM2lSLpqAcFveHHiIVD6CyJqxZtXcWduLNoIdWKUBq+gISAfA3ipJ2nKVdBIIzHuqD2yaLQm7lPnYs46vXdDqhqgE2ZSbpIGltT68YJPxKQCyr8Qp9xF/V4lMUWvk+RfvEArH3Sq+mh4jPU3g2icaKs8IN6qRc2s5z04784prwQcq5xSVHM+8+lwReL+NwyWNm63Hg7xVQh+iaVcQCBv39eUNWKjPVKmhLiYksSwUkANpfMQFcyZ8cuWoNfMvlYbiRF/EYBNz0b5hza2Y7QYzlYEnJT2cOkHxT5xNNMhJEU4pK7Kw5Bb3pavkWCu3dDyJqaOgtSFuQ0xqWfUM2/LfeKCsAvMXvmCTvfJ2iBStOdx+cceIMW0mCbOhlBZAK+aUoi5CmBhRz6Mdb3Ud5hQvlktyPdtYhMhQovEOiED84UKGAw94Q5EKFABNWQ6oZPrwhQoQISvdiCRChRJAOsNlDHOHhQeQJmGhQoBkEKhpR9dphQoQFcB5i0m4KbjQ9Yjk50wg2JzOvAQ8KMufwIhNUaCdagH4Wgkouns+kKFFZLyFAsPW6KOGNQvfppzv8cKFEX0PwT2hhkqTMqSksQzgFrDfGFsdRUxVcvrffDwofhkPJ0u1LCU1rHKK+PS0tPrSFChIsfZCeegOzzMDloBdwD/8ApMKFEvCAhjkAMwAc34+7GMn3h1HyhoUQKpFwSxzoDBlJuGz6C89+Q7oz8SkUA6sL65GFCiyPaGQlSEsOiO4Q0KFGgi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0" name="AutoShape 6" descr="data:image/jpeg;base64,/9j/4AAQSkZJRgABAQAAAQABAAD/2wCEAAkGBhQSERUUEhQWFRUVFRgWFhcXFxQWFxYXGBgVFxQYGBgaHCYfFxwjGxcWHy8gIycpLCwsGB8xNTAqNSYrLCkBCQoKDgwOGg8PGiwkHCQsLCwqLCwqKiwsLCwsLC0sLCwsLCwsLCwsLCksLCwsLCwsKSwsLCwsLCwsLCwsLCwsLP/AABEIAMIBAwMBIgACEQEDEQH/xAAbAAABBQEBAAAAAAAAAAAAAAADAAECBAUGB//EAEcQAAECBAMDCQUFBQYGAwAAAAECEQADEiEEMUEFUWEGEyJxgZGhsfAUMkLB0RVSYoKSI3Ki4fEHM0NzsrMWJVNjwtIkVPL/xAAaAQACAwEBAAAAAAAAAAAAAAAAAQIDBAUG/8QALhEAAgIBBAECBQQCAwEAAAAAAAECEQMEEiExQSIyBRNRcZEUQmGhsfAjUuEV/9oADAMBAAIRAxEAPwDsKYTQSmFTHo7OFQNoTQSmFTBYUDaE0EphUwWFA2hNBKYVMFhQNoVMEphUwWFA6YZoLTDFMFioG0KmCUwqYAoHTDUwWmGpgsKB0w1MFphqYdhRCmGpglMKmHYUCphUwWmGaCwB0wmgjQmgsAVMKmCNCaCwoHTCKYI0KmCwBUwqYIUw1MOwB0wqYJTCpgsAdMKCNCh2FFymGogrQ9MZrLKA0wqYNTDUwbgoFTCpgtEKmDcFAqYVMFphUwWFAqYVMEph2gsVAqYVMFaFTBYUCohqYK0JoLCgVMIpglMVMXtOVKDzFpS2d/pCc0uxqN9BqYVMc5jeX8hL82FTOoMO/LxiOwuXSJqlCaJaMqQZhRve9CkvlZxGbJrsOPls049Jln0jpaYamGxONQlCl0zOikqFkKSpg7BSVP8AwxQwW1JkxQHM0goKrruchoneYiviOBxclLhDehzp1tNCmGphjNUM5ZP7qkH/AFFML2gahQ/Ko/6QYIfEdNLqaFLRZ49wY9MJoRxCbXAfeQnwLGITZ9iwJZrgOC7O3UC97dxbUs8GrTRQ8cl2idMNTE0lwCMjEqIsUiugVMMUwWmFTDsKBUwqYI0KmHYAimFTBGhUwWAOmFBKYUFgWkF+uJ0xTlTKCToSAw03mNACM1lwOmFTBKYBisYiUkqmKShI1UQB4wt1Dpk2hUxiYXlxg1zDLE1m+IilJO4VEE9kak/aSAl0PMJIASgFy+rlg3bFL1ONOtysuWnytblF0HphqYpo20g5pWOukjwUT4QUbUl/eI/Kv6Qlq8L/AHL8k3o88e4P8B6YVMD9vl/fSOst5xze0v7Q5MslKEqWQSHLIS4trc9giT1GNK9yK/kZLra/wdRTA5s1KQ6iE9ZAjzLaP9pE9XukS+CA5/Wv/wBY5rF8oZiyajUd6iVnuPR8Izy1q/arLo6OX7nR6zjOWOGl2C6yNEAq7zkI53H/ANpWfNoSnipVR/Sl/GPPFzZi83PgO7KHRs9RzLRnepzT64L1p8Ue+Tex/LWdMzmLI3JZCfmfKMSbtIkvrvNz3lzE0bPTqSfW4QWVLRo3rxit45y9z/stWSEfaioFLVoT1/zi/htmzTo3XFjDzKbgAnqNvKL2F2vKSap9S2yQFBI7SL9jRH5cF5H82Xg6PkxyXxCAiYZxTKW/RSXqYkEFJDDI746uZaejQc2ofxIjlpnLAYfBypqZCaVTCmgKKWtMUC9mJp3HqjqJswGbKIDOhVndnCTm0UZoRjintXgninKU42/JerEMW0+UBUH39x+Zhwrj67I8ydqgpA4wH2dJzSknqS/hEuzz+cOR6f6CGm10J/yROHH4h+ZTdxLQxlHRR7QlvADziQtoe5vGHKhv8zGiGrzw9s3+SmWnxS7ivwDpV+E94+sRMwjNCuyk/MHwgwHEdv8AKEU+haNuP4tqo/uv7ozT+HaeXivsCM0auOsKHizRJCgciD1EHyhyDox3+mhjLfMA9d/rG2Hx3IvfFMzS+EwftkxUwqYeXh2OuWVRbMZJdom0d/R6panHvSo4+p0zwT2t2CphQVoUa7M1GSvFBJJ7el2Hfax8Ip43+0LDSEtUZyx9wW/Ubd0CwktK7zAkoV7wUzEEnoMbFxm/GOf5d4LBoVzcrDrQsgKrSohBSSoMEkkZpI0yjnOcqtUbYxjfNlLbH9q+ImOJQEpPC6v1H6Ry07Fz56qlFSjvUSfExblYMDIAdfSP8ou4XB1lrne+QHVlFLi5e5mtOMfajOwmynuuYE8ACpR7BHrPJDktJw6krRNUorlJUEqUkKSVAhToBvcEC2h7OPk4ZKfdSLaxZWn/AJvgCc+Ylt+YY/viEorwSU2dGsMLNkOuIGIIWSEm10jduGkS50jce6PPS4Z62PSFR6eMrauBw9Nc5CTo4HScvqLxqrL6dzfSKO1ZVUlYI3eYy3Q8fuRHLexnAzMDLezt3wkykjID11RfxuyGFSVK/Mpx/FFafKRLAK15k7y9huDR36rpHk2227ZWm4inMeXzhlYoav3P52g89KWDod2KSyUnQ3LE6i0UsfiyggBCCyRdQJ8Hbwhu26shx2W5UwmYEAfFTnq7ZCGxuyJiVKCk00gva+Ti+ucaScSRiqAwHOoDBKXNTG5Zzcxb25KP2guxZ5dyC15UvfClGkxRlyjFxGAveYGJy6RPUwB4QHaiZSJigvnHIFkpCc0gi54Xy1jreUkhPtZKWYrlm3FMs+ZMczypwQTNBLitCFizkgpAfPJwW4NEkvTY/LRu7VmD7LklKQRXLIC3LVS55uxDnIR34P7TD8UK/wBAMeeSplez6FBSky1YekJISQ8qeC7g3j0MEH2YtZiz3/wj/KKdUv8Aikv4ZZg96NCkQ4Tx8TET2d6oYy+HrtMeRPQEqGybw+sIpPp4jT6dMMB66UMCZQYHNUQCc29dUOAePrrhLNv6fKGlyBk4blPKUpKWWCpVIeWQKiWAJDgZ741SPWcYOw1vgATmMagnrLP5Rvt6f6Rq1WKOOVRKMGRzjbEfWkKr1/OMPlJJxOGlomonVpmKYIKEdAEAh1lJJzbszgQxmKqWhKpKiiSmca0KAKSlK2FKrllbtIt/Q5Nu7gitVjujUw+0wcQZT5iwObgEnyBjUNhePPvtZftAmKapINhUn35ZSWu4ap89IvSOU0xCKUj8yitartmVKu0dzQZo4MO192c/U6Seoybo9HWJxbh0hRGhYB+8gwo4TEbRK1FSgkk5lu6FG39aij/5WX6oNsraSyklSQAQA+dgXAByS17RU5T4YrWlRIAEpLkmwdS1W3BlDugyMakubspmACXVYlJAA4g/zi3ymwgVKqsWlEXSMhSUs2TFXg0crDkk8lsilwcZMnSE5zCo5MgP45eMSwm1iSpMmST0FqJUfuUu4GnSAd9RvhJwyUlTAZST/D9Y0dkTilSwkOFCehTWspKCMtyglXY2pjoWxKg/s808+gLQBSkoX7pDKvv6rnKN/ZeyD7Rh5i1JJSkgBklXRn4oDpZ+7MAtkx4xmokgCcBaqUGvmoqqIc9ZjqNn7PUpeHUFynCSopKxWylzV2SOCvOIdEjNQbDqG6GzzbsaJy3pAytAlK0Bjz836mevgvSglgLfL6wDESq0lIzUGH73wjvaJ18fCEmYQxuCCCOBGUKEvUgyL0P7GDOSFS1NdhfhcDzIjC23J6CFaVkWbOlJOvERaVtAtMBJNQAG56nL34RVmYl0AWcEl2GtIYfpj1Py5NLg8VuSbC4sJMnDKzJR0m0KFKQl/wAqExQ2xgSVCgAvLQXUzAlLkXLMHic/FFQSCSyQ1ib3Ub9qjEcat09IXIDaMliEjPcHiMsTirYKVvg28cjmce3RIeSXzsUoJuc884bbM5K8ZMVUxJQwAP3UAXdhZjYxSxmKUnEpWk3CZRBISoNShrEN2ERe5Ut7fOIDdNLAZe6l2v8A04RBskkWduzkJXdC7CWwBCQ1Eun4XyAjO5RLSDJ6CS+HlHpElnBtnp1CLHKRTqSMyZcosBvloOg9cc4BtuQtYkFCVFpCEkCogEFdrm3VbqiOPmKJSXqZpbDmn2eczJZUhmG7nw2XVHbIVbDngG7Zant3RynJjYM9eHntLLEygHKQCpKllQuc6VA9sdYZKkokJUKVJKUkODmg7nGnhFWp9kvs/wDBPB7l9y+FE/D5fWJevhiJldfrshwg7z/FHkT0LJBfp4iodfn84cJPoGICV6YfWAFQu+EVQ/M+mTEgm1vlBYOg20NhysNh6ZSSAZiV3UVXvvyziutI3eEafKTEIVhTSpJIALAgnTQRmLVfPzjpfEPcn/Bj0i9LJzVlSQlXSSMgpKFAdVQLaxGfi2Spwn3KSaEA0szAgOzQwXx8DFfajmUpgVOMhn1iM0NRkVLczS8UO6RwWPmfty/BI0sEsk9wh1KaKs8KExILkuB1cIv+yr+7Hbxp1wZ4ZowtSdBsNsznEhYWA72pfItv4QoMNi4i1msLGYAWa1jcWaFFuyX0IPMv+xWQEBNIUQ4ysAFWcX3tYdcV8XiVDo82paTUxcMxZwT3RnzUAJSUFVkKUFU5lKZZYgg0jpDhfSCbNxZUguXIUX7g3yijAqkcpIsYWWVBTykpsAkuFuRk/AAQhNJqTWAeCaSG95kl6s0mx0PCLsyXQh1BnzqgK8LqDo4cqbViUv8AiIYnuh5M0t9J0JqgMySUINSitRPRBsS3B8uyJycaEYjCzVFaOkMqClSSs1NdyB7u8sNDCXJqH7RAZI+FxbcBmAw04b4faGylLmYClJIVNZagMwFy61E72rPfBjuc90v/AASTbKk/l5SVI5o9EqSCF7iQC1PhGAeV+J/6n8KPpE+UuxJiMTMCJcxSSokEIWrNR1Avct2iMJUsj3gRpcEHqvE1jxXaOs8+WkmzbHLLE/fH6U/SDSOVeIWaVKSxBfogW4RzRMFwqumkcRFscUE72oqlnytNbma0zGJ1UN8CVj0NYv1Axoo2d+xSoJD07hc8YirDLAshOn3dxfM741y1eS+Ec1YI/Uo4eZWQwVnwScxlURv8I253s6lETCTSAkMVsybAdGzAbrQD7PWEy1kJAmAgsUZoIB8FCwgK00hudCOkrNQSSH8YonqJylTLY4lGNo1V4+SWaWVEAAdB7Cwz6oaZtoKUVc2pRe6lBL2tnGPNwS6gTPSApKSAVquCBcDjeNnbPJdVYWD0VpC9d5fXh4w90yO1A/t1RAIQG3lYgEzbKt8sdZf5xmTMEggOVAkDJL6DWoRY2rh5UpQr5wEo6JCU5BSkuC+bpMCcmuxtK6Ot2Vt7/l87nFqCEzUreUShVlSUMFC4uWMdJJ2gJ0mRMCia1SlCpyWLgOTmd8cNsxMs7Nn0hRRS7EpCi2IlbgRmmOw2IR9n4QgMApDXchlqAv2RDIm4P7MljfqR0JHD13w9PD13wgv16EOD1+uyPItnoBgjh5fWHMo+mhyRv9d0Qr3E+EAcj0n00JuvwiJF/wCkID0wgGSKT6MQUevvjGOPmTBP5qcAqQHUlchIB6VLBYmF760iNiUHSDvA04RfkxSxpbvJXDIp3Qr+jEJyKkkfOAr2iylITLmrKGq5tAU1T0uxcOx00iM3HqAf2bEN/ljiNT5w46fLJblHgHnxp02ef4iXTigKqhzqQ75ipMb69nPLKKjm9QFxdx2xzU5NWISEggLmIpexAUsAPexjsjyRXqVdsw/WPSaV+no4uoXqK5wYtmqwuoqJNhqTCjQTyTJAfS3vHS3yhRsv+DPQbBzEJBUUISkdDog50oILEdn1ihtnYpK1lS0oQl1C2STY21smDKDSF8JnyTE9u4tATNNlEBSWDuXM0huouLb+qPLNyhNOP0Ow5Raoztr4BAqVU9cwvb3WKCB/E0X5WCk0CoVFgbl8hietrSsuHXFfEbWldOWbzKyQOH7O/UwPcIFLxViUdFILBJawpUCP4l/qME8k023ZVjjBy4NlKZaFBpQzAcJfNaEgPvtlx64toWyZeYIADU6BOnBzGVg8eszFVBJIlzCkgB3erzT4Q+Nx4pSVJV0kGwUoACualrHq/SIjJ3Ff75LlFp0i5iVEqYA++2Whnp+QMeSct8MRiFsPeIVuzF/Fz2x6QjESMylQ1PSU9iNXeKO0dgYWfTWVFiBZSgSVCXq+Xv248A8tPlWOabIzjkkqr+zyL2ZW7xETw2HUJiHb3hrxj0TE8iMEEKLrDJWfeJ6SUrLM97hNuz4o5fEcnBLxZSlKihE8JBOqOeCEl/icNfi8diGrxzdIySw5Y9nR4TDg4Uv/ANNTeMY+3ZQ5pv8AL1fN+6OlTgzLkLQbiWqYhRu1lLSOoGMYSUzEstKCHA99TMlmuDnkWi6bXDsqUW20CmyP/g4VQJ6C8QAOClST5jzjD20myOIV8j847LEBMvCSSlKSlK5rAGr3hKOb7xFJODlTA8xANyzqWGcIcWI8YrjNXZJwZnYnAFQw6h/9eU9idFaxvcopqgJVwEmVfW4mTHiEwpQiXYJCpSSlIJNhWkZ8RFnlVikpEqqUlbySxJmAgVrsyVARZubbRXtVFLbOx0ypckgnpSgovvqWC3C0ZnLGS4w5/wC2r/dm/WOo25PAlSHlImfsbVc4/wDezA3RUH/nAts4ZUyXICcMhZIVmlZKOmtgCVWBY57jChNKCcmOUHvdGXyekvs+cn/tq/3kq+UdfsBH/LZI+6rynEfOMzY2x5vs81JloRUmkJc0uaFJJAJt0wY6LZWzTKwXNqKQoVnoggDprV8WnRziGTVYUmty6Jwwzu6LuGU6EnekHvAgnb674iJbIIF6XSMvhsHtApgCZlL6gZZh5A/8j+qPKSkrZ20+A/b5w8BkKuB+F3P7svj+IwVjx7zBZJOxH1cQ1Q4eERUTa503QwJi5xiu3/v5Em2YOyk/tdoAf9MnumIPzjdwx6CD+BO/cIwcNiVjFYlNSm5pTByPuH6xr4FZMpBzNCdfwjfG/VRTjD7fQyad05fc1dkTkSVLXSsrmUhV00sh6WBIIPSMW53KRNJaWpTOWdLxizU9EuNNz/KMDas8plSqQCVJAIYDNNzFmHPlUVGK466IzxYrbk/7MDaEgqWiYhEx3FQKFNZYI0bI5atxjq8TJkAsqYUdFkgoCWv0jfPLSOJxOAVXdBI0JISBYF7nS0dNtfbuIlTFurDpTWQKs2dg/Tuzx0sEXFPhmDM1J3ZQxe2Ey1qQlc5SQbHnpybG+QQQM2zhRl43bKZiyqYcOpRYEp5xuiAkANawAHZCi4os6+ZPSZUxLh+cq7CzRm82H0MSn4QJJKZiVgbnQW6j9coz8ZImqB5pYGVjmCNQRn2gxyH3TK5TZaxeDEz3u/Xd2xXOFmBmNXF2bLv174FgzNlh5iqxwTft390XUYoa+OfGIyhYozcXaYbZq1c8Ac1JWntKFX74jjMQVSZZ3haT2En/AMxFrZ5daFblp7iFA/KI4hKeaS4ymTAdGtKiMsa2pG6OqaVtFBM/o055jvJia5gKshegsw0zhl4dJ0bt9cYH7Gxerd8rOIp+Wy6Osg++BYmWkhQydR138Iif7xSnP95Y9Vx5wypCt7uXtoH+kQDhVwWqF2OqREaaLlnjLyhc2sppIJCqXGYLzCb78zA8PhgMkjyzUW8A3ZBUzgM/wd4U3m0Ph13/AE+a4n8xokqasHMlKMlMsJ6Kel/A9y+9Ke+C4DZPOr5tVQes9rENcNmhu+ESybFrH/bS/nF7Ys98Um7+/wCU0/OB55RVpi2xlw0aK+SMpaJILkoRQXUzdBcwZDRah2RY2tsyVzQKpYJTKmAECosJRXZzm9xxg0rG2Qz9Ip8cIpY/0wp2JWUmkF2Lbr4YKGn3oplqMkvc2EccV0h56wFEBPulYDMAAFyFMGH4n7Dvgktdx0fjbU/408HP1eGnz11LukBpjO2icORx1W/ZwiMqaEm6v8U9j4heZLb27NYp7RcCw2JJllwQ4QRYgACVhyR3qPjugqcUSkygLq5xL7qjiiOv+68YpDbaWAYk0DPfzcsEEcCCNYBN29cgAJz3PczCP9zvffEoxl4RTLNBds3ZUtd2b+8Lg7qwT/CYFSVFKilRcpVoNcMd75pP6TwfAVygmOSCQCeDDLf1RXRtJZFlEaC+6kNbgkdwiX6dsq/Vx8WdLs4LMxAmJCUFJuViqmiVmKWdxf0+2PZRnMS/+YPkY83m4pWpft7Let0Qw1S1AE0h2dhZ9bu4jdgisapxTKMmonN+ng9AxOOwqASqYNWANRIezC5MURykwjXPUGD9rC0c7jcAgAErqYBNiHLPe2Qbf4RlzpKR7t9wJuTfLujbv+kUV+t9v+zqRtLButUuuspWS4QwTSVFmAJysH0itif7RJCAwkKUQAxUzFgL5mOblIUVMhJKlAgWd3dJy9XEGPJycsCpITUkkFRCRTqXOWtuIiSyzdIrp+C9jv7V5JSyZIfi3dbMHKOd2py+E1KEqlhJkgBJBuQkAXBDaH0Io7Z5PiQ5VSSSPdDgae9ZnLNveASNjyxMl3NCncZsQ7g26N98aYqT4tg1xbDT+VEuYkiYFZKAu/vO4cde6CS1Ixc8nDoBWSSkKUEsTuClMG6y/bB9rDCJcJkD9mRcClKkqD3YsVC2e89lfZWIly6SlgVKNCc7k/FwHlEnivuRXRojkXtFbqpa50RoSNOqFFKZi8So1JxKEJLEJpUmlw7MxbvhRRsj/BOkdMCTvfv3xATQGuB55RrYTYK2sKf3iH8CYU3k9M/AepvnGP5UvoVrH9TLKuIPh84GSFZgXtx741fsGYPgccCIGvYs0fAb7rxHZJeAcGUZZKLg5qSbOci5yG60FXjwQQQpq1KSW0ISGJ3uIN9lL1lq/Sr6RIYJTMUrHYpoXq8okk6oqc6CARrbIn+kMZlmqzsA99d19IN7EXulee5Qgfs7G4I638DCI0/I3OKGbW6/OJE239Rv6yiNA3xIAEsFDvyPGIhVeCFQIY37rtERJSRZ9+lrvugqENnccAfrAwpKiQk5WOYPnCpMkpNdFeZgwWAN8uvolPzEG2UebnpWrIVO3EK061QRUsBqvFj/AEzhwvQEN2njEXCL4ZbHPkT7NOXtgpCGSBSEbkgtLMsiwJZy41YDKKc/aExdioMQ2rvzXNKuSQxDnLMvFZcsj4hnvsfpCTLWqwIqfTgYrWFLom8+RjzcQsvUpRd3yDghKS7M4IQnuERKrl88767y+cAxU0pAKk1AFiwUQNHFrQORjpaiwN9R1ZRYocdEHOXkPMBsX4vuOvGBTFpzN/G2sGABf+fVpEhhVfClWe46xNRFSIJUkC2vXd97+rQ6NjT5oeUkkAlJJUEgEBJALm2YvFnB7KXUmpFSakuFOCADf+kdZsOpGFVLmLC6F0VBGigFXFrh+yNOLDfMiW3izhkcn8Wo9ICWyyl5nRdWoFLkuMiAxh5mzZ5mGSpQlEAkqBd7fDa5O62uREdjjkBaVZPZmDb8yXY5h211gE6cOiVVlYCSVFViQz5Xb+XGLHjSqkSjFeWY/wDwUkqSlc8rLggpQtC1HJikG9uvwiziNlYWTSaFrKbkzAVm7hiHASLBTjeI0J21pQXXXQoMTUtQyBBsTbMxUVtmQsOJqSFPlxv19sS2ryHpRYM9K0IMuWVlKVJSKUISpJYsDcsLuHOkSkUylElaEJSjpGlUwVBWRf3SQrO/uiKk7bcm3TUqkhQYFnDxWxHKIKF0qLi/Sb5wt0V2xOUTG25s9M0o6K0hQYhxMACejZlMWuyhnbKM/EqWmRMFTssKFRBVSwSSALOAHLOzjSNDES0LHRSsG7MSQAeDRUOyp3+GSnc/RbXMxcs0btf4K3K+Dm/aAvokCk+8b9K4Z7WNh6EaMiQhFMxFDIVZKgpyWNkkMCCX77xW5RpnyqCtY6QJsUnLg3p4xcGiZOyU5Gbm4AZ6d3FhuibkmuCLZt4/aFMxQKlA2sFIAuAQzgnI74UaeyJUpMlCVTUuAxeWSbEtd72hRlslsZ6pDiBqMMD2RsJUFIhydwgTnhDvAMm8SqgFULnRAKjDx+IxyFOgBaXySkG3nF3Ym2lzSUTJRQoDcQ/5Tfzi/wA5xgc1AVmMsjkR1HSHaqqFTssZ6AxAyk/cT10pisKx+IdyvofCHRiASzsdxse7WFSAL7LLPwI/SmEMNLHwJ/SBCHXDnrhUhgvY5bvQlzrSPpEjIR9xJ/KmEkRIGFtiMEvDS9UI7gID9lSncJbqJbueLRS+d/XVDU2g2x+gFf7PR9xPaH84rzdlS0l0yUEi7pCAX0zjQpO+M+dgJtRKZ6gNxQhTdRIeDagKZnYgEhKP1FJGfBtIozMZtMG0iWsPpYdT1luuN6UJyQywJnFJpJ/KbfxQpmKQLLBR+8PmHHjEdteRGKNszkqAxCTLU2SLjxjX2di0rwc9XOgDnUdNVSQLIDHIjd2wDEbWwoBqWCxyYZ9sBwGJl4jC4qWhQupCgDSCyVJJLEn7ucJOC8gRk4OWtRHPlX7tTdbkkGD/AGFKHvTFn9IjAk8mGP8AezAnPorA8hBsRsxBAdS1MbFU1Zv1xn3Yf5HV+DelbIkHJBVrn5NDTtkYfNUpHafK790cTtTZ00noTVl9FFfgp4xJ0rFpJH7XjdR8YnFwfVCbPSRIkocoFOjWI0++/nA1bXSg5o4OlKT3hXyjy0qxILEzBwJMQn47EAXWrPImq8SqXhojuPUp23ibJYW4kcWJIGUZ03bMw6uOABccGePNztGaL1dtjEF7YmZlRJ6hbwiLhN/uCze5RzFlI6VIuWKdS4UA/FoxNgS1KmVBJYjNnYlw4UzAuNdzRRnbRUr3nMbHJtClImjVWSDkohi57H7ok1sjyRbo2ZWBFIdjx37jnCiEqcphfsCQw4C+mUKMm4jZ64RvhAxMJ3mFHSsvIEwKdiAlne/B9+7qizRDtCbGUva3Nr/q/wDWJIWSWY9enjFmEIOQ4B0wgIITw8oQgsRCmIzJQNix6w8Tp4w7QAUcQ0sPUUjcXUn6jvAip/xGge8lXWllDud/ONkjfrEBLSNB3CDkaorYPaiJvul+zLuyi2B1xT2hOloSFTGYkBLC7/ha/HPSKP25LHuzFdS0FXiL95MAU2bQTCIjLlcpJRICnBOqUqUPAP4Q+N2qyRQp1HMfEnrGYMKTpWFF3FYpKHqN82Fz3RmYnbavgTbec/L6xkz/AHiqpiWuzvuzgi1ltXOu+MmTLLxwDRJWJW3SmqBOjls+7hA2Nxm53PnCE1wR5eN3ifOMHTcasWIzvnGfl9sio35CezBgFK4tp4wL2JDuwcg7ge8erwkTSMrgjXJ93lBVYpQF0tnYDRhBROhpaRwFtS537zEucawPdr4/SIia7W36F/XGArmEcNASQRDJqkNNnEaE9u6+/wA4gpiHKN2Tv4M/UYIZrhru2p6uN4CqeXeu2tsjb+cHZF0ynNmINQXLVSbPSRbtNs+GUZi8PJUSBY20SW0yUS4jWnYcrTdQJ0IFj2u8YeO2VmKldYKjbIaHziyKX1K2ipithoJqKyA3wyxn2H5RTRs7DXCpswfkYd5ixLllJKeemJ0yCnfqMWDipiKaZqFpVqsUtusQG8Ytt9JkKM5fJQLB5mYlSvuqLW0OUXtk7JmyKqwmkpvSoFiMu7OLuFUpXRUiQsbwdd+XGBpmFZKRKMsXBLUp6w3DyiMnKSaY3HjknM5tRcrUDqL2tCi5KXYVpNWrFUKM1siel3iVLaxGE8dUtHeJAxB4Z+EAyfOCGqhPESIBEnHpoiVQgYmFQADI4+cOREiYi8MBqXu7Dq/nDsIQ64RhgDnYZK2qSFNlUAWyfPKB/ZsrKhB/KDFpoipd/XyhUBW9iQAaUIBuxpAIsRnmLRkbakIM1KiSKkgpJAIDZsWcaR0CIqY/Z4WDUCpJuwcEHUp69RFc47lwDOQ2hILdCaSHdimscRv11eJYeaspZ0vldw40YO4N41cRs+gZunQ6H+fCKAwaUEq1fKMslffZKrISFKUDU4UM3DdxfcYspmByxHGxc53LZxVWliSMy5YqzNrecTUyi60AKAYGzh/xC4Nh4RBrkEqCTXIsd78B+6YQSoAsQWGdgztff/UxClTBUtQUkFiFsbfhULg31geM2lSLpqAcFveHHiIVD6CyJqxZtXcWduLNoIdWKUBq+gISAfA3ipJ2nKVdBIIzHuqD2yaLQm7lPnYs46vXdDqhqgE2ZSbpIGltT68YJPxKQCyr8Qp9xF/V4lMUWvk+RfvEArH3Sq+mh4jPU3g2icaKs8IN6qRc2s5z04784prwQcq5xSVHM+8+lwReL+NwyWNm63Hg7xVQh+iaVcQCBv39eUNWKjPVKmhLiYksSwUkANpfMQFcyZ8cuWoNfMvlYbiRF/EYBNz0b5hza2Y7QYzlYEnJT2cOkHxT5xNNMhJEU4pK7Kw5Bb3pavkWCu3dDyJqaOgtSFuQ0xqWfUM2/LfeKCsAvMXvmCTvfJ2iBStOdx+cceIMW0mCbOhlBZAK+aUoi5CmBhRz6Mdb3Ud5hQvlktyPdtYhMhQovEOiED84UKGAw94Q5EKFABNWQ6oZPrwhQoQISvdiCRChRJAOsNlDHOHhQeQJmGhQoBkEKhpR9dphQoQFcB5i0m4KbjQ9Yjk50wg2JzOvAQ8KMufwIhNUaCdagH4Wgkouns+kKFFZLyFAsPW6KOGNQvfppzv8cKFEX0PwT2hhkqTMqSksQzgFrDfGFsdRUxVcvrffDwofhkPJ0u1LCU1rHKK+PS0tPrSFChIsfZCeegOzzMDloBdwD/8ApMKFEvCAhjkAMwAc34+7GMn3h1HyhoUQKpFwSxzoDBlJuGz6C89+Q7oz8SkUA6sL65GFCiyPaGQlSEsOiO4Q0KFGgi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3" name="Picture 2" descr="http://www.rodina.cz/partner/1_charita/sos_vesnicky/sos_maminka_sdet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060848"/>
            <a:ext cx="4680520" cy="312318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4" name="Obdélník 13"/>
          <p:cNvSpPr/>
          <p:nvPr/>
        </p:nvSpPr>
        <p:spPr>
          <a:xfrm>
            <a:off x="2483768" y="1772816"/>
            <a:ext cx="1358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jaké je to tady? 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764704"/>
            <a:ext cx="2168549" cy="1944216"/>
          </a:xfrm>
          <a:prstGeom prst="rect">
            <a:avLst/>
          </a:prstGeom>
          <a:noFill/>
        </p:spPr>
      </p:pic>
      <p:sp>
        <p:nvSpPr>
          <p:cNvPr id="16" name="Zaoblený obdélníkový popisek 15"/>
          <p:cNvSpPr/>
          <p:nvPr/>
        </p:nvSpPr>
        <p:spPr>
          <a:xfrm>
            <a:off x="2483768" y="1772816"/>
            <a:ext cx="1368152" cy="792088"/>
          </a:xfrm>
          <a:prstGeom prst="wedgeRoundRectCallout">
            <a:avLst>
              <a:gd name="adj1" fmla="val -67025"/>
              <a:gd name="adj2" fmla="val 68379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 rot="11606130" flipV="1">
            <a:off x="2293856" y="1699986"/>
            <a:ext cx="2533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Ti se mají.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496807" y="1225075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Obdélník 6"/>
          <p:cNvSpPr/>
          <p:nvPr/>
        </p:nvSpPr>
        <p:spPr>
          <a:xfrm>
            <a:off x="971600" y="476672"/>
            <a:ext cx="30444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ADOPCE ?</a:t>
            </a:r>
          </a:p>
        </p:txBody>
      </p:sp>
      <p:sp>
        <p:nvSpPr>
          <p:cNvPr id="8" name="Obdélník 7"/>
          <p:cNvSpPr/>
          <p:nvPr/>
        </p:nvSpPr>
        <p:spPr>
          <a:xfrm>
            <a:off x="4139952" y="1268760"/>
            <a:ext cx="4176464" cy="43204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p:cxnSp>
        <p:nvCxnSpPr>
          <p:cNvPr id="14" name="Přímá spojovací čára 13"/>
          <p:cNvCxnSpPr/>
          <p:nvPr/>
        </p:nvCxnSpPr>
        <p:spPr>
          <a:xfrm flipV="1">
            <a:off x="971600" y="764704"/>
            <a:ext cx="3672408" cy="24482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4644008" y="764704"/>
            <a:ext cx="3672408" cy="2232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08853">
            <a:off x="5024165" y="50262"/>
            <a:ext cx="2168549" cy="1944216"/>
          </a:xfrm>
          <a:prstGeom prst="rect">
            <a:avLst/>
          </a:prstGeom>
          <a:noFill/>
        </p:spPr>
      </p:pic>
      <p:sp>
        <p:nvSpPr>
          <p:cNvPr id="12" name="Zaoblený obdélníkový popisek 11"/>
          <p:cNvSpPr/>
          <p:nvPr/>
        </p:nvSpPr>
        <p:spPr>
          <a:xfrm rot="685494">
            <a:off x="2385033" y="1667358"/>
            <a:ext cx="1908235" cy="648072"/>
          </a:xfrm>
          <a:prstGeom prst="wedgeRoundRectCallout">
            <a:avLst>
              <a:gd name="adj1" fmla="val -63768"/>
              <a:gd name="adj2" fmla="val 106608"/>
              <a:gd name="adj3" fmla="val 16667"/>
            </a:avLst>
          </a:prstGeom>
          <a:solidFill>
            <a:schemeClr val="bg1"/>
          </a:solidFill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 rot="11606130" flipV="1">
            <a:off x="2293856" y="1699986"/>
            <a:ext cx="2533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Ti se mají.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2" cstate="print"/>
          <a:srcRect l="49083" r="8652"/>
          <a:stretch>
            <a:fillRect/>
          </a:stretch>
        </p:blipFill>
        <p:spPr bwMode="auto">
          <a:xfrm rot="11127159" flipV="1">
            <a:off x="496807" y="1225075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Obdélník 6"/>
          <p:cNvSpPr/>
          <p:nvPr/>
        </p:nvSpPr>
        <p:spPr>
          <a:xfrm>
            <a:off x="971600" y="476672"/>
            <a:ext cx="30444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ADOPCE ?</a:t>
            </a:r>
          </a:p>
        </p:txBody>
      </p:sp>
      <p:sp>
        <p:nvSpPr>
          <p:cNvPr id="8" name="Obdélník 7"/>
          <p:cNvSpPr/>
          <p:nvPr/>
        </p:nvSpPr>
        <p:spPr>
          <a:xfrm>
            <a:off x="4139952" y="1268760"/>
            <a:ext cx="4176464" cy="43204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39552" y="5445224"/>
            <a:ext cx="83164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Rodina si tě vybere </a:t>
            </a:r>
            <a:r>
              <a:rPr lang="cs-CZ" sz="3200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příjme za vlastní. 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 flipV="1">
            <a:off x="899592" y="692696"/>
            <a:ext cx="3672408" cy="24482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4644008" y="764704"/>
            <a:ext cx="3672408" cy="2232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08853">
            <a:off x="5024165" y="50262"/>
            <a:ext cx="2168549" cy="1944216"/>
          </a:xfrm>
          <a:prstGeom prst="rect">
            <a:avLst/>
          </a:prstGeom>
          <a:noFill/>
        </p:spPr>
      </p:pic>
      <p:sp>
        <p:nvSpPr>
          <p:cNvPr id="12" name="Zaoblený obdélníkový popisek 11"/>
          <p:cNvSpPr/>
          <p:nvPr/>
        </p:nvSpPr>
        <p:spPr>
          <a:xfrm rot="685494">
            <a:off x="2385033" y="1667358"/>
            <a:ext cx="1908235" cy="648072"/>
          </a:xfrm>
          <a:prstGeom prst="wedgeRoundRectCallout">
            <a:avLst>
              <a:gd name="adj1" fmla="val -63768"/>
              <a:gd name="adj2" fmla="val 106608"/>
              <a:gd name="adj3" fmla="val 16667"/>
            </a:avLst>
          </a:prstGeom>
          <a:solidFill>
            <a:schemeClr val="bg1"/>
          </a:solidFill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Owner\AppData\Local\Microsoft\Windows\Temporary Internet Files\Content.IE5\KO90B14Z\MP9004227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196752"/>
            <a:ext cx="5184576" cy="3888432"/>
          </a:xfrm>
          <a:prstGeom prst="rect">
            <a:avLst/>
          </a:prstGeom>
          <a:noFill/>
          <a:effectLst/>
        </p:spPr>
      </p:pic>
      <p:pic>
        <p:nvPicPr>
          <p:cNvPr id="6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3" cstate="print"/>
          <a:srcRect l="49083" r="8652"/>
          <a:stretch>
            <a:fillRect/>
          </a:stretch>
        </p:blipFill>
        <p:spPr bwMode="auto">
          <a:xfrm rot="11127159" flipV="1">
            <a:off x="424798" y="1585114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Obdélník 2"/>
          <p:cNvSpPr/>
          <p:nvPr/>
        </p:nvSpPr>
        <p:spPr>
          <a:xfrm>
            <a:off x="971600" y="476672"/>
            <a:ext cx="67687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PĚSTOUNSKÁ RODINA?</a:t>
            </a:r>
            <a:endParaRPr lang="cs-CZ" sz="40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98633">
            <a:off x="5880433" y="3873597"/>
            <a:ext cx="2426103" cy="1872208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411760" y="3789040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latin typeface="Forte" pitchFamily="66" charset="0"/>
                <a:ea typeface="Verdana" pitchFamily="34" charset="0"/>
                <a:cs typeface="Verdana" pitchFamily="34" charset="0"/>
              </a:rPr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627784" y="3501008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latin typeface="Forte" pitchFamily="66" charset="0"/>
                <a:ea typeface="Verdana" pitchFamily="34" charset="0"/>
                <a:cs typeface="Verdana" pitchFamily="34" charset="0"/>
              </a:rPr>
              <a:t> 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627784" y="3356992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latin typeface="Forte" pitchFamily="66" charset="0"/>
                <a:ea typeface="Verdana" pitchFamily="34" charset="0"/>
                <a:cs typeface="Verdana" pitchFamily="34" charset="0"/>
              </a:rPr>
              <a:t>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699792" y="1772816"/>
            <a:ext cx="11521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Tady?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 flipV="1">
            <a:off x="899592" y="476672"/>
            <a:ext cx="3672408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572000" y="548680"/>
            <a:ext cx="3528392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aoblený obdélníkový popisek 13"/>
          <p:cNvSpPr/>
          <p:nvPr/>
        </p:nvSpPr>
        <p:spPr>
          <a:xfrm>
            <a:off x="2627784" y="1700808"/>
            <a:ext cx="1296144" cy="504056"/>
          </a:xfrm>
          <a:prstGeom prst="wedgeRoundRectCallout">
            <a:avLst>
              <a:gd name="adj1" fmla="val -88735"/>
              <a:gd name="adj2" fmla="val 84056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Owner\AppData\Local\Microsoft\Windows\Temporary Internet Files\Content.IE5\KO90B14Z\MP9004227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196752"/>
            <a:ext cx="5184576" cy="3888432"/>
          </a:xfrm>
          <a:prstGeom prst="rect">
            <a:avLst/>
          </a:prstGeom>
          <a:noFill/>
          <a:effectLst/>
        </p:spPr>
      </p:pic>
      <p:pic>
        <p:nvPicPr>
          <p:cNvPr id="6" name="Picture 9" descr="C:\Users\pc\AppData\Local\Microsoft\Windows\Temporary Internet Files\Content.IE5\LAQAYDW2\MP900442223[1].jpg"/>
          <p:cNvPicPr>
            <a:picLocks noChangeAspect="1" noChangeArrowheads="1"/>
          </p:cNvPicPr>
          <p:nvPr/>
        </p:nvPicPr>
        <p:blipFill>
          <a:blip r:embed="rId3" cstate="print"/>
          <a:srcRect l="49083" r="8652"/>
          <a:stretch>
            <a:fillRect/>
          </a:stretch>
        </p:blipFill>
        <p:spPr bwMode="auto">
          <a:xfrm rot="11127159" flipV="1">
            <a:off x="424798" y="1585114"/>
            <a:ext cx="2290570" cy="37561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Obdélník 2"/>
          <p:cNvSpPr/>
          <p:nvPr/>
        </p:nvSpPr>
        <p:spPr>
          <a:xfrm>
            <a:off x="971600" y="476672"/>
            <a:ext cx="67687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PĚSTOUNSKÁ RODINA?</a:t>
            </a:r>
            <a:endParaRPr lang="cs-CZ" sz="4000" i="1" dirty="0">
              <a:solidFill>
                <a:srgbClr val="B41CA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98633">
            <a:off x="5880433" y="3873597"/>
            <a:ext cx="2426103" cy="1872208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411760" y="3789040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latin typeface="Forte" pitchFamily="66" charset="0"/>
                <a:ea typeface="Verdana" pitchFamily="34" charset="0"/>
                <a:cs typeface="Verdana" pitchFamily="34" charset="0"/>
              </a:rPr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627784" y="3501008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latin typeface="Forte" pitchFamily="66" charset="0"/>
                <a:ea typeface="Verdana" pitchFamily="34" charset="0"/>
                <a:cs typeface="Verdana" pitchFamily="34" charset="0"/>
              </a:rPr>
              <a:t> 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627784" y="3356992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latin typeface="Forte" pitchFamily="66" charset="0"/>
                <a:ea typeface="Verdana" pitchFamily="34" charset="0"/>
                <a:cs typeface="Verdana" pitchFamily="34" charset="0"/>
              </a:rPr>
              <a:t>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699792" y="1772816"/>
            <a:ext cx="11521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Tady?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5085184"/>
            <a:ext cx="9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Cizí rodina si tě vybere na výchovu </a:t>
            </a:r>
          </a:p>
          <a:p>
            <a:r>
              <a:rPr lang="cs-CZ" sz="3200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 18 let tvého věku</a:t>
            </a:r>
            <a:r>
              <a:rPr lang="cs-CZ" sz="32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r>
              <a:rPr lang="cs-CZ" sz="32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Nevzniká příbuzenský vztah</a:t>
            </a:r>
            <a:r>
              <a:rPr lang="cs-CZ" sz="28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</p:txBody>
      </p:sp>
      <p:cxnSp>
        <p:nvCxnSpPr>
          <p:cNvPr id="15" name="Přímá spojovací čára 14"/>
          <p:cNvCxnSpPr/>
          <p:nvPr/>
        </p:nvCxnSpPr>
        <p:spPr>
          <a:xfrm flipV="1">
            <a:off x="899592" y="476672"/>
            <a:ext cx="3672408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572000" y="548680"/>
            <a:ext cx="3528392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aoblený obdélníkový popisek 13"/>
          <p:cNvSpPr/>
          <p:nvPr/>
        </p:nvSpPr>
        <p:spPr>
          <a:xfrm>
            <a:off x="2627784" y="1700808"/>
            <a:ext cx="1296144" cy="504056"/>
          </a:xfrm>
          <a:prstGeom prst="wedgeRoundRectCallout">
            <a:avLst>
              <a:gd name="adj1" fmla="val -88735"/>
              <a:gd name="adj2" fmla="val 84056"/>
              <a:gd name="adj3" fmla="val 16667"/>
            </a:avLst>
          </a:prstGeom>
          <a:noFill/>
          <a:ln>
            <a:noFill/>
          </a:ln>
          <a:effectLst>
            <a:softEdge rad="127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Přímá spojovací čára 43"/>
          <p:cNvCxnSpPr/>
          <p:nvPr/>
        </p:nvCxnSpPr>
        <p:spPr>
          <a:xfrm>
            <a:off x="7020272" y="2780928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/>
          <p:cNvSpPr/>
          <p:nvPr/>
        </p:nvSpPr>
        <p:spPr>
          <a:xfrm>
            <a:off x="1043608" y="54868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OPAKOVÁNÍ</a:t>
            </a:r>
            <a:endParaRPr lang="cs-CZ" sz="4000" i="1" dirty="0"/>
          </a:p>
        </p:txBody>
      </p:sp>
      <p:pic>
        <p:nvPicPr>
          <p:cNvPr id="5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86695">
            <a:off x="6440281" y="1153138"/>
            <a:ext cx="2168549" cy="1944216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755576" y="1196752"/>
            <a:ext cx="7200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Vypiš všechny formy náhradní rodinné péče. 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03648" y="3645024"/>
            <a:ext cx="5616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1403648" y="4077072"/>
            <a:ext cx="5616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1403648" y="4509120"/>
            <a:ext cx="5616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1403648" y="4941168"/>
            <a:ext cx="5616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1403648" y="5373216"/>
            <a:ext cx="5616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1403648" y="5805264"/>
            <a:ext cx="5616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1403648" y="2780928"/>
            <a:ext cx="5616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1403648" y="2780928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1403648" y="3212976"/>
            <a:ext cx="5616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1907704" y="2780928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3645024"/>
            <a:ext cx="4187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5. PĚSTOUNSKÁ RODINA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827584" y="1916832"/>
            <a:ext cx="39532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1. KOJENECKÝ ÚSTAV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27584" y="2780928"/>
            <a:ext cx="47687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3.  DĚTSKÝ DOMOV  SE ŠKOLOU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827584" y="2348880"/>
            <a:ext cx="3515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2.  DĚTSKÝ DOMOV 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827584" y="3212976"/>
            <a:ext cx="3554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 VÝCHOVNÝ ÚSTAV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27584" y="4077072"/>
            <a:ext cx="29851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6. SOS VESNIČKA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827584" y="4509120"/>
            <a:ext cx="1885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7. ADOPCE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1043608" y="548680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solidFill>
                  <a:srgbClr val="B41CA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 je správně</a:t>
            </a:r>
            <a:endParaRPr lang="cs-CZ" sz="4000" i="1" dirty="0"/>
          </a:p>
        </p:txBody>
      </p:sp>
      <p:pic>
        <p:nvPicPr>
          <p:cNvPr id="15" name="Picture 2" descr="C:\Users\pc\AppData\Local\Microsoft\Windows\Temporary Internet Files\Content.IE5\LAQAYDW2\MM90029698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072495">
            <a:off x="5532652" y="704344"/>
            <a:ext cx="2168549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3140968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/>
              <a:t>SOS VESNIČKA:</a:t>
            </a:r>
          </a:p>
          <a:p>
            <a:r>
              <a:rPr lang="cs-CZ" i="1" dirty="0" smtClean="0"/>
              <a:t>http://www.rodin</a:t>
            </a:r>
            <a:r>
              <a:rPr lang="cs-CZ" dirty="0" smtClean="0"/>
              <a:t>a.cz/partner/1_charita/sos_vesnicky/sos_maminka_sdetmi.jpg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55576" y="3717032"/>
            <a:ext cx="73448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ADOPCE:</a:t>
            </a:r>
          </a:p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http://cs.wikipedia.org/wiki/Adopce_na_d%C3%A1lku#Nejv.C3.BDznamn.C4.9Bj.C5.A1.C3.AD_organizace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5576" y="2564904"/>
            <a:ext cx="77048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DĚTSKÝ DOMOV SE ŠKOLOU</a:t>
            </a:r>
            <a:r>
              <a:rPr lang="cs-CZ" sz="1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VLASTNÍ ZDROJE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755576" y="4437112"/>
            <a:ext cx="74888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PĚSTOUNSKÁ PÉČE: 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C:\Users\Owner\AppData\Local\Microsoft\Windows\Temporary Internet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\Content.IE5\Q35GV4A6\MP900422789[1].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539552" y="2636912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539552" y="3212976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539552" y="3789040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539552" y="4509120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755576" y="2852936"/>
            <a:ext cx="77048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VÝCHOVNÝ ÚSTAV 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VLASTNÍ ZDROJE</a:t>
            </a:r>
          </a:p>
        </p:txBody>
      </p:sp>
      <p:sp>
        <p:nvSpPr>
          <p:cNvPr id="28" name="Elipsa 27"/>
          <p:cNvSpPr/>
          <p:nvPr/>
        </p:nvSpPr>
        <p:spPr>
          <a:xfrm>
            <a:off x="539552" y="2924944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9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755576" y="4561383"/>
            <a:ext cx="77048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DĚTSKÝ DOMOV 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VLASTNÍ ZDROJE</a:t>
            </a:r>
          </a:p>
        </p:txBody>
      </p:sp>
      <p:sp>
        <p:nvSpPr>
          <p:cNvPr id="7" name="Obdélník 6"/>
          <p:cNvSpPr/>
          <p:nvPr/>
        </p:nvSpPr>
        <p:spPr>
          <a:xfrm>
            <a:off x="755576" y="2329135"/>
            <a:ext cx="87849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ČÁP</a:t>
            </a:r>
            <a:r>
              <a:rPr lang="cs-CZ" sz="1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</a:p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C:\Users\Owner\AppData\Local\Microsoft\Windows\Temporary Internet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\Content.IE5\CI13UUOI\MM900296987[1].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gif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539552" y="4633391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539552" y="2473151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5576" y="3625279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/>
              <a:t>KOJENECKÝ ÚSTAV</a:t>
            </a:r>
            <a:r>
              <a:rPr lang="cs-CZ" b="1" dirty="0" smtClean="0"/>
              <a:t>: </a:t>
            </a:r>
            <a:r>
              <a:rPr lang="cs-CZ" dirty="0" smtClean="0"/>
              <a:t>C:\Users\Owner\AppData\Local\Microsoft\Windows\Temporary Internet </a:t>
            </a:r>
            <a:r>
              <a:rPr lang="cs-CZ" dirty="0" err="1" smtClean="0"/>
              <a:t>Files</a:t>
            </a:r>
            <a:r>
              <a:rPr lang="cs-CZ" dirty="0" smtClean="0"/>
              <a:t>\Content.IE5\3GHTXPFK\MP900448395[1].</a:t>
            </a:r>
            <a:r>
              <a:rPr lang="cs-CZ" dirty="0" err="1" smtClean="0"/>
              <a:t>jpg</a:t>
            </a:r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539552" y="3769295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55576" y="3049215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i="1" dirty="0" smtClean="0"/>
              <a:t>DÍVKA</a:t>
            </a:r>
            <a:r>
              <a:rPr lang="cs-CZ" dirty="0" smtClean="0"/>
              <a:t>: C:\Users\Owner\AppData\Local\Microsoft\Windows\Temporary Internet </a:t>
            </a:r>
            <a:r>
              <a:rPr lang="cs-CZ" dirty="0" err="1" smtClean="0"/>
              <a:t>Files</a:t>
            </a:r>
            <a:r>
              <a:rPr lang="cs-CZ" dirty="0" smtClean="0"/>
              <a:t>\Content.IE5\VWWYET2K\MP900442223[1].</a:t>
            </a:r>
            <a:r>
              <a:rPr lang="cs-CZ" dirty="0" err="1" smtClean="0"/>
              <a:t>jpg</a:t>
            </a:r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539552" y="3193231"/>
            <a:ext cx="144016" cy="14401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ipe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546</Words>
  <Application>Microsoft Office PowerPoint</Application>
  <PresentationFormat>Předvádění na obrazovce (4:3)</PresentationFormat>
  <Paragraphs>134</Paragraphs>
  <Slides>26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MJ</dc:creator>
  <cp:lastModifiedBy>Učitel</cp:lastModifiedBy>
  <cp:revision>73</cp:revision>
  <dcterms:created xsi:type="dcterms:W3CDTF">2013-05-11T08:30:52Z</dcterms:created>
  <dcterms:modified xsi:type="dcterms:W3CDTF">2014-09-09T08:53:53Z</dcterms:modified>
</cp:coreProperties>
</file>