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4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url?sa=i&amp;rct=j&amp;q=&amp;esrc=s&amp;source=images&amp;cd=&amp;cad=rja&amp;docid=pirZ-jibXD8adM&amp;tbnid=CnJu_j0eRBYchM:&amp;ved=0CAQQjB0&amp;url=http://zpravy.idnes.cz/nejvetsi-vystrednost-vesmiru-mame-denne-pred-ocima-rika-muz-mnoha-urceni-marek-orko-vacha-gs4-/zpr_archiv.aspx?c=A100401_203700_kavarna_chu&amp;ei=nbDNUra3GoLdswbw9oG4Cw&amp;bvm=bv.59026428,d.Yms&amp;psig=AFQjCNEAlKrVDeHOjMpir0qQ1-d13JT7Iw&amp;ust=138929815620981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5743597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VY_12_INOVACE_109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Přírodověda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Energetické</a:t>
                      </a:r>
                      <a:r>
                        <a:rPr lang="cs-CZ" sz="1400" baseline="0" dirty="0" smtClean="0"/>
                        <a:t> suroviny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Rozdělení energetických surovin, způsoby těžby, využití energie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10.10.2012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18.10.2012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3835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Energetické suroviny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424936" cy="583264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dirty="0" smtClean="0"/>
              <a:t>Energetické suroviny jsou suroviny, ze kterých se vyrábí </a:t>
            </a:r>
            <a:r>
              <a:rPr lang="cs-CZ" sz="2800" b="1" i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energie.</a:t>
            </a:r>
            <a:endParaRPr lang="cs-CZ" sz="2800" b="1" i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b="1" dirty="0" smtClean="0"/>
              <a:t>Jsou to suroviny, ze kterých získáváme:</a:t>
            </a:r>
            <a:r>
              <a:rPr lang="cs-CZ" sz="2400" dirty="0" smtClean="0"/>
              <a:t>	</a:t>
            </a:r>
          </a:p>
          <a:p>
            <a:pPr marL="0" indent="0" algn="ctr">
              <a:buNone/>
            </a:pPr>
            <a:r>
              <a:rPr lang="cs-CZ" sz="2400" b="1" dirty="0">
                <a:solidFill>
                  <a:srgbClr val="FF0000"/>
                </a:solidFill>
              </a:rPr>
              <a:t>t</a:t>
            </a:r>
            <a:r>
              <a:rPr lang="cs-CZ" sz="2400" b="1" dirty="0" smtClean="0">
                <a:solidFill>
                  <a:srgbClr val="FF0000"/>
                </a:solidFill>
              </a:rPr>
              <a:t>eplo, </a:t>
            </a:r>
            <a:r>
              <a:rPr lang="cs-CZ" sz="2400" b="1" dirty="0" smtClean="0">
                <a:solidFill>
                  <a:srgbClr val="FFFF00"/>
                </a:solidFill>
              </a:rPr>
              <a:t>světlo, </a:t>
            </a:r>
            <a:r>
              <a:rPr lang="cs-CZ" sz="2400" dirty="0" smtClean="0">
                <a:solidFill>
                  <a:srgbClr val="00B050"/>
                </a:solidFill>
              </a:rPr>
              <a:t>energii k pohonu automobilů, </a:t>
            </a:r>
            <a:r>
              <a:rPr lang="cs-CZ" sz="2400" dirty="0" smtClean="0"/>
              <a:t>	</a:t>
            </a:r>
            <a:r>
              <a:rPr lang="cs-CZ" sz="2400" b="1" dirty="0" smtClean="0">
                <a:solidFill>
                  <a:schemeClr val="accent6"/>
                </a:solidFill>
              </a:rPr>
              <a:t>elektrickou energii</a:t>
            </a:r>
          </a:p>
          <a:p>
            <a:pPr marL="0" indent="0" algn="ctr">
              <a:buNone/>
            </a:pPr>
            <a:r>
              <a:rPr lang="cs-CZ" sz="20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Energetické suroviny </a:t>
            </a:r>
            <a:r>
              <a:rPr lang="cs-CZ" sz="2000" dirty="0" smtClean="0"/>
              <a:t>neboli </a:t>
            </a:r>
            <a:r>
              <a:rPr lang="cs-CZ" sz="2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paliva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pevná – uhlí</a:t>
            </a:r>
            <a:r>
              <a:rPr lang="cs-CZ" sz="24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Uhlí se těží hornickým způsobem.</a:t>
            </a:r>
          </a:p>
          <a:p>
            <a:pPr marL="0" indent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Hnědé uhlí se těží na povrchu země v </a:t>
            </a:r>
            <a:r>
              <a:rPr lang="cs-CZ" sz="24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povrchových dolech.</a:t>
            </a:r>
            <a:endParaRPr lang="cs-CZ" b="1" i="1" u="sng" dirty="0" smtClean="0"/>
          </a:p>
        </p:txBody>
      </p:sp>
      <p:pic>
        <p:nvPicPr>
          <p:cNvPr id="1026" name="Picture 2" descr="http://pixabay.com/static/uploads/photo/2013/03/27/14/09/brown-coal-97100_6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7" y="4057044"/>
            <a:ext cx="3816424" cy="2540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38342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Energetické suroviny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Černé uhlí se těží hluboko pod </a:t>
            </a:r>
          </a:p>
          <a:p>
            <a:pPr marL="0" indent="0">
              <a:buNone/>
            </a:pPr>
            <a:r>
              <a:rPr lang="cs-CZ" sz="2400" dirty="0" smtClean="0"/>
              <a:t>zemí v </a:t>
            </a:r>
            <a:r>
              <a:rPr lang="cs-CZ" sz="24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hlubinných dolech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Uhlí potřebujeme hlavně k topení a k výrobě elektrické energie v tepelných elektrárnách.</a:t>
            </a:r>
            <a:endParaRPr lang="cs-CZ" sz="2400" dirty="0"/>
          </a:p>
        </p:txBody>
      </p:sp>
      <p:pic>
        <p:nvPicPr>
          <p:cNvPr id="2050" name="Picture 2" descr="http://upload.wikimedia.org/wikipedia/commons/5/5c/Uheln%C3%BD_d%C5%AFl_hlubinn%C3%BD_ANSELMEduard_Urx_%28Ostrava%29_%283%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916832"/>
            <a:ext cx="4104456" cy="273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1708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Energetické suroviny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616624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kapalná – ropa</a:t>
            </a:r>
          </a:p>
          <a:p>
            <a:pPr marL="0" indent="0" algn="just">
              <a:buNone/>
            </a:pPr>
            <a:r>
              <a:rPr lang="cs-CZ" sz="2400" dirty="0" smtClean="0"/>
              <a:t>Ropa se těží pomocí hlubinných vrtů, </a:t>
            </a:r>
          </a:p>
          <a:p>
            <a:pPr marL="0" indent="0" algn="just">
              <a:buNone/>
            </a:pPr>
            <a:r>
              <a:rPr lang="cs-CZ" sz="2400" dirty="0" smtClean="0"/>
              <a:t>nad kterými jsou postaveny ropné věže.</a:t>
            </a:r>
          </a:p>
          <a:p>
            <a:pPr marL="0" indent="0" algn="just">
              <a:buNone/>
            </a:pPr>
            <a:r>
              <a:rPr lang="cs-CZ" sz="2400" dirty="0" smtClean="0"/>
              <a:t>Na některých místech Země se ropa těží</a:t>
            </a:r>
          </a:p>
          <a:p>
            <a:pPr marL="0" indent="0" algn="just">
              <a:buNone/>
            </a:pPr>
            <a:r>
              <a:rPr lang="cs-CZ" sz="2400" dirty="0" smtClean="0"/>
              <a:t>z vrtů na mořském dně. K práci nad vrty</a:t>
            </a:r>
          </a:p>
          <a:p>
            <a:pPr marL="0" indent="0" algn="just">
              <a:buNone/>
            </a:pPr>
            <a:r>
              <a:rPr lang="cs-CZ" sz="2400" dirty="0"/>
              <a:t>s</a:t>
            </a:r>
            <a:r>
              <a:rPr lang="cs-CZ" sz="2400" dirty="0" smtClean="0"/>
              <a:t>louží ropná plošina.</a:t>
            </a:r>
            <a:endParaRPr lang="cs-CZ" sz="2400" dirty="0"/>
          </a:p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endParaRPr lang="cs-CZ" sz="2400" dirty="0"/>
          </a:p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endParaRPr lang="cs-CZ" sz="2400" dirty="0"/>
          </a:p>
          <a:p>
            <a:pPr marL="0" indent="0" algn="just">
              <a:buNone/>
            </a:pPr>
            <a:endParaRPr lang="cs-CZ" sz="2400" dirty="0" smtClean="0"/>
          </a:p>
          <a:p>
            <a:pPr marL="0" indent="0" algn="just">
              <a:buNone/>
            </a:pPr>
            <a:endParaRPr lang="cs-CZ" sz="2400" dirty="0"/>
          </a:p>
        </p:txBody>
      </p:sp>
      <p:pic>
        <p:nvPicPr>
          <p:cNvPr id="4" name="Picture 2" descr="C:\Users\Sborovna\AppData\Local\Microsoft\Windows\Temporary Internet Files\Content.IE5\A93KYU9T\MP9004337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861048"/>
            <a:ext cx="4017640" cy="2628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1296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Energetické suroviny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1"/>
            <a:ext cx="8229600" cy="5612829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b="1" dirty="0" smtClean="0"/>
              <a:t>Z ropy se vyrábí benzín a nafta, využívá se také k výrobě elektřiny, ve stavebnictví nebo chemickém průmyslu.</a:t>
            </a:r>
          </a:p>
          <a:p>
            <a:pPr algn="just">
              <a:buFontTx/>
              <a:buChar char="-"/>
            </a:pP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plynná </a:t>
            </a:r>
            <a:r>
              <a:rPr lang="cs-CZ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zemní plyn</a:t>
            </a:r>
          </a:p>
          <a:p>
            <a:pPr marL="0" indent="0" algn="just">
              <a:buNone/>
            </a:pPr>
            <a:r>
              <a:rPr lang="cs-CZ" sz="2000" b="1" dirty="0" smtClean="0"/>
              <a:t>Zemní plyn se těží společně s ropou. </a:t>
            </a:r>
          </a:p>
          <a:p>
            <a:pPr marL="0" indent="0" algn="just">
              <a:buNone/>
            </a:pPr>
            <a:r>
              <a:rPr lang="cs-CZ" sz="2000" b="1" dirty="0" smtClean="0"/>
              <a:t>Zemní plyn se dostane ke spotřebiteli </a:t>
            </a:r>
          </a:p>
          <a:p>
            <a:pPr marL="0" indent="0" algn="just">
              <a:buNone/>
            </a:pPr>
            <a:r>
              <a:rPr lang="cs-CZ" sz="2000" b="1" dirty="0" smtClean="0"/>
              <a:t>podzemním potrubím tzv. plynovodem.</a:t>
            </a:r>
          </a:p>
          <a:p>
            <a:pPr marL="0" indent="0" algn="just">
              <a:buNone/>
            </a:pPr>
            <a:r>
              <a:rPr lang="cs-CZ" sz="2000" b="1" dirty="0" smtClean="0"/>
              <a:t>Zemní plyn se využívá nejvíce v domácnostech</a:t>
            </a:r>
          </a:p>
          <a:p>
            <a:pPr marL="0" indent="0" algn="just">
              <a:buNone/>
            </a:pPr>
            <a:r>
              <a:rPr lang="cs-CZ" sz="2000" b="1" dirty="0"/>
              <a:t>k</a:t>
            </a:r>
            <a:r>
              <a:rPr lang="cs-CZ" sz="2000" b="1" dirty="0" smtClean="0"/>
              <a:t> vytápění. Je nebezpečný, protože je výbušný.</a:t>
            </a:r>
          </a:p>
          <a:p>
            <a:pPr marL="0" indent="0" algn="just">
              <a:buNone/>
            </a:pPr>
            <a:endParaRPr lang="cs-CZ" sz="2000" b="1" dirty="0"/>
          </a:p>
          <a:p>
            <a:pPr marL="0" indent="0" algn="just">
              <a:buNone/>
            </a:pPr>
            <a:endParaRPr lang="cs-CZ" sz="2000" b="1" dirty="0"/>
          </a:p>
        </p:txBody>
      </p:sp>
      <p:pic>
        <p:nvPicPr>
          <p:cNvPr id="4" name="Picture 2" descr="http://upload.wikimedia.org/wikipedia/commons/thumb/0/07/Wellhead_Bohrlochkopf.JPG/800px-Wellhead_Bohrlochkopf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93096"/>
            <a:ext cx="3233936" cy="2425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borovna\AppData\Local\Microsoft\Windows\Temporary Internet Files\Content.IE5\CWOUPOS3\MP9004486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264248"/>
            <a:ext cx="3489968" cy="2322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2711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i="1" dirty="0" smtClean="0"/>
              <a:t>Energetické suroviny – opakovací cvičení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786346"/>
          </a:xfrm>
          <a:ln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pPr marL="457200" indent="-457200" algn="just">
              <a:buAutoNum type="arabicParenR"/>
            </a:pPr>
            <a:r>
              <a:rPr lang="cs-CZ" sz="2400" b="1" dirty="0" smtClean="0"/>
              <a:t>Vysvětli pojem energetické suroviny a </a:t>
            </a:r>
            <a:r>
              <a:rPr lang="cs-CZ" sz="2400" b="1" smtClean="0"/>
              <a:t>jejich využití</a:t>
            </a:r>
            <a:endParaRPr lang="cs-CZ" sz="2400" b="1" dirty="0" smtClean="0"/>
          </a:p>
          <a:p>
            <a:pPr marL="457200" indent="-457200" algn="just">
              <a:buAutoNum type="arabicParenR"/>
            </a:pPr>
            <a:endParaRPr lang="cs-CZ" sz="2400" b="1" dirty="0" smtClean="0"/>
          </a:p>
          <a:p>
            <a:pPr marL="457200" indent="-457200" algn="just">
              <a:buAutoNum type="arabicParenR"/>
            </a:pPr>
            <a:r>
              <a:rPr lang="cs-CZ" sz="2400" b="1" dirty="0" smtClean="0"/>
              <a:t> Na jaké 3 druhy rozdělujeme energetické suroviny?</a:t>
            </a:r>
          </a:p>
          <a:p>
            <a:pPr marL="457200" indent="-457200" algn="just">
              <a:buAutoNum type="arabicParenR"/>
            </a:pPr>
            <a:endParaRPr lang="cs-CZ" sz="2400" b="1" dirty="0" smtClean="0"/>
          </a:p>
          <a:p>
            <a:pPr marL="457200" indent="-457200" algn="just">
              <a:buAutoNum type="arabicParenR"/>
            </a:pPr>
            <a:r>
              <a:rPr lang="cs-CZ" sz="2400" b="1" dirty="0" smtClean="0"/>
              <a:t> Jakým způsobem se těží uhlí?</a:t>
            </a:r>
          </a:p>
          <a:p>
            <a:pPr marL="457200" indent="-457200" algn="just">
              <a:buAutoNum type="arabicParenR"/>
            </a:pPr>
            <a:endParaRPr lang="cs-CZ" sz="2400" b="1" dirty="0" smtClean="0"/>
          </a:p>
          <a:p>
            <a:pPr marL="457200" indent="-457200" algn="just">
              <a:buAutoNum type="arabicParenR"/>
            </a:pPr>
            <a:r>
              <a:rPr lang="cs-CZ" sz="2400" b="1" dirty="0" smtClean="0"/>
              <a:t>K čemu se využívá ropa?</a:t>
            </a:r>
          </a:p>
          <a:p>
            <a:pPr marL="457200" indent="-457200" algn="just">
              <a:buAutoNum type="arabicParenR"/>
            </a:pPr>
            <a:endParaRPr lang="cs-CZ" sz="2400" b="1" dirty="0" smtClean="0"/>
          </a:p>
          <a:p>
            <a:pPr marL="457200" indent="-457200" algn="just">
              <a:buAutoNum type="arabicParenR"/>
            </a:pPr>
            <a:r>
              <a:rPr lang="cs-CZ" sz="2400" b="1" dirty="0" smtClean="0"/>
              <a:t>Co se těží společně s ropou a k čemu se vytěžená surovina používá?</a:t>
            </a:r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endParaRPr lang="cs-CZ" sz="2400" b="1" dirty="0" smtClean="0"/>
          </a:p>
          <a:p>
            <a:pPr marL="457200" indent="-457200">
              <a:buNone/>
            </a:pPr>
            <a:r>
              <a:rPr lang="cs-CZ" sz="2400" b="1" dirty="0" smtClean="0"/>
              <a:t>			</a:t>
            </a:r>
            <a:r>
              <a:rPr lang="cs-CZ" sz="9600" b="1" dirty="0" smtClean="0">
                <a:solidFill>
                  <a:srgbClr val="FF0000"/>
                </a:solidFill>
              </a:rPr>
              <a:t>?	?	?	?	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i="1" dirty="0" smtClean="0"/>
              <a:t>Citace</a:t>
            </a:r>
            <a:endParaRPr lang="cs-CZ" sz="36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Obrazový a textový materiál:</a:t>
            </a:r>
          </a:p>
          <a:p>
            <a:pPr marL="0" indent="0">
              <a:buNone/>
            </a:pPr>
            <a:r>
              <a:rPr lang="cs-CZ" sz="1200" dirty="0" smtClean="0"/>
              <a:t>10.10.2012 18:15-19:00</a:t>
            </a:r>
          </a:p>
          <a:p>
            <a:pPr marL="0" indent="0">
              <a:buNone/>
            </a:pPr>
            <a:r>
              <a:rPr lang="cs-CZ" sz="1200" dirty="0">
                <a:hlinkClick r:id="rId2"/>
              </a:rPr>
              <a:t>http://upload.wikimedia.org/wikipedia/commons/5/5c/Uheln%C3%BD_d%C5%AFl_hlubinn%C3%BD_ANSELMEduard_Urx_%28Ostrava%29_%</a:t>
            </a:r>
            <a:r>
              <a:rPr lang="cs-CZ" sz="1200" dirty="0" smtClean="0">
                <a:hlinkClick r:id="rId2"/>
              </a:rPr>
              <a:t>283%29.jpg</a:t>
            </a:r>
          </a:p>
          <a:p>
            <a:pPr marL="0" indent="0">
              <a:buNone/>
            </a:pPr>
            <a:endParaRPr lang="cs-CZ" sz="1200" dirty="0">
              <a:hlinkClick r:id="rId2"/>
            </a:endParaRPr>
          </a:p>
          <a:p>
            <a:pPr marL="0" indent="0">
              <a:buNone/>
            </a:pP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pixabay.com/static/uploads/photo/2013/03/27/14/09/brown-coal-97100_640.jpg</a:t>
            </a:r>
          </a:p>
          <a:p>
            <a:pPr marL="0" indent="0">
              <a:buNone/>
            </a:pPr>
            <a:endParaRPr lang="cs-CZ" sz="1200" dirty="0">
              <a:hlinkClick r:id="rId2"/>
            </a:endParaRPr>
          </a:p>
          <a:p>
            <a:pPr marL="0" indent="0">
              <a:buNone/>
            </a:pP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cs.wikipedia.org/wiki/Zemn%C3%AD_plyn#mediaviewer/File:Wellhead_Bohrlochkopf.JPG</a:t>
            </a:r>
          </a:p>
          <a:p>
            <a:pPr marL="0" indent="0">
              <a:buNone/>
            </a:pPr>
            <a:endParaRPr lang="cs-CZ" sz="1200" dirty="0">
              <a:hlinkClick r:id="rId2"/>
            </a:endParaRPr>
          </a:p>
          <a:p>
            <a:pPr marL="0" indent="0">
              <a:buNone/>
            </a:pPr>
            <a:r>
              <a:rPr lang="cs-CZ" sz="1200" smtClean="0">
                <a:hlinkClick r:id="rId2"/>
              </a:rPr>
              <a:t>Klipart</a:t>
            </a:r>
            <a:endParaRPr lang="cs-CZ" sz="1200" dirty="0">
              <a:hlinkClick r:id="rId2"/>
            </a:endParaRPr>
          </a:p>
          <a:p>
            <a:pPr marL="0" indent="0">
              <a:buNone/>
            </a:pPr>
            <a:endParaRPr lang="cs-CZ" sz="1200" u="sng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101241077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313</Words>
  <Application>Microsoft Office PowerPoint</Application>
  <PresentationFormat>Předvádění na obrazovce (4:3)</PresentationFormat>
  <Paragraphs>90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Energetické suroviny</vt:lpstr>
      <vt:lpstr>Energetické suroviny</vt:lpstr>
      <vt:lpstr>Energetické suroviny</vt:lpstr>
      <vt:lpstr>Energetické suroviny</vt:lpstr>
      <vt:lpstr>Energetické suroviny – opakovací cvičení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Sborovna</cp:lastModifiedBy>
  <cp:revision>21</cp:revision>
  <dcterms:created xsi:type="dcterms:W3CDTF">2014-01-08T19:54:01Z</dcterms:created>
  <dcterms:modified xsi:type="dcterms:W3CDTF">2014-09-09T09:04:36Z</dcterms:modified>
</cp:coreProperties>
</file>