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66" r:id="rId3"/>
    <p:sldId id="258" r:id="rId4"/>
    <p:sldId id="259" r:id="rId5"/>
    <p:sldId id="260" r:id="rId6"/>
    <p:sldId id="261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711" autoAdjust="0"/>
  </p:normalViewPr>
  <p:slideViewPr>
    <p:cSldViewPr>
      <p:cViewPr varScale="1">
        <p:scale>
          <a:sx n="75" d="100"/>
          <a:sy n="75" d="100"/>
        </p:scale>
        <p:origin x="-10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A847BE-EAE2-486B-A17E-B8B8A07D2772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2E5A6F-843B-4C75-A232-F90CB48B2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840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E5A6F-843B-4C75-A232-F90CB48B244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717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0/Rear-guard_Trenches_NGM-v31-p370.jpg" TargetMode="External"/><Relationship Id="rId2" Type="http://schemas.openxmlformats.org/officeDocument/2006/relationships/hyperlink" Target="http://cs.wikipedia.org/wiki/Atent%C3%A1t_na_Franti%C5%A1ka_Ferdinanda_d'Est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171644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</a:t>
                      </a:r>
                      <a:r>
                        <a:rPr lang="cs-CZ" sz="1400" smtClean="0"/>
                        <a:t>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VY_12_INOVACE_110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První světová válka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žáků</a:t>
                      </a:r>
                      <a:r>
                        <a:rPr lang="cs-CZ" sz="1400" baseline="0" dirty="0" smtClean="0"/>
                        <a:t> s historickými událostmi 1. světové </a:t>
                      </a:r>
                      <a:r>
                        <a:rPr lang="cs-CZ" sz="1400" baseline="0" smtClean="0"/>
                        <a:t>války.</a:t>
                      </a:r>
                      <a:endParaRPr lang="cs-CZ" sz="1400" baseline="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05.11.2012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32549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66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6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větová válka</a:t>
            </a:r>
            <a:endParaRPr lang="cs-CZ" sz="66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/>
              <a:t>Bezprostřední záminkou k válce se stal úspěšný </a:t>
            </a:r>
            <a:r>
              <a:rPr lang="cs-CZ" sz="2000" dirty="0" smtClean="0"/>
              <a:t>atentát</a:t>
            </a:r>
            <a:r>
              <a:rPr lang="cs-CZ" sz="2000" dirty="0"/>
              <a:t> na arcivévodu a následníka trůnu </a:t>
            </a:r>
            <a:r>
              <a:rPr lang="cs-CZ" sz="2000" dirty="0" smtClean="0"/>
              <a:t>Františka Ferdinanda d´Este. Rakousko –Uhersko odvetou </a:t>
            </a:r>
            <a:r>
              <a:rPr lang="cs-CZ" sz="2000" dirty="0"/>
              <a:t>vyhlásilo válku </a:t>
            </a:r>
            <a:r>
              <a:rPr lang="cs-CZ" sz="2000" dirty="0" smtClean="0"/>
              <a:t>Srbsku, </a:t>
            </a:r>
            <a:r>
              <a:rPr lang="cs-CZ" sz="2000" dirty="0"/>
              <a:t>čímž vyvolalo řetězovou reakci vedoucí k světové válce. </a:t>
            </a:r>
            <a:r>
              <a:rPr lang="cs-CZ" sz="2000" dirty="0" smtClean="0"/>
              <a:t>Během </a:t>
            </a:r>
            <a:r>
              <a:rPr lang="cs-CZ" sz="2000" dirty="0"/>
              <a:t>jednoho měsíce se Evropa ocitla ve </a:t>
            </a:r>
            <a:r>
              <a:rPr lang="cs-CZ" sz="2000" dirty="0" smtClean="0"/>
              <a:t>válečném konfliktu.</a:t>
            </a:r>
          </a:p>
          <a:p>
            <a:pPr algn="just"/>
            <a:r>
              <a:rPr lang="cs-CZ" sz="2000" dirty="0" smtClean="0"/>
              <a:t>1. světová válka začala 28. července 1914 a skončila 11. listopadu 1918</a:t>
            </a:r>
            <a:endParaRPr lang="cs-CZ" sz="2000" dirty="0"/>
          </a:p>
        </p:txBody>
      </p:sp>
      <p:pic>
        <p:nvPicPr>
          <p:cNvPr id="1026" name="Picture 2" descr="Dobová fotografie - František Ferdinand se svou manželkou českou hraběnkou Žofií Chotkovo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778" y="3373264"/>
            <a:ext cx="3924436" cy="22879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9512" y="5661248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Dobová fotografie - František Ferdinand s manželkou českou hraběnkou Žofií Chotkovou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07108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</a:rPr>
              <a:t>Rozdělení nepřátelských sil</a:t>
            </a:r>
            <a:endParaRPr lang="cs-CZ" sz="4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/>
              <a:t>Válka propukla mezi dvěma koalicemi: mocnostmi Dohody a Ústředními mocnostmi.</a:t>
            </a:r>
          </a:p>
          <a:p>
            <a:pPr marL="0" indent="0" algn="just">
              <a:buNone/>
            </a:pPr>
            <a:r>
              <a:rPr lang="cs-CZ" sz="2000" dirty="0" smtClean="0"/>
              <a:t>Lepší technická vybavenost států Dohody nakonec rozhodla o výsledku války.</a:t>
            </a:r>
            <a:endParaRPr lang="cs-CZ" sz="2000" dirty="0"/>
          </a:p>
        </p:txBody>
      </p:sp>
      <p:sp>
        <p:nvSpPr>
          <p:cNvPr id="4" name="Ovál 3"/>
          <p:cNvSpPr/>
          <p:nvPr/>
        </p:nvSpPr>
        <p:spPr>
          <a:xfrm>
            <a:off x="611560" y="2852936"/>
            <a:ext cx="3816424" cy="324036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ysClr val="windowText" lastClr="0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DOHODA</a:t>
            </a:r>
          </a:p>
          <a:p>
            <a:pPr algn="ctr"/>
            <a:r>
              <a:rPr lang="cs-CZ" dirty="0" smtClean="0"/>
              <a:t>(Francie, Velká Británie, Rusko, později USA)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860032" y="2882569"/>
            <a:ext cx="3672095" cy="321072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Ústřední mocnosti</a:t>
            </a:r>
          </a:p>
          <a:p>
            <a:pPr algn="ctr"/>
            <a:r>
              <a:rPr lang="cs-CZ" dirty="0" smtClean="0"/>
              <a:t>(Rakousko – Uhersko, Německo)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Zbraně 1. světové války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Poprvé v této válce použity tanky, letadla a bojové plyny</a:t>
            </a:r>
          </a:p>
          <a:p>
            <a:r>
              <a:rPr lang="cs-CZ" sz="2000" dirty="0" smtClean="0"/>
              <a:t>První tanky vyrobili Britové, sloužil k snadnému překonávání zákopů, dosahoval rychlosti 6 km/h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Německé </a:t>
            </a:r>
            <a:r>
              <a:rPr lang="cs-CZ" sz="2000" dirty="0" smtClean="0"/>
              <a:t>tanky byly vyrobeny až v roce 1917, byly nedokonalé, těžké a </a:t>
            </a:r>
            <a:r>
              <a:rPr lang="cs-CZ" sz="2000" dirty="0" smtClean="0"/>
              <a:t>  pomalé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87893"/>
            <a:ext cx="3816424" cy="2856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000" dirty="0" smtClean="0"/>
              <a:t>Letadla měla v první světové válka nejdříve průzkumný charakter, později sloužil ke shazování železných šípů a ručních granátů</a:t>
            </a:r>
          </a:p>
          <a:p>
            <a:pPr algn="just"/>
            <a:r>
              <a:rPr lang="cs-CZ" sz="2000" dirty="0" smtClean="0"/>
              <a:t>S vývojem výkonnějších motorů vznikly bombardéry a stíhačky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algn="just"/>
            <a:r>
              <a:rPr lang="cs-CZ" sz="2000" dirty="0" smtClean="0"/>
              <a:t>V první světové válce byly rovněž poprvé použity bojové (otravné) plyny</a:t>
            </a:r>
          </a:p>
          <a:p>
            <a:pPr algn="just"/>
            <a:r>
              <a:rPr lang="cs-CZ" sz="2000" dirty="0" smtClean="0"/>
              <a:t>Jejich použití mělo </a:t>
            </a:r>
            <a:r>
              <a:rPr lang="cs-CZ" sz="2000" dirty="0"/>
              <a:t>zpočátku zničující </a:t>
            </a:r>
            <a:r>
              <a:rPr lang="cs-CZ" sz="2000" dirty="0" smtClean="0"/>
              <a:t>účinky, </a:t>
            </a:r>
            <a:r>
              <a:rPr lang="cs-CZ" sz="2000" dirty="0"/>
              <a:t>kdy prakticky neexistovala ochrana proti tomuto zcela novému způsobu </a:t>
            </a:r>
            <a:r>
              <a:rPr lang="cs-CZ" sz="2000" dirty="0" smtClean="0"/>
              <a:t>boje. </a:t>
            </a:r>
          </a:p>
          <a:p>
            <a:pPr algn="just"/>
            <a:r>
              <a:rPr lang="cs-CZ" sz="2000" dirty="0" smtClean="0"/>
              <a:t>Používal se zejména chlor, který </a:t>
            </a:r>
            <a:r>
              <a:rPr lang="cs-CZ" sz="2000" dirty="0"/>
              <a:t>se přeléval po bojišti jako hustá mlha, vléval se do zákopů a leptal měkké sliznice, vnikal dýchacím ústrojím do těla a ničil respirační </a:t>
            </a:r>
            <a:r>
              <a:rPr lang="cs-CZ" sz="2000" dirty="0" smtClean="0"/>
              <a:t>cesty.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78470"/>
            <a:ext cx="3533378" cy="224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Zákopová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/>
              <a:t>První světová válka je označována jako válka zákopová z důvodu budování rozsáhlých zákopových opevnění jako obrana proti nasazení automatických </a:t>
            </a:r>
            <a:r>
              <a:rPr lang="cs-CZ" sz="2000" dirty="0" smtClean="0"/>
              <a:t>zbraní.</a:t>
            </a:r>
            <a:endParaRPr lang="cs-CZ" sz="2000" dirty="0"/>
          </a:p>
          <a:p>
            <a:r>
              <a:rPr lang="cs-CZ" sz="2000" dirty="0" smtClean="0"/>
              <a:t>Na </a:t>
            </a:r>
            <a:r>
              <a:rPr lang="cs-CZ" sz="2000" dirty="0"/>
              <a:t>rozdíl od druhé světové války se bojuje pouze v zákopech. V nich se často </a:t>
            </a:r>
            <a:r>
              <a:rPr lang="cs-CZ" sz="2000" dirty="0" smtClean="0"/>
              <a:t>šířily různé </a:t>
            </a:r>
            <a:r>
              <a:rPr lang="cs-CZ" sz="2000" dirty="0"/>
              <a:t>nemoci, jelikož neexistovala vůbec žádná hygiena. Na záchody se chodilo na vyhrazené místo, které se časem zahrabávalo. V zákopech, které si stavěli sami vojáci, se často udržoval zápach. V těchto nehostinných podmínkách vojáci spali i obědvali. 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pic>
        <p:nvPicPr>
          <p:cNvPr id="4" name="Picture 2" descr="http://upload.wikimedia.org/wikipedia/commons/5/50/Rear-guard_Trenches_NGM-v31-p3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34618"/>
            <a:ext cx="3456384" cy="2102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Důvody ukončení války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/>
              <a:t>Válka skončila vítězstvím Dohody a kapitulací poražených Ústředních mocností</a:t>
            </a:r>
            <a:r>
              <a:rPr lang="cs-CZ" sz="2000" dirty="0" smtClean="0"/>
              <a:t>. </a:t>
            </a:r>
          </a:p>
          <a:p>
            <a:pPr algn="just"/>
            <a:r>
              <a:rPr lang="cs-CZ" sz="2000" dirty="0" smtClean="0"/>
              <a:t>Jedním z důvodů ukončení války byl nedostatek potravin, jejich denní spotřeba byla omezována. Bylo možné je koupit jen na zvláštní poukázky (</a:t>
            </a:r>
            <a:r>
              <a:rPr lang="cs-CZ" sz="2000" dirty="0" err="1" smtClean="0"/>
              <a:t>chlebenky</a:t>
            </a:r>
            <a:r>
              <a:rPr lang="cs-CZ" sz="2000" dirty="0" smtClean="0"/>
              <a:t>, cukřenky). </a:t>
            </a:r>
          </a:p>
          <a:p>
            <a:pPr algn="just"/>
            <a:r>
              <a:rPr lang="cs-CZ" sz="2000" dirty="0" smtClean="0"/>
              <a:t>Dalšími důvody byly nemoci a nedostatek léků. </a:t>
            </a:r>
          </a:p>
          <a:p>
            <a:pPr algn="just"/>
            <a:r>
              <a:rPr lang="cs-CZ" sz="2000" dirty="0" smtClean="0"/>
              <a:t>Jako </a:t>
            </a:r>
            <a:r>
              <a:rPr lang="cs-CZ" sz="2000" dirty="0"/>
              <a:t>první válečný konflikt v dějinách zasáhla první světová válka téměř celý svět. Bojovalo se ve třech světadílech, na všech světových mořích a konflikt, ve kterém zahynulo téměř deset milionů vojáků a 8,5 </a:t>
            </a:r>
            <a:r>
              <a:rPr lang="cs-CZ" sz="2000" dirty="0" smtClean="0"/>
              <a:t>milionů </a:t>
            </a:r>
            <a:r>
              <a:rPr lang="cs-CZ" sz="2000" dirty="0"/>
              <a:t>civilistů, postihl 38 států. Válka začala 28. července 1914, trvala čtyři a čtvrt roku a jejím výsledkem bylo zcela nové rozložení sil v Evropě i ve světě. První světová válka skončila podpisem příměří </a:t>
            </a:r>
            <a:r>
              <a:rPr lang="cs-CZ" sz="2000" dirty="0" smtClean="0"/>
              <a:t>11</a:t>
            </a:r>
            <a:r>
              <a:rPr lang="cs-CZ" sz="2000" dirty="0"/>
              <a:t>. listopadu 1918.</a:t>
            </a:r>
          </a:p>
        </p:txBody>
      </p:sp>
    </p:spTree>
    <p:extLst>
      <p:ext uri="{BB962C8B-B14F-4D97-AF65-F5344CB8AC3E}">
        <p14:creationId xmlns:p14="http://schemas.microsoft.com/office/powerpoint/2010/main" val="3051692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200" b="1" dirty="0"/>
              <a:t>Obrazový a textový </a:t>
            </a:r>
            <a:r>
              <a:rPr lang="cs-CZ" sz="1200" b="1" dirty="0" smtClean="0"/>
              <a:t>materiál:</a:t>
            </a:r>
            <a:endParaRPr lang="cs-CZ" sz="1200" b="1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cs.wikipedia.org/wiki/Atent%C3%A1t_na_Franti%C5%A1ka_Ferdinanda_d'Este</a:t>
            </a:r>
            <a:endParaRPr lang="cs-CZ" sz="1200" dirty="0"/>
          </a:p>
          <a:p>
            <a:r>
              <a:rPr lang="cs-CZ" sz="1200" dirty="0" smtClean="0"/>
              <a:t>01.11.2012   </a:t>
            </a:r>
            <a:r>
              <a:rPr lang="cs-CZ" sz="1200" dirty="0" smtClean="0"/>
              <a:t>20.30</a:t>
            </a:r>
          </a:p>
          <a:p>
            <a:r>
              <a:rPr lang="cs-CZ" sz="1200" dirty="0"/>
              <a:t>http://upload.wikimedia.org/wikipedia/commons/c/c9/Aero_Ae-01.jpg</a:t>
            </a:r>
            <a:endParaRPr lang="cs-CZ" sz="1200" dirty="0"/>
          </a:p>
          <a:p>
            <a:r>
              <a:rPr lang="cs-CZ" sz="1200" dirty="0" smtClean="0"/>
              <a:t>01.11.2012   </a:t>
            </a:r>
            <a:r>
              <a:rPr lang="cs-CZ" sz="1200" dirty="0" smtClean="0"/>
              <a:t>20.41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upload.wikimedia.org/wikipedia/commons/5/50/Rear-guard_Trenches_NGM-v31-p370.jpg</a:t>
            </a:r>
            <a:endParaRPr lang="cs-CZ" sz="1200" dirty="0" smtClean="0"/>
          </a:p>
          <a:p>
            <a:r>
              <a:rPr lang="cs-CZ" sz="1200" dirty="0" smtClean="0"/>
              <a:t>2.12.2012   </a:t>
            </a:r>
            <a:r>
              <a:rPr lang="cs-CZ" sz="1200" dirty="0" smtClean="0"/>
              <a:t>20.45</a:t>
            </a:r>
          </a:p>
          <a:p>
            <a:r>
              <a:rPr lang="cs-CZ" sz="1200" dirty="0"/>
              <a:t>http://upload.wikimedia.org/wikipedia/commons/f/f6/British_Mark_I_male_tank_Somme_25_September_1916.jpg</a:t>
            </a:r>
            <a:endParaRPr lang="cs-CZ" sz="1200" dirty="0" smtClean="0"/>
          </a:p>
          <a:p>
            <a:r>
              <a:rPr lang="cs-CZ" sz="1200" dirty="0" smtClean="0"/>
              <a:t>2.12.2012   20.50</a:t>
            </a:r>
          </a:p>
          <a:p>
            <a:endParaRPr lang="cs-CZ" sz="1200" dirty="0"/>
          </a:p>
          <a:p>
            <a:endParaRPr lang="cs-CZ" sz="12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977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519</Words>
  <Application>Microsoft Office PowerPoint</Application>
  <PresentationFormat>Předvádění na obrazovce (4:3)</PresentationFormat>
  <Paragraphs>84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1. světová válka</vt:lpstr>
      <vt:lpstr>Rozdělení nepřátelských sil</vt:lpstr>
      <vt:lpstr>Zbraně 1. světové války</vt:lpstr>
      <vt:lpstr>Prezentace aplikace PowerPoint</vt:lpstr>
      <vt:lpstr>Zákopová válka</vt:lpstr>
      <vt:lpstr>Důvody ukončení války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Sborovna</cp:lastModifiedBy>
  <cp:revision>59</cp:revision>
  <dcterms:created xsi:type="dcterms:W3CDTF">2012-10-04T17:02:39Z</dcterms:created>
  <dcterms:modified xsi:type="dcterms:W3CDTF">2014-09-08T11:54:24Z</dcterms:modified>
</cp:coreProperties>
</file>