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2" r:id="rId2"/>
    <p:sldId id="257" r:id="rId3"/>
    <p:sldId id="258" r:id="rId4"/>
    <p:sldId id="261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34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1438A9-AE0A-4FE9-8E70-AA47901C9785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C8053C-5822-4762-ABEC-21321189FB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1305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2E5A6F-843B-4C75-A232-F90CB48B2449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87176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Uran_(planeta)#mediaviewer/File:Uranus.jpg" TargetMode="External"/><Relationship Id="rId3" Type="http://schemas.openxmlformats.org/officeDocument/2006/relationships/hyperlink" Target="http://cs.wikipedia.org/wiki/Venu%C5%A1e_(planeta)#mediaviewer/File:Venuspioneeruv.jpg" TargetMode="External"/><Relationship Id="rId7" Type="http://schemas.openxmlformats.org/officeDocument/2006/relationships/hyperlink" Target="http://cs.wikipedia.org/wiki/Saturn_(planeta)#mediaviewer/File:Saturn_(planet)_large.jpg" TargetMode="External"/><Relationship Id="rId2" Type="http://schemas.openxmlformats.org/officeDocument/2006/relationships/hyperlink" Target="http://cs.wikipedia.org/wiki/Merkur_(planeta)#mediaviewer/File:MESSENGER_first_photo_of_unseen_side_of_mercur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Jupiter_(planeta)" TargetMode="External"/><Relationship Id="rId11" Type="http://schemas.openxmlformats.org/officeDocument/2006/relationships/hyperlink" Target="http://cs.wikipedia.org/wiki/Merkur_(planeta)" TargetMode="External"/><Relationship Id="rId5" Type="http://schemas.openxmlformats.org/officeDocument/2006/relationships/hyperlink" Target="http://cs.wikipedia.org/wiki/Mars_(planeta)#mediaviewer/File:Mars_Hubble.jpg" TargetMode="External"/><Relationship Id="rId10" Type="http://schemas.openxmlformats.org/officeDocument/2006/relationships/hyperlink" Target="http://www.aldebaran.cz/astrofyzika/sunsystem/index.html" TargetMode="External"/><Relationship Id="rId4" Type="http://schemas.openxmlformats.org/officeDocument/2006/relationships/hyperlink" Target="http://cs.wikipedia.org/wiki/Zem%C4%9B#mediaviewer/File:The_Earth_seen_from_Apollo_17.jpg" TargetMode="External"/><Relationship Id="rId9" Type="http://schemas.openxmlformats.org/officeDocument/2006/relationships/hyperlink" Target="http://cs.wikipedia.org/wiki/Neptun_(planeta)#mediaviewer/File:Neptune_Full_Disk_View_-_GPN-2000-00044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4400729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VY_12_INOVACE_112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Přírodověda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Sluneční soustava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Seznámení s planetami sluneční </a:t>
                      </a:r>
                      <a:r>
                        <a:rPr lang="cs-CZ" sz="1400" baseline="0" smtClean="0"/>
                        <a:t>soustavy.</a:t>
                      </a:r>
                      <a:endParaRPr lang="cs-CZ" sz="1400" baseline="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10.11.2012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20.11.2012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0107641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threePt" dir="t"/>
            </a:scene3d>
            <a:sp3d extrusionH="57150">
              <a:bevelT w="38100" h="38100" prst="relaxedInset"/>
            </a:sp3d>
          </a:bodyPr>
          <a:lstStyle/>
          <a:p>
            <a:r>
              <a:rPr lang="cs-CZ" b="1" dirty="0" smtClean="0">
                <a:ln>
                  <a:solidFill>
                    <a:schemeClr val="bg1"/>
                  </a:solidFill>
                </a:ln>
              </a:rPr>
              <a:t>Sluneční soustava</a:t>
            </a:r>
            <a:endParaRPr lang="cs-CZ" b="1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cs-CZ" sz="2000" dirty="0" smtClean="0"/>
              <a:t>Slunce a ostatní hvězdy včetně naší Země jsou součástí obrovského vesmíru.</a:t>
            </a:r>
          </a:p>
          <a:p>
            <a:r>
              <a:rPr lang="cs-CZ" sz="2000" dirty="0" smtClean="0"/>
              <a:t>Sluneční soustavu tvoří – Slunce, planety a jejich měsíce, planetky, komety a další malá tělesa, prach a plyn.</a:t>
            </a:r>
          </a:p>
          <a:p>
            <a:r>
              <a:rPr lang="cs-CZ" sz="2000" dirty="0" smtClean="0"/>
              <a:t>V jejím středu je Slunce, které svou obrovskou přitažlivou (gravitační) silou drží kolem sebe ostatní tělesa sluneční soustavy.</a:t>
            </a:r>
          </a:p>
          <a:p>
            <a:endParaRPr lang="cs-CZ" sz="2000" dirty="0"/>
          </a:p>
        </p:txBody>
      </p:sp>
      <p:pic>
        <p:nvPicPr>
          <p:cNvPr id="1026" name="Picture 2" descr="C:\Users\Sborovna\AppData\Local\Microsoft\Windows\Temporary Internet Files\Content.IE5\CWOUPOS3\MC90043871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429000"/>
            <a:ext cx="3222104" cy="3222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8559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data:image/jpeg;base64,/9j/4AAQSkZJRgABAQAAAQABAAD/2wCEAAkGBg8QERUQEREUFRUQFBYXFRQWFRgXGBUVGBYXFxgaGhYYHSYeFxokGxUXHy8gJCcqLCwsFx8xODAqNScrLCkBCQoKDgwOGg8PGiwkHyQsLCwsKSwpLCwsKS0sLCwsLCw0LCwsLCkpLCwsKSwsLCosKSopLCwsLCwuLCwsLDUsKf/AABEIAJ8BPQMBIgACEQEDEQH/xAAcAAEAAgIDAQAAAAAAAAAAAAAAAwUEBgECBwj/xABGEAACAQIEAwUEBQkGBQUAAAABAgADEQQFEiEGMUETIjJRcQdhcrGBkbLS8BQWQlSUocHR4TNSVWKSwhUjNILxCDWDs7T/xAAbAQEBAAMBAQEAAAAAAAAAAAAAAQIDBAYFB//EACYRAAICAQQCAgIDAQAAAAAAAAABAhEDBBIxQSFRBRNSYSKh8BT/2gAMAwEAAhEDEQA/APEeyMdkZd0stJ6Tu+UnynL/ANETp+hmv6ZxaWtfLyOkwqmHIm6ORSNUsbRjRO7JOs2Gs4iIgCIiAIiIAiIgH0Z/6dGAyysTsBjH/wDpoT0+lj6TgFaiMGOkEMCC3OwIO5908k9hmDNbJMXSUKxqYmqoVywU3oUBYle8B7xNpy/hLFr2ZPZroxPaAagzKow70t6ious6mW1xcAczNkYxatswlJp+Eb1E0vC5HmhVVq1iO9hQ2mu5OinqFc3sLM4IPvPXadaeQZpehqxBtTVQ5FZtitVmJIItVumle95W25y/WvyRjvfo3GniUYlVZSV8QBBI9R05Ts1VQQCQC17C+5tubDrNP/4DmOiuA9qlS9qv5Q9mPahlIp6bUrUxp2PS2/OZuV5PjKddGeqWpI2K8VRmYo7IaN7jcgK3M7Q4L2VTfo2aJqeOyfMWxFZ6VbSlRHCFqjEIxQBNKCwFmBO4Nr3B6SAZLmYUaKlu+9qbYh20o1DQCapW72qd8C219vc2L2hvfo3OcKwO4moJkOYGomuqShoLTqXrvbV2GhioW25fe5v1NwdpiU+HMySlh6dNgnYU0BtiKli61Lt3QLFSnIEbA6ekfWvyG9+je5o/tr/9kxf/AMP/AOijMutkmYBa4FYtchaA7Z1PZmqajFmG+sAhAfJee81/2jYTEUuHcVTxD63DJZtRfuHF0ig1NubAgbzFxSV2VSbdUfNMREwMxERAEREAREQBERAEREAREQD3FOCaY5FvqkWI4UA5H91pthw5A2uB6zolT+9/Kfmy1mXndZ69Qj6POsw4eI6TXMdlJHSey1sEj85ruc8PqASN/KfU0vyfmpHPl0sZrweQYnCWmC62m5Zrldr7TWcXh7T1ODOpo+FmwuDMCJ2ZZ1nYcoiIgCIiAIiIBY5fxFjMOpShia9JSdRWnVdAWsBchSATYAX9wmT+e2afr+L/AGmr96UsQC6/PbNP8Qxf7TV+9H57Zp/iGL/aav3pSxALr89s0/X8X+01fvR+e2afr+L/AGmr96UsQC6/PbNP8Qxf7TV+9H57Zp+v4v8Aaav3pSxALr89s0/X8X+01fvR+e2afr+L/aav3pSxALr89s0/X8X+01fvSHGcU4+shp1sZiKiNbUj16jKbEEXVmIO4B+iVcQBERAEREAREQBERAEREAREQBERAPqShm1Ds973t5W59ZUVXGrYW6jf6f58phU6BU7kAXuB133+jY39Z3FUKwtyAA5E8j59Byn5lHDGLe09pHEot0Z9Fr79D85MaKuuk9evvmFhMUjnSe6R5iWLAKPFf3TVNOLoxladGlZ3lO5FtxNEzbL7HlPXsfhC66jzG3LpNE4gwVrz0Hx+qd0zl1WFTjuR51iKVpjES2zClYyqeetxytHm8kaZ1iIm01iIiAIiIAiIgCIiAIicwDic2k2Gwr1DZReXuF4LqON2t6CAa5acTZcZwNiUBZbNbpyP8prtSkVJVgQRsQdiIB0iIgCIiAIiIAiIgCIiAIiIAiIgCIiAfQVOujNpUbgddgb7dZxisK3RmHLkeY8r8wPTzlxjMrph9R7thsPNuYmNVo6x6jc/+OvOfmUcqtOJ7WORPyjHo4MWuTbfn6E25fjaT0hsNh7/AF6/j0mUmFUqSDyv3fx1nTs7fymDybjFzsixdYohuJpfELgibhnDdwe8/unn/EGK5z6Px0LlZryyUcT/AGadmZ3MpqhljmFW5la09xhVRPLZXbOsTc+D8mw9RFZ6YcuSDfe1ja3u2sfpmvcQ4GnRxNWnSN6auwQ89h0v1sbi/umUcqlJxXRcmBwhGb7O+RZG2Jbc6UUgM1rnzsB52E3GjwZgbEOr/EH335dLfumLwSV7EWW5Bcna+9xa/wBFv3S/xeKDtuR3jsAoC8rcvrH0z5Oq1GR5HGLpI+lp9PDYm1dmh8VcLNgnBVu0pOe5Utbcc1YdG+coJ6VxXpOBdfF30026Nq5X693WJoOUBe3pahcdotweR3HP3T6WiySzQW7m6Pn6nGsc6iXuV+zzF16Yq3RAxAVWJ1sTa1lAPmPf7pS5tk1bDPoqrbyI3B/l6GeoZfXpv/y6vItqKsdxZbHdl8Nh57Sl4+wFNKOlTfvgILWIO55/pd0+e20+lPHHG3CXPXj1/ujks86mRRy+s6l0puyrzZVYgepAsJFSA1C+wuLn3X3nu+AzqjTprRpoBSUAKB5eY8zODLkcF4Vm/FjU35dHg1p2poWIA6mX3HCUvyt2pKApClgBYByDew6Xtf1JlVlag1Vv5zbF2kzXJU6PQeE+HF0jaeg4Dh9fJv8AQTNe4awSkCzkfSBab1gMlGxNb0HX5zCd9I2RS9kTcOIRyb/QZ5r7TeC1FM4impDU/F3bal6+pHP6DPZqeUG29f13/rNY4xyumKNTVU1AI2xI27p/rEHK6oskq5PmkwBOWUjn7v3i4+csuHMvWviaVJvCzd70AJPyt9Mzbo1JX4OmByDE1xqp0mYefIfv5yXC5Ge0KV27G1tiCWa+3dA8XKe74bAUaVK/dRFFix2HoB1PuE0fj6oKdMYhUCsG00tQ7wLc3t52Gw6fLgxav7Z7Ujrnp1CNtmjcS5fhsORSpEs43dieW3IjleVmAwNSvUWlTXUzmwH45CQ1SbnVe9ze/O/W89D9ieBSpjHLc0pi30tv8h9c+jBeaZxZJ0nInwPsfcpqqO1/8osBNY4n4Lq4PveJfPqJ9SfkqhdhNB9oOXo1FrjoflOtQjLwfNhqZ7vJ86GAL7Cd6qWPy+sj+BmwcB4NamKBYX7NSwH+a4A+q95zKNyo+jJ0rOuF4IxLrqbSl+huT9IA2lZmWTVaB74BHmOX9J7b2aadxb3bfwmocXYZDTb0M+jPRxULT8nJDUNypnmUTsykc+s4UX2858s7TiJZ5xw7iMKVWsli6lgPcpKk+lxz5GVkidq0VqnTPojNsU2nVqtYgqbXAINrG/nymfg6yFVI/HpMTDG6FKoBZDb+v/mdEFituYuRY7Gfmcopx2+j2jSraWSU7gsv6Xy6bdTJ8torqu3Ig8+n9ZiUq5+jy/l9cizbMdC2B3/hOfbKT2o0uLl/FFdxLjRyU7LeeaZ3irkzYc7zPnvNGzPFXJnrPjNNtSOLW5UltXRV4l7mY071Wkc9PFUjz8nbJaWJdL6XZb87Ei/1TtWPcT0b7RkEmq+BPQ/ama7MW+Cw4fz98IxIF1bxCbIOKcHcMWbzI0m4Plvt++aLE5cmmx5HufJ049TPGqRsWb8TNinRFGikhJVPNiN2b3/LfzM16S4Pxj8dJDN8IRhBRjwc8pucnKRtOX8f4inTFN1SoFvYt4t+dz15esrMVnVXE1VLnYE6VF7C/Pn6D6hKmTYPxr6zo+2cqTZg0iKZtDOa6DSrmwFh1sPdMKcTS0ZGSahZGJJJLrcnrs8io1CrBh0M7p/Zt8afJ5DK+iI9U4RzumwFz+/+k9IyzH0iPFz9yz5swWYVKJup+ibNg+PmQbqfoAkaT6M1Kj318eo31KR/p+RnmftO4mp06Ro03u9UWte+lTsT/CadjvaJWYWpra/U/wAhNVxGJeoxd2LM3MmYqCTsspt+DvWplnVRuStMAe8os2tcHTwVNCK606hIZ2tqqNYghFX+7cb359ZqWKPeHwp9hZCWJ5mWatmMHSPSMP7UaXiq0qruvguU0j0XYL9R9TNT4k4prY6oGfuqp7qA3A95PUyjvOU5ia4YYQdpGcsspKmzvivG3xN8zLXhLiOpgMSmIQXts6/3kPMeuwI9JVYrxt8TfMyKb7pmqrVM+m8q9p2CxFLUtZQbbqSAwPvB3nn/ALRfaBSdDRosGZtttwPpnkt5xNn2/o546aKlZkYg91PhP23mVw/mxw1danMbhh/lP4B+iYlfwp8J+28gmtunZvq1TPV6efpUXUtVSPX8WmqcS5+GBpqbk9R0mqXgTolqZNUa44UnZNieSfB/EyCTYjknwD5mQzmfJtRk0ajMTck2Rhub7WmNJ8N+l8DfKQR0Oz6Oaird6249fn1ncpbckADqZ5xhOLKwFjUY38zJKvEjHmxP0zwL+Ny3VnrVqYNcm643NqaDum56tfb6pqma55e5vKHGZ6T1lJi8yJ6z6Wl+N2+Wc2bWpKomXmWZE33lDXrXnFaveYxaeiw4VBHxMuVzYYzrETpOcSar4E9D9qQyar4E9D9qVdkZDERIUmwfjH46SGTYPxj8dJDL0TsSbB+NfWQybB+NfWFyHwRTicziQpOn9m3xp8nkEnT+zb40+TyCV9EQnN5xEhTmcREAnxfMfAn2FkEnxfMfAn2FkEsuSLgTsnMTrOycxIU74rxt8TfMyKS4rxt8TfMyKV8kXAiIkKT1/Cnw/wC95BJ6/hT4f97yCVkQnInE5EhSXEck+AfMyGTYjknwD5mQyvkiJ8N+l8DfKQSfDfpfA3ykEdDsskxxnZsefOdMvyPE4hKlWlSLJQ09owIAXVcKNyLk2Ow8jFXIcWrtTOHq6kLBgEY2KmzbgEG1xuPMTT9UTd9jI6mLJmO1WTHK8QBqNGpbQKl9DW7M8nvbwnz5TEmaikYOTZyTOIiZGIiZeW5VWxLFKNMuyozkC19CDUx352AmRiuGsZSqNSfD1QyMUYBC1nC6it1uCQu/PlAKyTVfAnoftTKxXD+LpnS+Hqg2B8BIsQWG42Oyk/8AafIyHGUGQKjqVZdQKsCCDfkQdxKuyMxYlpi+GMZSXU9BwNzcDVsqU3Ld2/d01aZ1cu8N5CcixQbScPVBuBY02G5IA5jbdh9YkKY+D8Y/HSQywXLK1J7vTdQrtTLFTp1qDddXIkW5XkWWZZVxNVaFFdVSobIupV1HoAWIFz0HU7S9E7MSTYPxr6zJ/wCBYomwoVWvqtpRmB0HSxBUEMASASNtxO9PKK9PTUqUnVe0NO7AizhQxUg7g2IMLkPgrpxM3LMnr4lmShTNRkRqjBbXCL4jvztccpJiuHcZTdqbYerqpsyMAhYBkvrF1uDaxvYyFMVP7NvjT5PIJl1cM9NWWojI2pDZlKmxVyDY+6Ykr6IhETKwOW1q+rsqbOaa6mC7kKXVL25nvOosPOQpixM6nkeJYX7CpYhiCUIB0oahsTYE6FLW5m207VuH8Yjmm2HrBldkI7NjZ1F2Gw5gb+m8AxsXzHwJ9hZBJ8XzHwJ9hZk4bIcTUotiUpM1Km6ozi3ja1lAvdj3hsAecsuSLgr52TmJnvw9jFAY4asAzMo/5beJSoYWte4LoP8AuEibKsQg1tRqKqkXYowAvYi5IsL3FvUSFIMV42+JvmZFJcV42+JvmZFK+SLgRLDB5Bia1M1qdJmRdd2FuaBGba99hUX/AFTqMixZNhh617kW7J73XxC1uY6iQpBX8KfD/veQSfEDup8J+28yMDkeIro1WlSZ0pmzsLWU6Hqb+Xdpufo87SsiMCciZ1PIcWx0jD1iboLdm3NyAnTbUSLed4OQ4sMVOHralJBHZsbabauQ6XH1iQpjYjknwD5mQyzwWUVsVUp0aCa3amSFuBsupmN2IAAAJ59J2q8K45ai0jhqutyAqhSTcv2YG3I6+7Y9SPOV8kRg4b9L4G+Ugmd+QVaV+0pul1qAalK3K91rX52OxmDHQ7LLKuIsThVqJQcKKwAfuIxIF9gzKSvM8iLyzHtGzS4P5RurFgRSpDc1EqG/c371NOfRQOW01qJCl63G+YFHp9v3atMU6gCUwXQKyDUwW5Ol2XVe5DEXlFEQBERAM7J87xGDqCth30OBYNZTtcH9IEdBLKpx9mTIaZxB0t2lxoTftKbUn3033V39CxI33mvxANkf2iZmRY4i/cVLmlSJCIKiqASlwAKtQC3R285SY3H1KztUqHU7szM2wuzMWY7bcyZjRAL6nxzmK0+yGIbR2AoadKf2S6rDw3uA7DV4rG17ASd/aNmh1E4i5ZtRPZ0r6u07XY6Lr37GwtyA5ACa1EAusw4xx2ITsq1bUnaGpp0oo1ksSe6Btd3NuV2MwsqzethagrUSocBgCyI4sylW7rgjcEjl1mFEA2Kl7QMyQIq4jSKQ0oBTpgKvaJVAAC2sGpJbyAtyuJBj+M8diKa0a1YuiMrBSqjdV0ruACbAna/Mk8zKSIBn5PnmIwdTtcPU0Pa2oBTtqVv0geqiWNTj3MWptSNfu1NeodnTBbWHVrsFvuKrjn19wtr8QCxzfP8AEYttdd9bWUatKqbLqt4QL+I785XREAS1yjibF4QFcPUCamRidFMtdGV17zKSBqRSVBsdIuDKqIBs2L9omYVKQpGooGl1YrTQF1em1Ig7WAFN2UBQAL357yLE8f5lUVkbEGzmqSAlMXNYVBU5L17aofcXYixN5r0QDvUqFtz5AfUAB8pZ5VxTi8KjUqNQKrujsDTptdkZWXd1JtqRTpvY23BlTEA2Qe0TMw2vtxq8zSpHpSG102/6ekfcUvzJviV+L8bUSpSesSlc3qLpTvG9E9F2/wCmpcreD3m9NEA7VHuST1JP1zrEQC2yzinGYam1GjV0ozBiNCMQ3dvZmUlb6FBAIDBQDcTMoe0HMqahUxFgHZ9qdK+tnZySdFz3nbn525ACa7EAlr4hnN2577+d2LH97GZuWcRYrDI9OhVKLVDBwAp1BkamQbjlpdvQ2PMAitiAbRW9pGZOjq1YFqjqxqaF192+wsLKCWJNhcnmbEidF9ouZgqRiAug6ltSoix106nRN+9Sp7HooHLaa1EAzsvzqvh6gq0KhpuqOgdeYV1ZGsehsx3G45ixljh+OsxpoEWvYLot3KZI7OotVe8V1eNFJ330i95QRALXMOJsViEWnVcMtPVpUIigXVV/RAvZUVRfkFAFgJVREAREQBERAEREAREQBERAEREAREQBERAEREAREQBERAEREAREQBERAEREAREQBERAEREAREQBERAEREAREQBERAEREAREQBERAEREAREQBERAEREAREQBERAEREAREQBERAEREATkTiciAfR2GfBYTLMDWfB4RgcJQaqz0EaozNQ1LoBsHbuOzEtyUneZVDiLJiLtl1AWrvSYijRsNKFtVmAJudIt01c9iBdcMZHQxOV5eamoMmDw9mVipANKncbbEbDn5XFjNio5Th1QIKalVFu8NRPPmzXLHc7k33M2R2Jfy8sjvo0LEcTZGrWXAUHUBSW7ClyJuxACm9k74HM3tMrDZvkr1HX8goKtGjUq1GbDJdDSYhlsEIJsL+LfYTdhl1Dn2VPp+gvQWHTy2nYYOjcns0uRYnSLkXJte3K5Jt75XLHXhf2Sn7NUyo5PinalSwNHUlPW18PQIS7FQpK3Gq4Jt5C/lPlEz7XXBUaYJSminTa6qF2A2Gw5bcp8UGYSq/BV+z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spc="300" dirty="0" smtClean="0">
                <a:solidFill>
                  <a:srgbClr val="0070C0"/>
                </a:solidFill>
              </a:rPr>
              <a:t>Planety</a:t>
            </a:r>
            <a:endParaRPr lang="cs-CZ" b="1" i="1" spc="300" dirty="0">
              <a:solidFill>
                <a:srgbClr val="0070C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0375" y="1412776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Okolo Slunce obíhá devět planet, jsou to Merkur, Venuše, Země, Mars, Jupiter, Saturn, Uran, Neptun, Pluto.</a:t>
            </a:r>
          </a:p>
          <a:p>
            <a:r>
              <a:rPr lang="cs-CZ" sz="2000" dirty="0"/>
              <a:t>Planety blízké Slunci (Merkur, Venuše, Země, Mars) jsou pevné, kamenné. Vzdálené planety (Jupiter, Saturn, Uran a Neptun) jsou velké a převážně </a:t>
            </a:r>
            <a:r>
              <a:rPr lang="cs-CZ" sz="2000" dirty="0" smtClean="0"/>
              <a:t>plynné.</a:t>
            </a:r>
          </a:p>
          <a:p>
            <a:r>
              <a:rPr lang="cs-CZ" sz="2000" dirty="0" smtClean="0"/>
              <a:t>Většina planet má svůj měsíc, měsíc planety Země se jmenuje Měsíc</a:t>
            </a:r>
          </a:p>
          <a:p>
            <a:r>
              <a:rPr lang="cs-CZ" b="1" u="sng" dirty="0" smtClean="0"/>
              <a:t>SLUNCE</a:t>
            </a:r>
            <a:r>
              <a:rPr lang="cs-CZ" dirty="0" smtClean="0"/>
              <a:t>		</a:t>
            </a:r>
            <a:endParaRPr lang="cs-CZ" b="1" u="sng" dirty="0" smtClean="0"/>
          </a:p>
          <a:p>
            <a:pPr lvl="6"/>
            <a:r>
              <a:rPr lang="fr-FR" dirty="0"/>
              <a:t>Slunce je staré přibližně 4,6 miliard </a:t>
            </a:r>
            <a:r>
              <a:rPr lang="fr-FR" dirty="0" smtClean="0"/>
              <a:t>let</a:t>
            </a:r>
            <a:r>
              <a:rPr lang="cs-CZ" dirty="0" smtClean="0"/>
              <a:t>.</a:t>
            </a:r>
          </a:p>
          <a:p>
            <a:pPr lvl="6"/>
            <a:r>
              <a:rPr lang="cs-CZ" dirty="0" smtClean="0"/>
              <a:t>Je nejbližší </a:t>
            </a:r>
            <a:r>
              <a:rPr lang="cs-CZ" dirty="0"/>
              <a:t>k Zemi, jejíž </a:t>
            </a:r>
            <a:r>
              <a:rPr lang="cs-CZ" dirty="0" smtClean="0"/>
              <a:t>povrch zásobuje</a:t>
            </a:r>
            <a:r>
              <a:rPr lang="cs-CZ" dirty="0"/>
              <a:t> teplem a </a:t>
            </a:r>
            <a:r>
              <a:rPr lang="cs-CZ" dirty="0" smtClean="0"/>
              <a:t>světlem.</a:t>
            </a:r>
          </a:p>
          <a:p>
            <a:pPr lvl="6"/>
            <a:r>
              <a:rPr lang="cs-CZ" dirty="0" smtClean="0"/>
              <a:t>Tvořeno žhavými plyny, které vytvářejí obrovské množství energie.</a:t>
            </a:r>
          </a:p>
          <a:p>
            <a:pPr lvl="6"/>
            <a:r>
              <a:rPr lang="cs-CZ" dirty="0" smtClean="0"/>
              <a:t>Bez Slunce by nebyl možný život na naší planetě.</a:t>
            </a:r>
          </a:p>
          <a:p>
            <a:pPr lvl="6"/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http://upload.wikimedia.org/wikipedia/commons/d/df/Sun_in_X-Ray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955" y="4005064"/>
            <a:ext cx="2879353" cy="2086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7377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4294967295"/>
          </p:nvPr>
        </p:nvSpPr>
        <p:spPr>
          <a:xfrm>
            <a:off x="323528" y="476672"/>
            <a:ext cx="8229600" cy="4525963"/>
          </a:xfrm>
        </p:spPr>
        <p:txBody>
          <a:bodyPr>
            <a:scene3d>
              <a:camera prst="orthographicFront"/>
              <a:lightRig rig="threePt" dir="t"/>
            </a:scene3d>
            <a:sp3d prstMaterial="matte"/>
          </a:bodyPr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7030A0"/>
                </a:solidFill>
                <a:effectLst/>
              </a:rPr>
              <a:t>MERKUR</a:t>
            </a:r>
          </a:p>
          <a:p>
            <a:r>
              <a:rPr lang="cs-CZ" sz="2000" dirty="0">
                <a:effectLst/>
              </a:rPr>
              <a:t>Merkur vznikl podobně jako ostatní </a:t>
            </a:r>
            <a:r>
              <a:rPr lang="cs-CZ" sz="2000" dirty="0" smtClean="0">
                <a:effectLst/>
              </a:rPr>
              <a:t>planety</a:t>
            </a:r>
            <a:r>
              <a:rPr lang="cs-CZ" sz="2000" dirty="0">
                <a:effectLst/>
              </a:rPr>
              <a:t> </a:t>
            </a:r>
            <a:r>
              <a:rPr lang="cs-CZ" sz="2000" dirty="0" smtClean="0">
                <a:effectLst/>
              </a:rPr>
              <a:t>sluneční soustavy </a:t>
            </a:r>
            <a:r>
              <a:rPr lang="cs-CZ" sz="2000" dirty="0">
                <a:effectLst/>
              </a:rPr>
              <a:t>přibližně před 4,5 miliardami </a:t>
            </a:r>
            <a:r>
              <a:rPr lang="cs-CZ" sz="2000" dirty="0" smtClean="0">
                <a:effectLst/>
              </a:rPr>
              <a:t>let.</a:t>
            </a:r>
          </a:p>
          <a:p>
            <a:r>
              <a:rPr lang="cs-CZ" sz="2000" dirty="0" smtClean="0">
                <a:effectLst/>
              </a:rPr>
              <a:t>Slunci nejbližší planeta, a proto je nejteplejší planetou sluneční soustavy.</a:t>
            </a:r>
          </a:p>
          <a:p>
            <a:r>
              <a:rPr lang="cs-CZ" sz="2000" dirty="0" smtClean="0">
                <a:effectLst/>
              </a:rPr>
              <a:t>Je to horká kamenná koule bez atmosféry, její povrch je podobně jako povrch Měsíce pokryt miskovitými prohlubeninami zvanými krátery.</a:t>
            </a:r>
          </a:p>
          <a:p>
            <a:r>
              <a:rPr lang="cs-CZ" sz="2000" dirty="0">
                <a:effectLst/>
              </a:rPr>
              <a:t>Teplota klesá až k −180 °C na straně odvrácené od Slunce a narůstá až k 430 °C na straně osluněné</a:t>
            </a:r>
            <a:r>
              <a:rPr lang="cs-CZ" sz="2000" dirty="0" smtClean="0">
                <a:effectLst/>
              </a:rPr>
              <a:t>.</a:t>
            </a:r>
          </a:p>
          <a:p>
            <a:endParaRPr lang="cs-CZ" sz="2000" dirty="0" smtClean="0">
              <a:effectLst>
                <a:glow rad="101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  <a:p>
            <a:pPr marL="0" indent="0">
              <a:buNone/>
            </a:pPr>
            <a:endParaRPr lang="cs-CZ" b="1" u="sng" dirty="0">
              <a:effectLst>
                <a:glow rad="101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6332" y="3645024"/>
            <a:ext cx="2952328" cy="2514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2538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548680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chemeClr val="bg2">
                    <a:lumMod val="25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VENUŠE</a:t>
            </a:r>
          </a:p>
          <a:p>
            <a:r>
              <a:rPr lang="cs-CZ" sz="2000" dirty="0"/>
              <a:t>Venuše je druhá planeta od Slunce ve sluneční </a:t>
            </a:r>
            <a:r>
              <a:rPr lang="cs-CZ" sz="2000" dirty="0" smtClean="0"/>
              <a:t>soustavě, svým složením a velikostí je podobná Zemi (nazývána také sesterská planeta).</a:t>
            </a:r>
          </a:p>
          <a:p>
            <a:r>
              <a:rPr lang="cs-CZ" sz="2000" dirty="0" smtClean="0"/>
              <a:t>Na obloze je nejjasnější při svítání, nebo po soumraku  - proto je označována jako „Jitřenka“ či „Večernice“.</a:t>
            </a:r>
          </a:p>
          <a:p>
            <a:r>
              <a:rPr lang="cs-CZ" sz="2000" dirty="0"/>
              <a:t>Venuše je zcela zakryta vrstvou husté </a:t>
            </a:r>
            <a:r>
              <a:rPr lang="cs-CZ" sz="2000" dirty="0" smtClean="0"/>
              <a:t>oblačnosti.</a:t>
            </a:r>
          </a:p>
          <a:p>
            <a:r>
              <a:rPr lang="cs-CZ" sz="2000" dirty="0" smtClean="0"/>
              <a:t>Stáří je podobné jako u ostatních planet sluneční soustavy, přibližně 4,5 miliardy let.</a:t>
            </a:r>
          </a:p>
          <a:p>
            <a:r>
              <a:rPr lang="cs-CZ" sz="2000" dirty="0" smtClean="0"/>
              <a:t>Na planetě je velký počet činných sopek, teplota na povrchu dosahuje 500 °C.</a:t>
            </a:r>
          </a:p>
          <a:p>
            <a:endParaRPr lang="cs-CZ" sz="2000" dirty="0"/>
          </a:p>
        </p:txBody>
      </p:sp>
      <p:pic>
        <p:nvPicPr>
          <p:cNvPr id="3074" name="Picture 2" descr="http://upload.wikimedia.org/wikipedia/commons/thumb/b/bc/Venuspioneeruv.jpg/640px-Venuspioneeruv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933056"/>
            <a:ext cx="2592288" cy="2786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27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395536" y="548680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0070C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ZEMĚ</a:t>
            </a:r>
          </a:p>
          <a:p>
            <a:pPr algn="just"/>
            <a:r>
              <a:rPr lang="cs-CZ" sz="2000" dirty="0" smtClean="0"/>
              <a:t>Vznikla přibližně před 4,6 miliardy let.</a:t>
            </a:r>
          </a:p>
          <a:p>
            <a:pPr algn="just"/>
            <a:r>
              <a:rPr lang="cs-CZ" sz="2000" dirty="0" smtClean="0"/>
              <a:t>Od ostatních planet sluneční soustavy se liší tím, že její atmosféra obsahuje kyslík a že se na ní nachází kapalná voda. Tyto dvě podmínky umožnily vznik života.</a:t>
            </a:r>
          </a:p>
          <a:p>
            <a:pPr algn="just"/>
            <a:r>
              <a:rPr lang="cs-CZ" sz="2000" dirty="0"/>
              <a:t>Jedná se o </a:t>
            </a:r>
            <a:r>
              <a:rPr lang="cs-CZ" sz="2000" dirty="0" smtClean="0"/>
              <a:t>zploštělou </a:t>
            </a:r>
            <a:r>
              <a:rPr lang="cs-CZ" sz="2000" dirty="0"/>
              <a:t>kouli s poloměrem 6378 </a:t>
            </a:r>
            <a:r>
              <a:rPr lang="cs-CZ" sz="2000" dirty="0" smtClean="0"/>
              <a:t>km. </a:t>
            </a:r>
          </a:p>
          <a:p>
            <a:pPr algn="just"/>
            <a:r>
              <a:rPr lang="cs-CZ" sz="2000" dirty="0" smtClean="0"/>
              <a:t>Z obrovské dálky by se nám Země jevila jako modrá planeta, při bližším pohledu by se objevily bílé mraky, modrozelené oceány a hnědozelená pevnina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4098" name="Picture 2" descr="http://upload.wikimedia.org/wikipedia/commons/thumb/9/97/The_Earth_seen_from_Apollo_17.jpg/640px-The_Earth_seen_from_Apollo_1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4888" y="4005064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8255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404664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MARS</a:t>
            </a:r>
          </a:p>
          <a:p>
            <a:r>
              <a:rPr lang="cs-CZ" sz="2000" dirty="0" smtClean="0"/>
              <a:t> Kvůli své barvě nazývána také „Rudá planeta“.</a:t>
            </a:r>
          </a:p>
          <a:p>
            <a:r>
              <a:rPr lang="cs-CZ" sz="2000" dirty="0" smtClean="0"/>
              <a:t>Na povrchu planety je mnoho sopek a skalnatých útvarů.</a:t>
            </a:r>
          </a:p>
          <a:p>
            <a:r>
              <a:rPr lang="cs-CZ" sz="2000" dirty="0" smtClean="0"/>
              <a:t>Stáří jako ostatní planety – přibližně 4,5 miliardy let.</a:t>
            </a:r>
          </a:p>
          <a:p>
            <a:r>
              <a:rPr lang="cs-CZ" sz="2000" dirty="0"/>
              <a:t> V</a:t>
            </a:r>
            <a:r>
              <a:rPr lang="cs-CZ" sz="2000" dirty="0" smtClean="0"/>
              <a:t> určitou roční dobu je pozorovatelný ze Země.</a:t>
            </a:r>
          </a:p>
          <a:p>
            <a:r>
              <a:rPr lang="cs-CZ" sz="2000" dirty="0" smtClean="0"/>
              <a:t> Je pravděpodobné, že v minulosti byla na povrchu tekoucí voda.</a:t>
            </a:r>
          </a:p>
          <a:p>
            <a:r>
              <a:rPr lang="cs-CZ" sz="2000" dirty="0" smtClean="0"/>
              <a:t>Je cílem bližšího zkoumání člověka kvůli možnému osídlení v budoucnosti.</a:t>
            </a:r>
          </a:p>
          <a:p>
            <a:endParaRPr lang="cs-CZ" sz="2000" dirty="0"/>
          </a:p>
        </p:txBody>
      </p:sp>
      <p:pic>
        <p:nvPicPr>
          <p:cNvPr id="5122" name="Picture 2" descr="http://upload.wikimedia.org/wikipedia/commons/7/76/Mars_Hubb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439716"/>
            <a:ext cx="3096344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8438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404664"/>
            <a:ext cx="8229600" cy="4525963"/>
          </a:xfrm>
        </p:spPr>
        <p:txBody>
          <a:bodyPr/>
          <a:lstStyle/>
          <a:p>
            <a:pPr marL="0" indent="0" algn="ctr">
              <a:lnSpc>
                <a:spcPct val="150000"/>
              </a:lnSpc>
              <a:buNone/>
            </a:pPr>
            <a:r>
              <a:rPr lang="cs-CZ" b="1" u="sng" dirty="0" smtClean="0"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JUPITER</a:t>
            </a:r>
          </a:p>
          <a:p>
            <a:r>
              <a:rPr lang="cs-CZ" sz="2000" dirty="0" smtClean="0"/>
              <a:t>Planeta Jupiter vznikla před 4,6 – 4,7 miliardy let. </a:t>
            </a:r>
          </a:p>
          <a:p>
            <a:r>
              <a:rPr lang="cs-CZ" sz="2000" dirty="0" smtClean="0"/>
              <a:t>Je to největší planeta naší sluneční soustavy.</a:t>
            </a:r>
          </a:p>
          <a:p>
            <a:r>
              <a:rPr lang="cs-CZ" sz="2000" dirty="0" smtClean="0"/>
              <a:t>Tvořen převážně plyny, má podobné složení jako Slunce.</a:t>
            </a:r>
          </a:p>
          <a:p>
            <a:r>
              <a:rPr lang="cs-CZ" sz="2000" dirty="0" smtClean="0"/>
              <a:t>Při západu Slunce je pozorovatelný lidským okem ze Země.</a:t>
            </a:r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140968"/>
            <a:ext cx="2520280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8267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67705" y="260648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b="1" u="sng" dirty="0" smtClean="0">
                <a:ln>
                  <a:solidFill>
                    <a:schemeClr val="tx1"/>
                  </a:solidFill>
                </a:ln>
                <a:solidFill>
                  <a:schemeClr val="accent3">
                    <a:lumMod val="75000"/>
                  </a:schemeClr>
                </a:solidFill>
                <a:effectLst>
                  <a:innerShdw blurRad="63500" dist="50800" dir="10800000">
                    <a:prstClr val="black">
                      <a:alpha val="50000"/>
                    </a:prstClr>
                  </a:innerShdw>
                </a:effectLst>
              </a:rPr>
              <a:t>SATURN</a:t>
            </a:r>
          </a:p>
          <a:p>
            <a:r>
              <a:rPr lang="cs-CZ" sz="2000" dirty="0" smtClean="0"/>
              <a:t>Planeta vznikla před 4,6 – 4,7 miliardami let.</a:t>
            </a:r>
          </a:p>
          <a:p>
            <a:r>
              <a:rPr lang="cs-CZ" sz="2000" dirty="0" smtClean="0"/>
              <a:t>Je to druhá největší planeta sluneční soustavy, nemá pevný povrch, tvořena plyny.</a:t>
            </a:r>
          </a:p>
          <a:p>
            <a:r>
              <a:rPr lang="cs-CZ" sz="2000" dirty="0" smtClean="0"/>
              <a:t>Saturn </a:t>
            </a:r>
            <a:r>
              <a:rPr lang="cs-CZ" sz="2000" dirty="0"/>
              <a:t>má nejvýraznější a nejjasnější soustavu prstenců ze všech planet sluneční soustavy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Prstence jsou tvořeny velkým množstvím drobných částeček různé velikosti od prachových zrnek až po objekty velké desítky metrů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Na planetě se střídají dvě roční období – léto a zima. </a:t>
            </a:r>
          </a:p>
          <a:p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717032"/>
            <a:ext cx="2381250" cy="298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8779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548680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00B0F0"/>
                </a:solidFill>
              </a:rPr>
              <a:t>URAN</a:t>
            </a:r>
          </a:p>
          <a:p>
            <a:r>
              <a:rPr lang="cs-CZ" sz="2000" dirty="0" smtClean="0"/>
              <a:t>Planeta vznikla před 4,6 – 4,7 miliardami let.</a:t>
            </a:r>
          </a:p>
          <a:p>
            <a:r>
              <a:rPr lang="cs-CZ" sz="2000" dirty="0" smtClean="0"/>
              <a:t>Nejchladnější planeta sluneční soustavy (-220</a:t>
            </a:r>
            <a:r>
              <a:rPr lang="cs-CZ" sz="2000" dirty="0"/>
              <a:t> °</a:t>
            </a:r>
            <a:r>
              <a:rPr lang="cs-CZ" sz="2000" dirty="0" smtClean="0"/>
              <a:t>C), tvořena plyny.</a:t>
            </a:r>
          </a:p>
          <a:p>
            <a:r>
              <a:rPr lang="cs-CZ" sz="2000" dirty="0" smtClean="0"/>
              <a:t>Na Uranu nemůže existovat život, protože nemá pevný povrch. </a:t>
            </a:r>
          </a:p>
          <a:p>
            <a:r>
              <a:rPr lang="cs-CZ" sz="2000" dirty="0" smtClean="0"/>
              <a:t>Má charakteristický modrý nádech, krouží kolem něj více měsíců a má také několik prstenců.</a:t>
            </a:r>
          </a:p>
          <a:p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212976"/>
            <a:ext cx="2813298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45794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404664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b="1" u="sng" dirty="0" smtClean="0">
                <a:ln cmpd="sng"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NEPTUN</a:t>
            </a:r>
          </a:p>
          <a:p>
            <a:r>
              <a:rPr lang="cs-CZ" sz="2000" dirty="0" smtClean="0"/>
              <a:t>Planeta vznikla před 4,6 – 4,7 miliardami let.</a:t>
            </a:r>
          </a:p>
          <a:p>
            <a:r>
              <a:rPr lang="cs-CZ" sz="2000" dirty="0" smtClean="0"/>
              <a:t>Podobné složení jako Uran, řadí se mezi tzv. „ plynné obry „ – složena převážně z plynů.</a:t>
            </a:r>
          </a:p>
          <a:p>
            <a:r>
              <a:rPr lang="cs-CZ" sz="2000" dirty="0" smtClean="0"/>
              <a:t>Neptun má více prstenců a okolo planety obíhá více měsíců.</a:t>
            </a:r>
          </a:p>
          <a:p>
            <a:r>
              <a:rPr lang="cs-CZ" sz="2000" dirty="0"/>
              <a:t>Neptun má charakteristicky modrou </a:t>
            </a:r>
            <a:r>
              <a:rPr lang="cs-CZ" sz="2000" dirty="0" smtClean="0"/>
              <a:t>barvu, příčinou je velké množství plynu </a:t>
            </a:r>
            <a:r>
              <a:rPr lang="cs-CZ" sz="2000" i="1" dirty="0" smtClean="0"/>
              <a:t>metan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Teplota povrchu je okolo - 213</a:t>
            </a:r>
            <a:r>
              <a:rPr lang="cs-CZ" sz="2000" dirty="0"/>
              <a:t> °</a:t>
            </a:r>
            <a:r>
              <a:rPr lang="cs-CZ" sz="2000" dirty="0" smtClean="0"/>
              <a:t>C.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571096"/>
            <a:ext cx="3024336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8679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1200" b="1" dirty="0"/>
              <a:t>Cit. </a:t>
            </a:r>
            <a:r>
              <a:rPr lang="cs-CZ" sz="1200" b="1" dirty="0" smtClean="0"/>
              <a:t>10.11.2012   17:00-18:30	</a:t>
            </a:r>
          </a:p>
          <a:p>
            <a:pPr marL="0" indent="0">
              <a:buNone/>
            </a:pPr>
            <a:r>
              <a:rPr lang="cs-CZ" sz="1200" b="1" dirty="0" smtClean="0"/>
              <a:t>         Obrazový </a:t>
            </a:r>
            <a:r>
              <a:rPr lang="cs-CZ" sz="1200" b="1" dirty="0"/>
              <a:t>materiál dostupný na</a:t>
            </a:r>
            <a:r>
              <a:rPr lang="cs-CZ" sz="1200" b="1" dirty="0" smtClean="0"/>
              <a:t>:</a:t>
            </a:r>
          </a:p>
          <a:p>
            <a:r>
              <a:rPr lang="cs-CZ" sz="1200" dirty="0"/>
              <a:t>http://cs.wikipedia.org/wiki/Slunce#mediaviewer/File:Sun_in_X-Ray.png</a:t>
            </a:r>
            <a:r>
              <a:rPr lang="cs-CZ" sz="1200" dirty="0" smtClean="0"/>
              <a:t>			</a:t>
            </a:r>
          </a:p>
          <a:p>
            <a:r>
              <a:rPr lang="cs-CZ" sz="1200" dirty="0" smtClean="0"/>
              <a:t>10.11.2012</a:t>
            </a:r>
          </a:p>
          <a:p>
            <a:r>
              <a:rPr lang="cs-CZ" sz="1200" dirty="0">
                <a:hlinkClick r:id="rId2"/>
              </a:rPr>
              <a:t>http://cs.wikipedia.org/wiki/Merkur_(planeta</a:t>
            </a:r>
            <a:r>
              <a:rPr lang="cs-CZ" sz="1200">
                <a:hlinkClick r:id="rId2"/>
              </a:rPr>
              <a:t>)#</a:t>
            </a:r>
            <a:r>
              <a:rPr lang="cs-CZ" sz="1200" smtClean="0">
                <a:hlinkClick r:id="rId2"/>
              </a:rPr>
              <a:t>mediaviewer/File:MESSENGER_first_photo_of_unseen_side_of_mercury.jpg</a:t>
            </a:r>
            <a:endParaRPr lang="cs-CZ" sz="1200" smtClean="0"/>
          </a:p>
          <a:p>
            <a:r>
              <a:rPr lang="cs-CZ" sz="1200" smtClean="0"/>
              <a:t> </a:t>
            </a:r>
            <a:r>
              <a:rPr lang="cs-CZ" sz="1200" dirty="0" smtClean="0"/>
              <a:t>10.11.2012</a:t>
            </a:r>
          </a:p>
          <a:p>
            <a:r>
              <a:rPr lang="cs-CZ" sz="1200" dirty="0">
                <a:hlinkClick r:id="rId3"/>
              </a:rPr>
              <a:t>http://cs.wikipedia.org/wiki/Venu%C5%A1e_(planeta)#</a:t>
            </a:r>
            <a:r>
              <a:rPr lang="cs-CZ" sz="1200" dirty="0" smtClean="0">
                <a:hlinkClick r:id="rId3"/>
              </a:rPr>
              <a:t>mediaviewer/File:Venuspioneeruv.jpg</a:t>
            </a:r>
            <a:endParaRPr lang="cs-CZ" sz="1200" dirty="0" smtClean="0"/>
          </a:p>
          <a:p>
            <a:r>
              <a:rPr lang="cs-CZ" sz="1200" dirty="0" smtClean="0"/>
              <a:t>10.11.2012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cs.wikipedia.org/wiki/Zem%C4%9B#mediaviewer/File:The_Earth_seen_from_Apollo_17.jpg</a:t>
            </a:r>
            <a:endParaRPr lang="cs-CZ" sz="1200" dirty="0" smtClean="0"/>
          </a:p>
          <a:p>
            <a:r>
              <a:rPr lang="cs-CZ" sz="1200" dirty="0" smtClean="0"/>
              <a:t>10.11.2012</a:t>
            </a:r>
          </a:p>
          <a:p>
            <a:r>
              <a:rPr lang="cs-CZ" sz="1200" dirty="0">
                <a:hlinkClick r:id="rId5"/>
              </a:rPr>
              <a:t>http://cs.wikipedia.org/wiki/Mars_(planeta)#</a:t>
            </a:r>
            <a:r>
              <a:rPr lang="cs-CZ" sz="1200" dirty="0" smtClean="0">
                <a:hlinkClick r:id="rId5"/>
              </a:rPr>
              <a:t>mediaviewer/File:Mars_Hubble.jpg</a:t>
            </a:r>
            <a:endParaRPr lang="cs-CZ" sz="1200" dirty="0" smtClean="0"/>
          </a:p>
          <a:p>
            <a:r>
              <a:rPr lang="cs-CZ" sz="1200" dirty="0" smtClean="0"/>
              <a:t>10.11.2012</a:t>
            </a:r>
          </a:p>
          <a:p>
            <a:r>
              <a:rPr lang="cs-CZ" sz="1200" dirty="0">
                <a:hlinkClick r:id="rId6"/>
              </a:rPr>
              <a:t>http://cs.wikipedia.org/wiki/Jupiter_(planeta</a:t>
            </a:r>
            <a:r>
              <a:rPr lang="cs-CZ" sz="1200" dirty="0" smtClean="0">
                <a:hlinkClick r:id="rId6"/>
              </a:rPr>
              <a:t>)</a:t>
            </a:r>
            <a:endParaRPr lang="cs-CZ" sz="1200" dirty="0" smtClean="0"/>
          </a:p>
          <a:p>
            <a:r>
              <a:rPr lang="cs-CZ" sz="1200" dirty="0" smtClean="0"/>
              <a:t>10.11.2012</a:t>
            </a:r>
          </a:p>
          <a:p>
            <a:r>
              <a:rPr lang="cs-CZ" sz="1200" dirty="0">
                <a:hlinkClick r:id="rId7"/>
              </a:rPr>
              <a:t>http://cs.wikipedia.org/wiki/Saturn_(planeta)#mediaviewer/File:Saturn_(planet)_</a:t>
            </a:r>
            <a:r>
              <a:rPr lang="cs-CZ" sz="1200" dirty="0" smtClean="0">
                <a:hlinkClick r:id="rId7"/>
              </a:rPr>
              <a:t>large.jpg</a:t>
            </a:r>
            <a:endParaRPr lang="cs-CZ" sz="1200" dirty="0" smtClean="0"/>
          </a:p>
          <a:p>
            <a:r>
              <a:rPr lang="cs-CZ" sz="1200" dirty="0" smtClean="0"/>
              <a:t>10.11.2012</a:t>
            </a:r>
          </a:p>
          <a:p>
            <a:r>
              <a:rPr lang="cs-CZ" sz="1200" dirty="0">
                <a:hlinkClick r:id="rId8"/>
              </a:rPr>
              <a:t>http://cs.wikipedia.org/wiki/Uran_(planeta)#</a:t>
            </a:r>
            <a:r>
              <a:rPr lang="cs-CZ" sz="1200" dirty="0" smtClean="0">
                <a:hlinkClick r:id="rId8"/>
              </a:rPr>
              <a:t>mediaviewer/File:Uranus.jpg</a:t>
            </a:r>
            <a:endParaRPr lang="cs-CZ" sz="1200" dirty="0" smtClean="0"/>
          </a:p>
          <a:p>
            <a:r>
              <a:rPr lang="cs-CZ" sz="1200" dirty="0" smtClean="0"/>
              <a:t>10.11.2012</a:t>
            </a:r>
          </a:p>
          <a:p>
            <a:r>
              <a:rPr lang="cs-CZ" sz="1200" dirty="0">
                <a:hlinkClick r:id="rId9"/>
              </a:rPr>
              <a:t>http://cs.wikipedia.org/wiki/Neptun_(planeta)#mediaviewer/File:Neptune_Full_Disk_View_-_</a:t>
            </a:r>
            <a:r>
              <a:rPr lang="cs-CZ" sz="1200" dirty="0" smtClean="0">
                <a:hlinkClick r:id="rId9"/>
              </a:rPr>
              <a:t>GPN-2000-000443.jpg</a:t>
            </a:r>
            <a:endParaRPr lang="cs-CZ" sz="1200" dirty="0" smtClean="0"/>
          </a:p>
          <a:p>
            <a:r>
              <a:rPr lang="cs-CZ" sz="1200" dirty="0" smtClean="0"/>
              <a:t>10.11.2012</a:t>
            </a:r>
          </a:p>
          <a:p>
            <a:pPr marL="0" indent="0">
              <a:buNone/>
            </a:pPr>
            <a:endParaRPr lang="cs-CZ" sz="1200" dirty="0" smtClean="0"/>
          </a:p>
          <a:p>
            <a:r>
              <a:rPr lang="cs-CZ" sz="1200" b="1" dirty="0" smtClean="0"/>
              <a:t>Cit</a:t>
            </a:r>
            <a:r>
              <a:rPr lang="cs-CZ" sz="1200" b="1" dirty="0"/>
              <a:t>. </a:t>
            </a:r>
            <a:r>
              <a:rPr lang="cs-CZ" sz="1200" b="1" dirty="0" smtClean="0"/>
              <a:t>10.11.2012   Textový materiál dostupný </a:t>
            </a:r>
            <a:r>
              <a:rPr lang="cs-CZ" sz="1200" b="1" dirty="0"/>
              <a:t>na</a:t>
            </a:r>
            <a:r>
              <a:rPr lang="cs-CZ" sz="1200" b="1" dirty="0" smtClean="0"/>
              <a:t>:</a:t>
            </a:r>
          </a:p>
          <a:p>
            <a:r>
              <a:rPr lang="cs-CZ" sz="1200" dirty="0" smtClean="0"/>
              <a:t>Přírodověda 5 – učebnice pro 5. ročník základní školy – </a:t>
            </a:r>
          </a:p>
          <a:p>
            <a:pPr marL="0" indent="0">
              <a:buNone/>
            </a:pPr>
            <a:r>
              <a:rPr lang="cs-CZ" sz="1200" dirty="0" smtClean="0"/>
              <a:t>          Člověk a jeho svět, kapitola Výprava do vesmíru, str. 25 Sluneční soustava	</a:t>
            </a:r>
          </a:p>
          <a:p>
            <a:pPr marL="0" indent="0">
              <a:buNone/>
            </a:pPr>
            <a:r>
              <a:rPr lang="cs-CZ" sz="1200" dirty="0" smtClean="0"/>
              <a:t>          10.11.2012	</a:t>
            </a:r>
          </a:p>
          <a:p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www.aldebaran.cz/astrofyzika/sunsystem/index.html</a:t>
            </a:r>
            <a:r>
              <a:rPr lang="cs-CZ" sz="1200" dirty="0" smtClean="0"/>
              <a:t> 		</a:t>
            </a:r>
          </a:p>
          <a:p>
            <a:r>
              <a:rPr lang="cs-CZ" sz="1200" dirty="0" smtClean="0"/>
              <a:t>10.11.2012	</a:t>
            </a:r>
          </a:p>
          <a:p>
            <a:r>
              <a:rPr lang="cs-CZ" sz="1200" dirty="0">
                <a:hlinkClick r:id="rId11"/>
              </a:rPr>
              <a:t>http://cs.wikipedia.org/wiki/Merkur_(planeta</a:t>
            </a:r>
            <a:r>
              <a:rPr lang="cs-CZ" sz="1200" dirty="0" smtClean="0">
                <a:hlinkClick r:id="rId11"/>
              </a:rPr>
              <a:t>)</a:t>
            </a:r>
            <a:r>
              <a:rPr lang="cs-CZ" sz="1200" dirty="0" smtClean="0"/>
              <a:t> 			</a:t>
            </a:r>
          </a:p>
          <a:p>
            <a:r>
              <a:rPr lang="cs-CZ" sz="1200" dirty="0" smtClean="0"/>
              <a:t>10.11.2012	</a:t>
            </a:r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87638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442</TotalTime>
  <Words>541</Words>
  <Application>Microsoft Office PowerPoint</Application>
  <PresentationFormat>Předvádění na obrazovce (4:3)</PresentationFormat>
  <Paragraphs>117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Sluneční soustava</vt:lpstr>
      <vt:lpstr>Planety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Sborovna</cp:lastModifiedBy>
  <cp:revision>46</cp:revision>
  <dcterms:created xsi:type="dcterms:W3CDTF">2012-12-11T09:30:51Z</dcterms:created>
  <dcterms:modified xsi:type="dcterms:W3CDTF">2014-09-08T12:10:59Z</dcterms:modified>
</cp:coreProperties>
</file>