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65" r:id="rId3"/>
    <p:sldId id="258" r:id="rId4"/>
    <p:sldId id="259" r:id="rId5"/>
    <p:sldId id="260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137A39-ECE3-42AE-8614-91E0ED5CD90B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1C7EFD-E4C9-4B1C-B04A-8B2C3FFED4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7515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F2E5A6F-843B-4C75-A232-F90CB48B244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87176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1C7EFD-E4C9-4B1C-B04A-8B2C3FFED4BB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72020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01C7EFD-E4C9-4B1C-B04A-8B2C3FFED4B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319611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3C8A6-3A46-4CC3-93FC-431784E6ECF5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3536-234A-443B-9348-2220909D15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67845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3C8A6-3A46-4CC3-93FC-431784E6ECF5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3536-234A-443B-9348-2220909D15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4448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3C8A6-3A46-4CC3-93FC-431784E6ECF5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3536-234A-443B-9348-2220909D15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7164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3C8A6-3A46-4CC3-93FC-431784E6ECF5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3536-234A-443B-9348-2220909D15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327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3C8A6-3A46-4CC3-93FC-431784E6ECF5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3536-234A-443B-9348-2220909D15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43489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3C8A6-3A46-4CC3-93FC-431784E6ECF5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3536-234A-443B-9348-2220909D15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98803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3C8A6-3A46-4CC3-93FC-431784E6ECF5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3536-234A-443B-9348-2220909D15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32240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3C8A6-3A46-4CC3-93FC-431784E6ECF5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3536-234A-443B-9348-2220909D15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98558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3C8A6-3A46-4CC3-93FC-431784E6ECF5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3536-234A-443B-9348-2220909D15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244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3C8A6-3A46-4CC3-93FC-431784E6ECF5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3536-234A-443B-9348-2220909D15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5965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33C8A6-3A46-4CC3-93FC-431784E6ECF5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8B3536-234A-443B-9348-2220909D15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8495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33C8A6-3A46-4CC3-93FC-431784E6ECF5}" type="datetimeFigureOut">
              <a:rPr lang="cs-CZ" smtClean="0"/>
              <a:pPr/>
              <a:t>9.9.2014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8B3536-234A-443B-9348-2220909D153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4834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Mod%C5%99%C3%ADn_opadav%C3%BD" TargetMode="External"/><Relationship Id="rId2" Type="http://schemas.openxmlformats.org/officeDocument/2006/relationships/hyperlink" Target="http://cs.wikipedia.org/wiki/Borovice_lesn%C3%AD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8645674"/>
              </p:ext>
            </p:extLst>
          </p:nvPr>
        </p:nvGraphicFramePr>
        <p:xfrm>
          <a:off x="539552" y="1691774"/>
          <a:ext cx="8064896" cy="449273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Člověk a jeho svět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VY_12_INOVACE_117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Přírodověda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Mgr. Alice Kořenková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Jehličnaté</a:t>
                      </a:r>
                      <a:r>
                        <a:rPr lang="cs-CZ" sz="1400" baseline="0" dirty="0" smtClean="0"/>
                        <a:t> stromy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/>
                        <a:t>Poznávání jehličnatých stromů a jejich </a:t>
                      </a:r>
                      <a:r>
                        <a:rPr lang="cs-CZ" sz="1400" baseline="0" smtClean="0"/>
                        <a:t>plodů.</a:t>
                      </a:r>
                      <a:endParaRPr lang="cs-CZ" sz="1400" baseline="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8.12.2012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17.1.2013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82573579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threePt" dir="t"/>
            </a:scene3d>
            <a:sp3d extrusionH="57150">
              <a:bevelT w="82550" h="38100" prst="coolSlant"/>
              <a:bevelB w="38100" h="38100" prst="angle"/>
            </a:sp3d>
          </a:bodyPr>
          <a:lstStyle/>
          <a:p>
            <a:r>
              <a:rPr lang="cs-CZ" sz="6000" b="1" i="1" dirty="0" smtClean="0">
                <a:ln>
                  <a:solidFill>
                    <a:schemeClr val="bg1"/>
                  </a:solidFill>
                </a:ln>
              </a:rPr>
              <a:t>Jehličnaté stromy</a:t>
            </a:r>
            <a:endParaRPr lang="cs-CZ" sz="6000" b="1" i="1" dirty="0">
              <a:ln>
                <a:solidFill>
                  <a:schemeClr val="bg1"/>
                </a:solidFill>
              </a:ln>
            </a:endParaRPr>
          </a:p>
        </p:txBody>
      </p:sp>
      <p:pic>
        <p:nvPicPr>
          <p:cNvPr id="4" name="Picture 2" descr="C:\Users\Sborovna\AppData\Local\Microsoft\Windows\Temporary Internet Files\Content.IE5\CWOUPOS3\MP90040122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544" y="1135458"/>
            <a:ext cx="2504661" cy="3131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Sborovna\AppData\Local\Microsoft\Windows\Temporary Internet Files\Content.IE5\SSHZL6F6\MP9003138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221779"/>
            <a:ext cx="242620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C:\Users\Sborovna\AppData\Local\Microsoft\Windows\Temporary Internet Files\Content.IE5\SSHZL6F6\MP90039962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861048"/>
            <a:ext cx="3558912" cy="2847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981985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Nejrozšířenější jehličnaté stromy v ČR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0374" y="1268761"/>
            <a:ext cx="8226425" cy="3960440"/>
          </a:xfrm>
        </p:spPr>
        <p:txBody>
          <a:bodyPr>
            <a:normAutofit/>
          </a:bodyPr>
          <a:lstStyle/>
          <a:p>
            <a:r>
              <a:rPr lang="cs-CZ" sz="3600" b="1" i="1" dirty="0" smtClean="0"/>
              <a:t>Smrk ztepilý</a:t>
            </a:r>
            <a:endParaRPr lang="cs-CZ" sz="3600" b="1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16832"/>
            <a:ext cx="2736304" cy="3024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AutoShape 11" descr="data:image/jpeg;base64,/9j/4AAQSkZJRgABAQAAAQABAAD/2wCEAAkGBhQQEBQUEhQVFRQUFRUUFBUUFBUVFhYUFBQVFBQUFBUXHCYeFxsjGRUVIC8hIycqLCwsFR4xNTAqNSYrLCkBCQoKDgwOGg8PGiokHyQsLCwsLCwqLCwsLCwtLCwsLC0sLCwpLCwsLCwqLCwvLCwsKSkpLCwsLCwsLCwsLCwsLf/AABEIAMIBAwMBIgACEQEDEQH/xAAcAAAABwEBAAAAAAAAAAAAAAAAAQIDBAUGBwj/xAA6EAACAQQABQMCBAMHBAMBAAABAhEAAxIhBAUiMUEGE1EyYUJxgZEHI6EUUrHB0eHwM0NighY0ciT/xAAaAQACAwEBAAAAAAAAAAAAAAABAgMEBQAG/8QALxEAAgIBAwMCBQIHAQAAAAAAAAECEQMEEiEiMUFRcQUTFDJhI5EzQoGhsdHwwf/aAAwDAQACEQMRAD8A0yinlWkotPItbrPIpClWnVWkqtOqtIyVINRSwKAFLApWOkCKOKFHSjUAUcUVKFAagRQo6FcGgRQihFHXHUFQo6EUA0FQo6KuOoKKEUdFRBQUUVKojXHUZP1xxDKEVAcnDAEbGpgkFSNGDPcaiPPO+D5kURyWwLXic8VaAIOKgnp6pJPeSm5YmugfxG4bKwrAHpz6l+pegsCBIOsZ0fw7ESy8h4LmOOZMSF6Vgxk2Kyx7rC7791X71l6qPWamkpw/71NHZ5mPftusgOWBuP1F47lguTN1AHIqQI11AltTwXMbLcJeydeoqnX+PEFjAmSMQT9XcRIAEcu4PipDOzjLq6NANmmLP43idA9yAIO4tuL40sltVARSpyJEANm2Q7SAC0eQNwTFU+cbtF94YziKsceiXHFpw6yFIdsSsEgkFtOJJ7R3JiIal8dzW6LYBHZiskgtLMWYHwSQwEA9kIPeoXAcie6zOEyM5KMra5BtFvbLLcZZ/uiBuZgir/jeVK0Lbzt3AVAIDKwuNbN0qwkyYI+k9OpOOgXil3rggaxru+Sosc2Z1C5AzkQQGEFuorkY7GN6IA18hf8AZrl1S69RQANAwBmZkjup3/49J34pllQottQLeAc3GctkTDQDiCpJ+kaH1DUbFnw3CBlPSAZjTxE5bMScYCnIgRrXc0JYdvKBu8CLXJrl270wAogAqhKMenG6oU4ktj09wD4kmtzybkotbGQgkCYIKyYI+NeO2+wMgV3L+cJbcZIFOPUeiekR3YyFg92IHV960XC8xS6JVgZE/p8zWho44rTfcztW8lUlwKK0dLK0K2DG4JSrTyrRIKcUUrJ0hSinFFJtkGYP0mD9jAMH9CKdApLvsS7Wu4YFHQijFKEFHFHFCK4ZIAFHRA/8/wCfl/SlUAgoUcUKAQoo6FHFCzgqFHFCK6zgooqVFFRs4KioyYqJxfM7dv6j3E/pMT+9JLJGCuTGUHLsSqi8bzBLSM7sAFmfzC5R+26zXMfXEC5ghMZAYwTiqgs/5Cfy6Z/LC8/5vxBdpfAe6zFGkhGdQCnbZVCJ7/WBVR67H2iW4aLJLwXH8Q/XQMWLQ8EuSSN5EKsKdMGQGZkdp2a5pYtHAwJZziv1bCmWgDv+ERB7+IqW9nK5JyM7LODLQRKiYDEDUSJ8kVsPS/o0XYZw2TAlUvImLGdM1tXLqsdUle8b1NQdeSTkkXNsMEabMzw/JZVGwDKRiSF38MwkDQWfy0dndWXLODKqvhlgKYJKnEMPbEypCySemJP3B1VzkhsOyoyuQubhbU2xA0r3MlLaBgTqP0qvfg0eY79UsFJA2JlsYEz3PcOSJiTn5JZMb5RJBqa6WaH0fxywEYEhicTcuWjiBoKgyyK/EL48+Hue+mWMe2YVdBYyyuXG/nXbzFSFUW8v3IHeDn+ABUhgcQdkAlgZBwtjtCgR+eQgjvW85VcNy1jcAJxEgnKViNk99zOhWtpc0dTGpd0Z2pxywy3I5Rz/AIR0c3BIJZdkhj7bylkGQMR7SZBTMCDrITO5HwDX7AdWJ6DbcdTFTDKS3WdkMSJWNGDM10HivTSO4aYj3D2kl7obJyxMk7EfABHmo3pv0qvBrMhrkBSwECAAO36f8MzYjgqX4I5ahONGIu8tC3HPcM4AntJ6CWPk5gCR8jxIpPB8RhBWQJBCDchYDGCQGGQiSS2ohZE9E4/lKXB2gjYPgNkrAx/+kX9qy/Fel2V2AEqLTC3E9JFx8djeQVlI/XvVfLpJJ7oD49VFrbkJ1jnJKgmBPhmtg/aQXU9vsPyFFR8Pyq6FAWCBrbYH7grgdz5Bg9xAMUVNu1Po/wB0Qtaf1X7M1KimOYXwlskuEjeRjUfn0/voxHmQ8lxTEEGdiCDI1sfuP3FYz1xzr2Lqxc/D1IrOrFSOkkBlDDbefsR2mzqZfpumJpYfqK0L5J6s9ziHa4cUTpfuVdwvQEI/PyewX7mtxY4gMoPaRMGuIcq5qBkGAzNwkYEhidfUIMLsgQJldT41tv1ViwtSQSCWInyCBOifKwdRPzFY2LVSwNpq0amox/OaZ0dWB7EfHfzS4rnSepfKtsZd5MmMQNdlVjOt67ydyP8A5uyHplhG2YaG9T+EedCND7alXxaPmLK/0L8M3tUvqXm/t2WCHrcYJHeWVpb/ANZU/r+VZO9/EBzeNtgcWXAKV/EwUBiNFukPAB2XH6ReL9QNxFwgDvOKqciQGkqsEGCR38kjWqbN8QuPQnyNDRtO5EZve/6nuOLg7NJDDIk/mILMG1+InZkHY+kefu1t14gljbIAu9xiYQZa0ZEmST1SdbrKcYcUy76V1ae/t9wxI0fpkHsS3zust80ucPk9uD9Wj+MMZGgZiZIM+R8aoYNTOM7ssZMKmqNx6l9UPaVguwzMi4mJQRk0rJnFtEf3kI80fI/W4Zyt0jAdIbRae8tAAGu4ExqJGzzLlPOjdzDHrzBxKq6sGkOAJAx0CSzQoCxMTVwnDBWW7ZMpIlR1rbaA8HcMMgR30FPmrc9ZOMuRFpE1R2VXB2CD+RmlVgr/AD+6Es4kMXYCdgsx6tLAJgEuTEAECJ7kPWdwEEFCMWdw3ZLakiclMBjE/cKACdTLH4jF+CP6Cb7Gw5nzq1w65XG1kEgbOTEgfl9LftRcr55Z4m3nacEBVZvlAy5DL41P7GuWep+PPEKIZmkKXC7lkyVWOIIiWb4+n8yKTlHHG1kGLAsrriraCsAtwtuIiNmJgQYme+ubd1wd9JxVnaX9RWRbzDSsEz21Eg/r4/OqzjPV4CkpsAxIBMgZFmH2A9s/k4PaufcXzk9CWwbhLb7FFAA9u20HHRxJJgkjwO9lwnJeMuY2kQ2rZRVN1UL9IglcyqgsxJLMDGgOwFQvPnzfaiZabFj5nJf5LHmHqa65lZGIDiWADMxC2UMnW7Ycz4D+KoeL9QLdukKLt7DHSS6kWkgWyU7gt1Egj6fBMjS8B/DAwPfugksGYLJBAkBR9OIiB5+K1HBel+HtRFpGb+8yKzdoAkiYimhopz/iMD1WHH/Djfuc34XlnGcVJtoASJH0gHJs8mJ+mWaSIkYgRqtJy/8Ahqk5XnLEEmAlskzBlnYMSQex8eI8bgDx4HYf6UIq/i0uPH2RUy6zLk4bMp6g9G8O3DkLZXTIzNucbcszSD3xBA8SR4rn1njLvBcQbZcFRiwY5LsqtxS4tzOmBBIJ7ya7XXNv4h8pPvFokXQAo+WBWBvU5xozo0NStkdyFwZOdsvJdrzG1xNv2mL2jCIrtNvIfY4oT9RgQAcu1V3qr03dPu3LIIW2rMqSSC4xIe2sxlomT8jsQTWI4LhX4e4ykwASQ1u6VcrJWcoxbse/x+97zD1ncKKltj0iMj8R5H94VRy6nHNVJW/UtRwyjLpfAOE4JUtKWurkVVp6m2zK0RMgkXQYGyR8ndzyDiAzqVKkibg6CfzAa2pjQGgq6ifvV8k5FcvqXIaFVipJ2S28R8ZSQWFa7lXIvZuMo+lQAD1RIxbsdNIc7+bfzNDR48kXvrhj6jLCUXFvlF4hkD8vgj+hANAilR80RrdRisaYU060+wpthTIjaIxWhThFCiRUY/8A+QoyjoyAIGTtAAHcMT9Wo768mZE5v1Ndt8SGuES6q8YlsrhwGydyqkE6gQIpnlxW7aBabh91lGR/mAYhkBAkQY/I4sZEEUovbulQHObCACWUmDAGwRkP6Ro6142NwZ6p/hlJw/DsLhJ1BDtKgsMlDT1fUB0a7HPzO9HxPLxt3ZuhRtWB2TkJBmfxHflz07NQU4cBwwIH1ALljccqxyBZidSJOtzsmdXPLrxuqQ4BkEBQrGekgOAOuArHHYBLST8HNN90Ku5WcVxd1LhCgMEUny2kYkm4ImSzW2knZK6OoYt8Dx1yRbt5grOyg8/+TAEs5J+WI8wavIsqSly2bZnIE9JHZp6T3g99xAiO9M3LBZwZIQGBdJZSCVxJcKusUX6VjpFtABupcEsbdSQ8suSuGZI2OK917r5C4w2zMATIEgk9jEfESvyJlcge9/aAGZFA31hYlQcQoaG89l2MiY3B3Vr2uJDWrwbF3AS4BbRgbcsSuOiVJhhsKHxZujKovOf4eFit6ziQV21vtlsZi2OyNpoHaWXQArQlp1JdJX+qd1IZutmSkqWI1BYCD0y4eCD3GU9iPM1Wcy4b27V0ZEnHPpK5wRlvNdCZJx3uZjQqV442Wa1cwtAFSGyZn+og4N3BJJy0BCdpO63nXNXZmXpKiQBKvgZ2EZhIGUxjEAx2rPjp5RnyWNypV3HeUcrJdSxKEyI0cvCnEkHAkQTI7GCDXYeR2bScNF43AWJJu+3eAtkgAoLxSUPSpicQQAAIiuNcp41lIIMQQoJc2wGYzEr20pPzqPgV0fkfLbZUXLfDWlJghBZ4+3dTW7o4lVyEx3RRrWPenzK3yT4Itrcyp9T8tt3CzcPeXEEqok2zeLdRsZDS3PgPE67zFZH2yt0W7mZVo6gVBKkkKAxOEEjRkdz+Vb7n6xbc3HN9wuriMnEY2wcvaa66+5bI2MbwkwSr6KHK3OGV/wCW0hbi91VcmdEusLbKjkFiwUiT+FexLCrOGEXGkQ5nKDq+CVb4cKkgxiZYFuGZAdnFow7wsnq2p3qRWcQgR5ER9UdJntD/ABGx8j9BRcBeMX7VyHIOBLuxtypJNwOUKiYYiWXROzqLdgLiFoDFkHTaZHChP5gV2XQkwQAFIjEiSDVfKtrsEVfAu5cytLenL2yp+pk08A/RELMGInX0md3PoD1oVm2wt4FtBcVCLqTEAAAT0gLsk7qt5EodWtnFjiUJIBkESB1EAg5diROtRVXw7tYvNbY4m2CfriImZFtce0/bRO9Gn0uba2vQhywUkd5RwQCDIIkH7GlVlPRPOi1sW7jFiPpcpgDMnGSZJ+/9fA1dbcZKStGVKO10FUPmvG+zaZ/gf1p3iONW2QGOz/nVB69vEcLC+WE73G6TJkUYyafZHKLbRK9P87PEW3doAVjB8Yx3JNUvqz1DbdMbZBcbUka2Pw/n2rF8X6sNrhTYtiQfrO5PbUeKruE5mr7Y7HYSR33ofpWLl1OTJiUEuPN+TQjgSnuZG4p2ZpaYkgCd95I/Ka0/pX0jc4g53BjbBECO/nvFVfBcFcBa8lsOFgkHeP3HzXQ/S/qtL/RoRrtBn8vJq5pNNClOf9ER6jNJdETQcJwYtrAp6KVRVrmcJikkUs0RrjmNkU2wp402wpkRsZIoqWRQokRwnhOLSwqgqWzkAp3yacTEwekxiQdOdCRUy+n1kCVZCpxVsQSChdsgQm8Tnog5b1Bmcu4Vmt3EzZwxMQhDKJRs1IchckUExH0qokM05jibpVpK4soCbnL6IUtECYB35+O9Yc8cUz0UZNl/6csf2u4VYTZswWB6g7kypaexkNJUglenI6NW/p5QpdLmiCSGXpOJGcMwYqIB32IGzKy1VPIOLW3wzW1B6mUsx6QYt6kzM9RjGTA7NLVfcLcwu3LnWZFsXk7MGwADLhLIdhhC+YGpxzc3d+ngnStFbzywtq6RJVchiWBH1SR1S0RgT5yzhQN09ZDpBUZgjHp0pyZYBTuO7H7gDcTEbmltGvGDnIW4gARlOoVnxOMAmdDqJGgJWoHDcXsWwzLcDrljksEgq4RGEyMgSSCTsDQlhsbjaGtN0y9tEJcEMttdFzgWQKMokL1E5GQBAy//ACHrack9Q2haKi6wXw7N7lwmQBgioUAnWKFjJ+ZNZz2fcU9YCrEw4CHIYuq5AmDJYnxMA/EKzlZuNbb3S51gpgdBAgohLFvpgdIESat6bNLHV9n7lXNiU02vH/WUHrAF7wYgMxZ5LA5lUC9TiegQG0YjqmIgZnmXAtZYhgRLGMsgYGwQGgwQVIJG5rUcfy0WbyAMxHW7FmtsgLMFbNIgayUlmiYkrBaleqeXqwzUOGKi3dQKWAugH2UXI5tliTLEkDy01dlU7khYy21EylhyA2LFSRBiROw0a+InfxXVPS1hVRXus2+/FI7redlADWmZ76lQvaSsADWPeuZcKGU6MZK69mkEFoBxBIOp1/rW89EccShur/LZQFa7Yc5LbUHFDwylQx14LN1DRJBqhmujU0/lGh9Q8kdbJNm60Ye4LVy4t58dBmtX/qKFe6kuCfKnFqz/AKXuhkBWwpCJccPooHtI/sywMCHIaJLwD33OpvXlNljbwRWBMWz7ty6ZALlgSVliAQ5uMpIPSRkMX6IRG4iI9ti6taFw+07I7/8AaugKGOSyMi0kQqkial0b5aINaulMoPUvLRw15SoJS4kxjjIViqkhTEnEMVIgNku8DVz6U4G5fe0tj2lOU4qLj5Ku2usGudK9wYGfgDsKsv4tcOlmzaQYh2vZuRJ6ksooS0D9Nu2jWwBqclnamE+jEvImfD2izOCt1jcW2ssSbYBu5tmww6VUyAp2YNNqlRHpk50zQcx9KmwAVJKqN2sIxWZDRswGMsRod51Iz/qDlwJDIFLaYHrLdJYkrEwFXESB43ob0t7juLtWi3Em5bPx7XRdMQP/AOq0rLkdavW4OgR5qmvc59tXOADOxRkIuIc9DF5yKHcRogRuBJzop43a5LOaH8yKrkvMzZcO2bshDIXII3vKSkAEb7jt+p23EfxPs20llMgd1PSW+BMGud2WAvMCwdZ04bZCKqqoVVB/vGJ8N3I2fM+Ba8rC0cu2ILISw7mR3H+37WoaieJ0nwyjkwwk7LDi/Xd2+5aQBOh8AUvh+aXbsbyPiTHfWjT/AKW/h5cuFXuDEa+obI1OuwrovLPS9mxBCy0zJ35nzTrRTytt8WQyzY4cR5OZ3eSsSC9qHYkgCYKk6/596q39J8XbLsbEL5gg6PkflXcbnAoSCVEjtThtAiCNVbx/D4Qu22Qy1c34RyH05xxQsBvIEQRsgfBOvNXXFcuAi/YGLAdu2/071peZekLd1lZTjjIgdoJB18dv60/yrkQtpi/VsnqAJ2fmhDTZIS2N3D+6BLLGS3LiX9mVnpz1EznC4IPbGII0K05qi4j0qGuK6sVK7BGjM/6aq9UarQxKceJc+hWk4vlBUVKIpJqYQSRSCKcIpDURGMmhSiKFGyM4xyjmwS039ot5XJiRbUFfbLAjQxJllJkHup3uqLnoQXD7YItlV6jgQ0d2BUaEgiO4iNmSZXMrgtuwtki08S5Eq5UxmomWAdWhp7g7JE1T3wXOvvBJMFRsRlvtqO/asabfKZ6CEVdo1XplQbanNs3lJCu7lnYgIkfRJKkvst9MbIN3Zv8At3LjqwdDi28SsBYdAWMMDbhsvOGR0CKyfIuYiwDlcZSCpgAAtgDiNnq2e/8AgKtbXqZZGCH2wEWWOIztliCzgblTBjZE6qpkxKSsZSadDnE2iOIbJDie2TFbZ6QT1tvc7GvvsGqfmD4XnuK6GCZIOQIOKz269PB0BvXaQo8yN7pJOXuMyyVtjJyCV2SFVQJEY+BGgKgcfxJlxLZbVi0f3pKGAPIB0PHahji4umNLh2jRejubpkBcZpBm2oK6wgwLjdtgeTjEx5F5zw+z7NkCVNs9UQGK5MxCmRK4IACDGUQCAo51w11lYbK+JBKyJ0CdSJA/ar69zhrsM+ONtGGKmbhZ8Qqq0sRJA3JgKx7jck2nDbRHFOM7RaDl4u3UZLgVlUgOq2lcsulC4LjAWDkp7HtJgr9Q3W4a31C21xgMXCABVIBY21Ii2SfwgFdmJBJMPk9yS2MDFyCELsijRKZMAXMljCmSYA71L5jb9201rqVRJBZUAyAhQpWLaiSCYJP4RPmqssova2Szxq0/BkeVXgHnFQswRBPS0SAWJjsO53vv2rR+kuZpauFYBAaEFvP3iWJAK+2pLgCZmBuPistwze1dkiCuwCCN+NGDsHzHerm/xVu3dtXUIggS8Ovb5VH31ToEa+fE+RXwTYJ7Z+51nii5jTBnZQrXUx9+5oBBkP5THa4s2x/2yJjlvpjnZS8QyKwV5KMWzfrbIBTl1HKTisz5WK392x/IlRbtlrZbVm7YVoG9B2tXcxAI6XUAn8OuV8vutdvt9bszuScibhzcZF4OifJ2NnRpMDatok1a4Vlp/Ef1X/buL6VhLK+2sjqkmXLT26tf+s+ak+jbVsyz2+GYRFx+Jvwwdz0lQBI0Z6SD3LMAQBmeKCv7jqsTcMHIkqGLEZwoDE/Ijt23Naz+H/E3Mosm4GAYY2rNsxbIBe873JBbeI7k9tCpM0m42+42mgotI2vA8i9oE2gxuKoBFspxnC+2w+lrLsbttTvSdRA7mqfi/ZtBldVJJGIBLKqnsloGSFXqChoZNiBis6PhuFiMnBVZZbt+x7DsfheMtf8AT2TsrkSdfJpvU1uFLMHQAKxLYZFC/e6VJFwz9LgjLztWmi7kibOuhlBzF0uYugChSOhVxV3YAsEVRJhbSLuBHf8AEancFbGGahoID6mFUrkTqSQIYExAx/Wqvl3MENwtLMoBViqFmAYgnAAGC3aY18Hsd0ePs3bON1UtWrihLdxbtq2pOTMuOLt7TKxJDEiTIOMxQabSRWhibhzVeCf6R58l1fazDMo0fkf7Vpa4lyy7c4DjSCVuFG+uQVZCel1KkiCPgmDI8V2fguLW7bV1MhhNeg0mTdDb5RiajE4Tfox6iNHQq2VxMURFKojRAINFSjRUwokik0ukmiAQRSDThpLURWNEUKBo6JEeeed8w91shBnYMQRAxBgMcZ+J+O/eoKjZ7wIkiIn7+O+qtOF5d72GWKf3mKwpURAi2sz8kzvzuk8RygJEgywMEfSSCFKiPqO1buIy81gue6VHp/luMLrgh3WxMYDRll6oPfcEkdQI2PgQfJdu8Sg3ZlQ3SVYEqMtwCSZ+nz9xsAExMQCcZInpbsSPBjcajU/i80s2CqByZViVIHwMW86Pcfka5ojCTiGgtKkmTrRnYyGMQR37003FljJjz3A7eAdf8imwZ7/8+Y+Kc4K3/MX8x2An5kAmJ87186rqQSz4awrgA+WUA9iBskEDwdmfgH71L4niDbUMyklTmuZtFf7pY+2VYkTMQD2OqjoAnVDhR4uEmZBBKsqhTrtrceAIp7iuJFxDgrKQFckYPBAgOOkNbk4iQJ2DOoMXk59kSuDkKzOCIDzLe2lrakW7VsRNz6SQNCQDuYt7fMZUMvgxpWlh210GAog4jwAd1n+RcfbzHuobjfTnmWggyDDCI7mO8gmfFaDhntspCzjDxkFObrt4++LHYAn47VXzKn2Hh1dP7Gf9T8EVurcCqJGwqtBMzmfpIJLb0NxBMmI7XgXWSMWkP3BJBGWQBg9lJMydGZrT8Rw7XLb2jbWcSSqnQaYHSwZliOyqJxPVs1kXXG4IHkGB/t2qXHO416CMuOI47ieHQqt8my2QAc3DIOxOQgshkqR2IJHeqJmCkYY6x3k0AhRLL5GwT+p+1Tua3gQABB+IWe0/VJY/cH9TUAQJBAbvsa2PP3/w3+zw7DOcpLqC4ax/LJIEDzHYnsBLDIkiPMCT8VeekwvvYYqSwBktcYMg721VJ+pgTufy81B5dbU2mOZDIO8KCoaVwyZthpaQB27k9g/ynhSGRlYki6FjJx1uCbbA2+oqCskCD/kZ8po0MXS4s61y3irFoYKXtGdIbvF2k4dzIBd3U2lJHggDfY1G5ui3s0Uln9u4CSFAzcTIFv8AlsrBSc00cWB6gaseVcf7doI/8sgD/pWeIsiD/wBy7dBOKk76gD8zuW+OvF79sOwuYgWyyBSALhAQErKspZVIdYB3pCsNVwPri/yPqYtwml6M5f6ZvFbrhbyKwaMbhKIeqDLqcoOlxTZ7GBOXReH4b2pQRZa4Jewtzhbdm6Aci9nNWuK8GQGCkx9pGI4fg0scfftn2sch0XZClXEMJHUB4hQS3bQyrecuCovsAeyW2eH920iGNE8M9pXuK4EMAxB+3kSahbcjRHge7DGX4MZ6ps48QtySVdR1kIDdTUuxtnBmJyBIAbJTKg7Ol9O87fhwUMtbHUpj8J7SPBqF6u4X+0zeGM2USXGJDjqgsREuRGQKqVMg6xq19HWLJ4ckH6yZYkxkeysCNH7UJbscoTi6sqSx/O3xr7f9G04TiRcQMPImnai8u4FbSQvY7G5H6VKr0MbrnuYT7hURpVEacUSaTSjRGigCaSaVRGmFEmkNSzSGrhWNmhQNCiRHLuBR2QLuFQG2FUO/tKGifbzCgn+8B5PzWf8AUPD4gDLpyY2ywBJH0Q2EjKdGOmQRog0rlBuW8YRyDi9tQRbIJH1S6DI4k/SR+fY076kuq1tcQsaMFHQiJGBM5TtW3JIiGIkDy6TUz3LSlidehlS5LE6k7gmNH9ae45WxCFQMJOgkiY2zKJYHR6iYg771NThiEQsEdSA5abml0YmBEgAdO9HYApNjhlKnIbHUR5KyB7Z3owMhIM4+NkW1IyfyQLaDCfIPjsR/l3oG2dGJBIOix/qPkz4o+KtqGGBJUnUpB7/cwf8ACn04tMwPb8wFZsu4xgyI+/aBJ7jVL+QEu4oeGCooZQuIJJkSJORLQMQY/wBds804M27Ska3GS+VPUGI+ewB+35VN4ayrIVQkFQHUdPYEqxdVTREKfnqg6E0fNB/IaRAgGC4xyjRUYHf/ALSZ71EnUkh5d0/UqeT8a1txjO9GIJ7g9iDGge3gmtfauuWkOzaDJJJAKzjNvsqzvIxGM6GqxHL7JZhEH5mT28iP0rT2UxUsnaVLAnqAEanysj4+PgUNRJLgWMXdovX4i2EL3M2QrDJgWClXK5MrMCN6kDv3INY3iFX3ibf0ljiQCD8zBJ+a0fFcwm1/LMNJPYGRcBDqwH1A6/WftFJw3BExBMgzEb+Do1Xx1FNjykpNlY7nIyfO5+w1JFNjRnx386MntvXxU3i7Shm7htwCPjclp1R3eXHQ306ghpmVGhvZLrGh4q5GVoj8EjlipbtXyQrMAMHZT/LZ5AKqwGWUt3ECAYJAh7OLFsnIHMPvpBtybbZFOyiWEnfVryDI5b6V/tpxVxbuDf8A04BWYmA0Awft8R5rWc/9KI38pBH8j21A3u2DgdbJyMmO5qZYrTkxnq0tsV38j/o/md/ibaH+yr7aSpbhHW1xDLJKwjFclAPYkkx+dW3M3dluoMUxRShFsZIWbJSMTgGJQ5AEQ1vQOWJx/wDDnmuN67Y4gFrjFEVWODj2M7YS3cDKbbAMQB2OTbG53tlV4nP/ALgRsBdxMgKFYjSAK4yClgyEFZ12rMmtk6NmL3Rs5kvNF4jmLuRZGQwf3MlRoARwhglQTluJjQ2a6VwXBYILS/y1PUeFfVqYH/12sS9t5CsA5ncgDuOY3uFaxzV7bEBbj7dlAytv0ll/ukyRqIJYSO46ZwXtWAyRcW0wJW17lz27gWJewtrJ1aRkFc7nUd6lzScp7vUjhFRx7F4IvNbBucDxpJOQVXkF8ziGIy90ZoYABBJAYXIjYpz0eVewuU5FYl8JI+AV04/WR8VO4If2nh+MCHLMFBlbuoS/tfUyXOxKtbmNZKx81E/hvxltuGxAUMv1qVg5DuT+vkVJqoXixv3K2ml+plXsavgSfbWe8R+1O1D5bd0VnsTEmTE+amVuY3cE/wAHnsyrJJflhUKFA1KRBGkmlGkmiAKkmlGk0QMSaQaWabaiIxBoURo6JGcc4PqZoMdKxs5FenYDSNYgbYGO0mp/qIl1tRbIZm3liyqwBJADBioJOwRidyBuUcm5YM8rplO7H3DbeDAZtqLhBnZIxI8+aP1BcVHxtm0It5NiBZK3MmXGHB0RH7ka6Y8o3clR7mXTil7FJdUe2qjuHOIAJCsfqADjNVJEkSwJne60lj0oeIsqwIGLt7jPIJDdUG2NoeldAwMAR9TVQ2yzFAT2EGSwUSQ24kTKnamIA2CQBruWPjwzElTqYtIvuWo6cZWfcX4/3gXdJFTntkYWqm8cFRzLmXLibrKuMIYkKQDB133ukWHZZgv8YoSCzAiAMdz3/wApIrQ3U9w7ICsZJYkE6/EPnVZ3j2Kx3VhIgE6X4EdwfJPelc05uK7WSRT2pstOFl7iBoAbRyfMCQR5bIGR52PiO8lLqvbcCCSpU9RjSnZDRqY7jWu9VXBcZJAydzkJcg4hR9UEsDEeCIq/v8OVY4Q+eXT1BZBhlVgO4PbfaIgQTDPhkn8vsZbliDMA6UmJIyg9u0H/AA8Vu+F5T75RrLW9AK09A8/hjZ+Zrntu6UunQBDEYwGAgxG/j9a0XI+aGYLnRET4HzNDUxbVoW6do1XGelltZPnH/ioyWdSqsD9/NVd7lromcHBiCGiO0947VoOXcwcASRiPPyJ2T/zzR8fxHsoGEtbciY2uB85dv0FZam06D1fdRhOItl750OoGZxII1vf5f8mrLhOWtxF23bxntJE9gDtt62BvuO9OeoOW7F22pgjcDs3xUvkKvwnE2mvSFaYPeTE4kCtjSweVxa7eSvmyKMXXfwaTl3Brb4ojItcI/FE4T5IEGNTGpk6mBtjyZGe257oCNffuKHD8Dbust4DZGtdvyqyrbUFG0Z17uWef/X3L14Tm1wEEJcZb3QYbG4OsAnt1hq6D6Z4zh8FKKCxVWLADMJiMVwaTcOQaTBJgmov8YfSQvWhxgchrCLbdcZBttdHVI2Cpcnzr484f0v7jcSbKsyveKxcQi23tqCWkmYWFHSPiPtWPrcXVZ6b4fm3Y9rNR/ETledq3xiKBg6q8q4hWkjpcAkBgNQI3371aekvUlsIi521N0MAEcWrTHf8A9poyts0GCDM6hsTVj/a7F22E95GuOq9L8S5ZwSSrKt0YEnGNRvWQ7UxwvogcNdZ7Km5Zv9RtDFcHI7MpYK1r7d1PhhqquOEsipLsWcuSOPiTpM13LbgZCRBBdzILEHqju2/H9KyPo68B/aVuAKq3birMQZdhoN2J/rWz4PhRatqi9lED95P6STrxWV4T0uycY4Kg2mYXlu/jDZFvbnvEnxAitTPp5TxQgvFGLptTCGXJOT4af+bJXp7iybrrBgMwEx2/DMfb/GtJVdwfJxbuM4gZbP3J8n+lWNXMMXCG2XgzcklKTkvIKKjojUxGEaTRmionBGkmjNEaIrENTbU41NMaIjEGhSTQokRhk5ylvh/c9y62HUQ2DXrTFCyf/wBAMPZaGUrOQEj8JC45+PPEM2NwkJJxdpdFWQD7kFGEfI8/c1lv7Q4GIZsV7LJ1uR8ef8TV1yvnJz9y8ZS2pxtKFUZYNBxEDQB6jJkr3rzPydttcnrcufelFLgl3kwyYnQRYyWCCwUgrkYB2RE6jc7NWXIOYe3eKFnUYHuq2+qNHHI49vmNaArO8Rdm8AtySUyS4pgg7JViYlS0iD2PbyCv0+Q1xWfEHM9UlTlMzA1H2q5pYuD3+iM/U1NMtuKsLkTH3efJJ7/FUHNbUuZJMKIBFa29YNxjBBJIOzAI33Piq7m/BFuICYRIggme4+R3M1Rx7t7bJbSS9rKzlyFVUKNkqe22KdePyVBGRA8hSewq04W+QBiWxPUUyKHMyrR0gqMVURII70rnvJvYFtfbcAoBFwFQ25PUfwyQdSJ70zypQYEMRJ0NEEqBKIEEfT3gx8HZp88dt2diluiyBzngBmriYPTpTGQEAJMFvzxA7DqMk1zCOxPcHR1NaLndu2EGwpUg4loJ+ZQAeJ7z277g0F9TkZHbx4HxG9j/ACp8btI59jU8p4kPCMWLkQI+G1GPbx3q/PDPasBCpK7yA/ugzv8AL9KR6I9Hm86X3MQJx8H4inv4gkpa1IhsYyIEHvI89hUkvh6nGU37oqfU9UYx/qN8rFq4vUxe2CREwRHx8/pUv1ZYRuHtta0qEQd/tNYmxYuOqlR0mCQCY/UfNdJtcvN/gQsEmNBYABjt+5pvhuFwclYurmm4tIv/AEjcJ4cA/APaO4+KvKz3o7hnSwuemxAYGdR/StDWqnfJVSpUROa8vHE2Ltlvpuo1s/8AsImuJcm4UcZZe2zrZ4qw82rrdILHIG016QFnGR8kSPIPd65dz30pf4bmV3iOHts1m+MmAyKB2BNxbiKS7AlWOvNwD7Gnq8blHcu6NT4dlUZuEnwyP6a9Q3eFuHhuPWC49oNjbKna/wAtiRsgGYJ1owQQa6jy+4GtIVjEjUCBH2Hiqr0/yPHhgnEIHLP7mFz+YFgBbY6y2wqg9zBJFXaqAAAAABAA0AB2AFdptP8AL6vVdga7VLL0Lw+/qHQNCgTV4zAqKhQrgBUKFFROCNJozRGigBUk0ZpBNMKxLGm2NKY00xooRiSaKkk0KaiGzgXFctJEjfafnx/X/Sqy/bxEfp/rWp4LiEMrcmWMZDUD7VX889P+31W3zXwI6gPOvNeWx5edsj0yIXIEHurIB35JA+JkbH+1Wd3h24fiXtkjpOa49jmOwkbFVFhhbYTqdz3I/SlcVzd/eFwM0dhPcgVsYnGMeSpNSlJ16Gy4G771+1YMIzDqURIcbWT/AJCtT/8AAbj8StzIKBiSoB7LqO9Zr+Gptm4WuwXZ5BJBJEf6zXZFqSOHG1uru7Kc8k922+yo5n/EjhirIACBAAKqwJPyXOp7jyQNCJNYXhkbMdpyx7yJBIAbxEiCPsO+q7H624D3bazcVFB3MDIggqAQC53+FBJMb7Vz/mPJcGGRxyBW2CjAjBQwxkLJyhdDRJ76NUtZCm5F7SO+n3GuM4crbJZAQxXELbVApYBVJcMIEkbxMfFU5shrax9KncEsA2IB2R3IE7/Qaq85uns8NczIUOoOOeTAqwVkcD6Z+nufP3qu4Xl4LiFSWYdWTIWHlQGMMD8yTVfBB7HZJN+To38PeKm0oiBBCx8f+Uan9apv4l8vYoWxkK330D5Hx960fof00eEQ5R1EkDyJ+DWk4rg1uCGAI8z+8VrwX6e1+hlv79y9bOdehvSefC5mQ5mN9j2G/wDatz6f5SeHsqjGWAGW5BPzup9jh1QQoAH2p2mjFRVI7lu2EFjtR0KFEIKFChXHAoqFCuACio6KicFQNChXHBGiNHSSaIAqSaM0kmmQGETTbGlE02xoiMSxpljS2NMsaZEbEk0KbLUKYis4vbsDE7Jk/YEeYHzUzhHILKZM/Se2v71bl/RfBW4ON0wX0XBE2yQfzncfke1OWfTXAuQmNySA4/mdgxiJAjv4+1eUnppo9RGpI5p6k4UG0jBYNuAfuGMyazfFcRliI+nz8yZ3XcOc+geD7EXdHHV3uQuTHt+Ed/yis4voflxGUX+wMe52lgu9R3NaEFNRW7uRxivBieT8uvNba7ZYgqfGu2+/iumfw79ctc/kXyS40Di0j7Oe1Hyb01wPD3SqNeGRCOBckSx6Z1HcET9qm3vTXBJdF9DdTJA5KXMQRkV2IiZH9at45RSv9ypmxSk32/D/APDcPMaifBOwDETqsp6g5AbjAbcsUYue5NtskDeFBdogaAUfNayxxdgWkcsSrQAQctlQygwNEgggU6nF2DBBaD20R5Yef/y37U2RwmqYmOE4u0c59Uelzd4UW7Qg3AhJbqxU5MltS21GY3s6IAialejeR5ojMrI1owy3FLpcBUNbvWiT/LJXGQNSD0iQa3a8XYIWcurAQRIlxkoJ7dt/t80/d9pNEn6S2iIAWZ3/AOp/akjsj2GcZtUR1EUqjYgwVmCARPfY80VWE75KzVOgUKFCuAChQoRXHAoUKFcEFChQrjgqKjiiogBRUdFROCpJpVINcAImkE0ZNIY0yFbEsabZqUxppjTIjbEM1Ms1LZqYdqdETYktQpsmhRIyfe+n9aY4JALsgCTAP5CYFChWEux6hErmfcfl/j3qCFFChT+Doiyo+Kvraj2O34f8qFCmxEeTwOci+k1a4j4oUKcUbs2wMtDbEnXmAJ/YD9qdx/5+dChQCV/FDrP6f4UzQoVaj2M+f3MOhQoUwgKFChXBBQoUK44FChQrjgqKioUQAojQoVxwRpDUKFFCsbakNQoUyFY1TT0KFMiOQy9R7lChTohkMmhQoU4h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11560" y="5373216"/>
            <a:ext cx="84249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/>
              <a:t>Smrk ztepilý je statný stálezelený jehličnatý </a:t>
            </a:r>
            <a:r>
              <a:rPr lang="cs-CZ" dirty="0" smtClean="0"/>
              <a:t>strom. Kořenový </a:t>
            </a:r>
            <a:r>
              <a:rPr lang="cs-CZ" dirty="0"/>
              <a:t>systém je plochý a mělký, </a:t>
            </a:r>
            <a:endParaRPr lang="cs-CZ" dirty="0" smtClean="0"/>
          </a:p>
          <a:p>
            <a:pPr algn="just"/>
            <a:r>
              <a:rPr lang="cs-CZ" dirty="0" smtClean="0"/>
              <a:t>bez </a:t>
            </a:r>
            <a:r>
              <a:rPr lang="cs-CZ" dirty="0"/>
              <a:t>hlavního </a:t>
            </a:r>
            <a:r>
              <a:rPr lang="cs-CZ" dirty="0" smtClean="0"/>
              <a:t>kořene. </a:t>
            </a:r>
            <a:r>
              <a:rPr lang="cs-CZ" dirty="0"/>
              <a:t>Dorůstá výšky až 50 m</a:t>
            </a:r>
            <a:r>
              <a:rPr lang="cs-CZ" dirty="0" smtClean="0"/>
              <a:t>. </a:t>
            </a:r>
            <a:r>
              <a:rPr lang="cs-CZ" dirty="0"/>
              <a:t>Smrk ztepilý se v přirozených poměrech </a:t>
            </a:r>
            <a:endParaRPr lang="cs-CZ" dirty="0" smtClean="0"/>
          </a:p>
          <a:p>
            <a:pPr algn="just"/>
            <a:r>
              <a:rPr lang="cs-CZ" dirty="0" smtClean="0"/>
              <a:t>dožívá </a:t>
            </a:r>
            <a:r>
              <a:rPr lang="cs-CZ" dirty="0"/>
              <a:t>stáří asi 200-300 </a:t>
            </a:r>
            <a:r>
              <a:rPr lang="cs-CZ" dirty="0" smtClean="0"/>
              <a:t>let. Smrk </a:t>
            </a:r>
            <a:r>
              <a:rPr lang="cs-CZ" dirty="0"/>
              <a:t>je pěstován v hospodářských </a:t>
            </a:r>
            <a:r>
              <a:rPr lang="cs-CZ" dirty="0" smtClean="0"/>
              <a:t>lesích</a:t>
            </a:r>
            <a:r>
              <a:rPr lang="cs-CZ" dirty="0"/>
              <a:t> jako cenný zdroj dřeva.</a:t>
            </a:r>
          </a:p>
        </p:txBody>
      </p:sp>
      <p:pic>
        <p:nvPicPr>
          <p:cNvPr id="2050" name="Picture 2" descr="C:\Users\Sborovna\AppData\Local\Microsoft\Windows\Temporary Internet Files\Content.IE5\CWOUPOS3\MC90033137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645554"/>
            <a:ext cx="3716677" cy="3290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634655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83568" y="332656"/>
            <a:ext cx="7859712" cy="5616575"/>
          </a:xfrm>
        </p:spPr>
        <p:txBody>
          <a:bodyPr>
            <a:normAutofit/>
          </a:bodyPr>
          <a:lstStyle/>
          <a:p>
            <a:r>
              <a:rPr lang="cs-CZ" sz="3600" b="1" i="1" dirty="0" smtClean="0"/>
              <a:t>Borovice lesní</a:t>
            </a:r>
            <a:endParaRPr lang="cs-CZ" sz="3600" b="1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56012" y="1416472"/>
            <a:ext cx="3168352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53863" y="5157192"/>
            <a:ext cx="757265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b="1" dirty="0"/>
              <a:t>Borovice lesní</a:t>
            </a:r>
            <a:r>
              <a:rPr lang="cs-CZ" dirty="0"/>
              <a:t> (</a:t>
            </a:r>
            <a:r>
              <a:rPr lang="cs-CZ" i="1" dirty="0" err="1"/>
              <a:t>Pinus</a:t>
            </a:r>
            <a:r>
              <a:rPr lang="cs-CZ" i="1" dirty="0"/>
              <a:t> </a:t>
            </a:r>
            <a:r>
              <a:rPr lang="cs-CZ" i="1" dirty="0" err="1"/>
              <a:t>sylvestris</a:t>
            </a:r>
            <a:r>
              <a:rPr lang="cs-CZ" dirty="0"/>
              <a:t>), </a:t>
            </a:r>
            <a:r>
              <a:rPr lang="cs-CZ" b="1" dirty="0"/>
              <a:t>sosna</a:t>
            </a:r>
            <a:r>
              <a:rPr lang="cs-CZ" dirty="0"/>
              <a:t> je jehličnatý </a:t>
            </a:r>
            <a:r>
              <a:rPr lang="cs-CZ" dirty="0" smtClean="0"/>
              <a:t>strom</a:t>
            </a:r>
            <a:r>
              <a:rPr lang="cs-CZ" dirty="0"/>
              <a:t> s mohutným </a:t>
            </a:r>
            <a:r>
              <a:rPr lang="cs-CZ" dirty="0" smtClean="0"/>
              <a:t>hluboko</a:t>
            </a:r>
          </a:p>
          <a:p>
            <a:pPr algn="just"/>
            <a:r>
              <a:rPr lang="cs-CZ" dirty="0" smtClean="0"/>
              <a:t> </a:t>
            </a:r>
            <a:r>
              <a:rPr lang="cs-CZ" dirty="0"/>
              <a:t>jdoucím hlavním </a:t>
            </a:r>
            <a:r>
              <a:rPr lang="cs-CZ" dirty="0" smtClean="0"/>
              <a:t>kořenem</a:t>
            </a:r>
            <a:r>
              <a:rPr lang="cs-CZ" dirty="0"/>
              <a:t> a široce rozestřenou až plochou korunou. </a:t>
            </a:r>
            <a:endParaRPr lang="cs-CZ" dirty="0" smtClean="0"/>
          </a:p>
          <a:p>
            <a:pPr algn="just"/>
            <a:r>
              <a:rPr lang="cs-CZ" dirty="0" smtClean="0"/>
              <a:t>Může </a:t>
            </a:r>
            <a:r>
              <a:rPr lang="cs-CZ" dirty="0"/>
              <a:t>dorůst výšky až 40 metrů. Dožívá se stáří 300 až 350 let.</a:t>
            </a:r>
          </a:p>
        </p:txBody>
      </p:sp>
    </p:spTree>
    <p:extLst>
      <p:ext uri="{BB962C8B-B14F-4D97-AF65-F5344CB8AC3E}">
        <p14:creationId xmlns:p14="http://schemas.microsoft.com/office/powerpoint/2010/main" xmlns="" val="3616684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476672"/>
            <a:ext cx="8229600" cy="4525963"/>
          </a:xfrm>
        </p:spPr>
        <p:txBody>
          <a:bodyPr/>
          <a:lstStyle/>
          <a:p>
            <a:r>
              <a:rPr lang="cs-CZ" sz="3600" b="1" i="1" dirty="0" smtClean="0"/>
              <a:t>Jedle bělokorá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95982" y="5157192"/>
            <a:ext cx="780846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/>
              <a:t>Velmi vysoký strom (až 65 m) s válcovitým rovným kmenem o průměru až 2 m</a:t>
            </a:r>
            <a:r>
              <a:rPr lang="cs-CZ" dirty="0" smtClean="0"/>
              <a:t>. </a:t>
            </a:r>
            <a:r>
              <a:rPr lang="cs-CZ" dirty="0"/>
              <a:t>Jedle má silný kůlový kořen a parohovitě větvené postranní kořeny. Proto je dobře zakotvena v půdě a téměř u ní nedochází k vývratům.</a:t>
            </a:r>
            <a:r>
              <a:rPr lang="cs-CZ" dirty="0" smtClean="0"/>
              <a:t> </a:t>
            </a:r>
            <a:r>
              <a:rPr lang="cs-CZ" dirty="0" smtClean="0"/>
              <a:t>D</a:t>
            </a:r>
            <a:r>
              <a:rPr lang="cs-CZ" dirty="0" smtClean="0"/>
              <a:t>řevo </a:t>
            </a:r>
            <a:r>
              <a:rPr lang="cs-CZ" dirty="0"/>
              <a:t>se používá k vodním stavbám (čluny, piloty, jezy), dále jako stavební dříví, k výrobě šindelů, sudů apod.</a:t>
            </a:r>
          </a:p>
        </p:txBody>
      </p:sp>
      <p:pic>
        <p:nvPicPr>
          <p:cNvPr id="2" name="Picture 2" descr="http://upload.wikimedia.org/wikipedia/commons/thumb/0/0a/Abies_alba_Slovakia.jpg/640px-Abies_alba_Slovaki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69256" y="327198"/>
            <a:ext cx="3268131" cy="4820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84749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548680"/>
            <a:ext cx="8229600" cy="4525963"/>
          </a:xfrm>
        </p:spPr>
        <p:txBody>
          <a:bodyPr/>
          <a:lstStyle/>
          <a:p>
            <a:r>
              <a:rPr lang="cs-CZ" sz="3600" b="1" i="1" dirty="0" smtClean="0"/>
              <a:t>Modřín opadavý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60374" y="4869160"/>
            <a:ext cx="7528049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/>
              <a:t>Jde o horský světlomilný strom, často se pěstuje v </a:t>
            </a:r>
            <a:r>
              <a:rPr lang="cs-CZ" dirty="0" smtClean="0"/>
              <a:t>parcích. </a:t>
            </a:r>
            <a:r>
              <a:rPr lang="cs-CZ" dirty="0"/>
              <a:t>Jeho dřevo je značně ceněno, je </a:t>
            </a:r>
            <a:r>
              <a:rPr lang="cs-CZ" dirty="0" smtClean="0"/>
              <a:t>měkké, </a:t>
            </a:r>
            <a:r>
              <a:rPr lang="cs-CZ" dirty="0"/>
              <a:t>ale tvrdší než dřevo našich běžnějších jehličnanů (s výjimkou tisu). Dřevo se používá k výrobě </a:t>
            </a:r>
            <a:r>
              <a:rPr lang="cs-CZ" dirty="0" smtClean="0"/>
              <a:t>nábytku, </a:t>
            </a:r>
            <a:r>
              <a:rPr lang="cs-CZ" dirty="0"/>
              <a:t>obkladům stěn či jako stavební </a:t>
            </a:r>
            <a:r>
              <a:rPr lang="cs-CZ" dirty="0" smtClean="0"/>
              <a:t>dříví. Z </a:t>
            </a:r>
            <a:r>
              <a:rPr lang="cs-CZ" dirty="0"/>
              <a:t>rovného, 20-50 metrů vysokého </a:t>
            </a:r>
            <a:r>
              <a:rPr lang="cs-CZ" dirty="0" smtClean="0"/>
              <a:t>kmenu</a:t>
            </a:r>
            <a:r>
              <a:rPr lang="cs-CZ" dirty="0"/>
              <a:t> vyrůstají nepravidelně postranní větve vytvářející řídkou, štíhlou, kuželovitou korunu.</a:t>
            </a:r>
          </a:p>
        </p:txBody>
      </p:sp>
      <p:pic>
        <p:nvPicPr>
          <p:cNvPr id="2" name="Picture 2" descr="http://upload.wikimedia.org/wikipedia/commons/thumb/c/cc/Larix_decidua_Winter.jpg/640px-Larix_decidua_Wint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88640"/>
            <a:ext cx="3168351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31310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424880"/>
            <a:ext cx="8229600" cy="4525962"/>
          </a:xfrm>
        </p:spPr>
        <p:txBody>
          <a:bodyPr/>
          <a:lstStyle/>
          <a:p>
            <a:r>
              <a:rPr lang="cs-CZ" sz="3600" b="1" i="1" dirty="0" smtClean="0"/>
              <a:t>Tis červený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01824" y="4941168"/>
            <a:ext cx="763061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dirty="0"/>
              <a:t>Tis je keřovitého nebo stromovitého vzrůstu, může dorůst výšky až 20 metrů a šířky 17 m</a:t>
            </a:r>
            <a:r>
              <a:rPr lang="cs-CZ" dirty="0" smtClean="0"/>
              <a:t>. </a:t>
            </a:r>
            <a:r>
              <a:rPr lang="cs-CZ" dirty="0"/>
              <a:t>Celá rostlina je až na sladce chutnající červený dužnatý obal okolo semene (nepravý </a:t>
            </a:r>
            <a:r>
              <a:rPr lang="cs-CZ" dirty="0" err="1"/>
              <a:t>míšek</a:t>
            </a:r>
            <a:r>
              <a:rPr lang="cs-CZ" dirty="0"/>
              <a:t>, dozrávající v září až v říjnu), prudce jedovatá</a:t>
            </a:r>
            <a:r>
              <a:rPr lang="cs-CZ" dirty="0" smtClean="0"/>
              <a:t>. </a:t>
            </a:r>
            <a:r>
              <a:rPr lang="cs-CZ" dirty="0"/>
              <a:t> Jde o velice dlouhověký strom, </a:t>
            </a:r>
            <a:r>
              <a:rPr lang="cs-CZ" dirty="0" smtClean="0"/>
              <a:t>známe jedince </a:t>
            </a:r>
            <a:r>
              <a:rPr lang="cs-CZ" dirty="0"/>
              <a:t>staré přes tisíc let</a:t>
            </a:r>
            <a:r>
              <a:rPr lang="cs-CZ" dirty="0" smtClean="0"/>
              <a:t>. </a:t>
            </a:r>
            <a:r>
              <a:rPr lang="cs-CZ" dirty="0"/>
              <a:t>Dříve se </a:t>
            </a:r>
            <a:r>
              <a:rPr lang="cs-CZ" dirty="0" smtClean="0"/>
              <a:t>používal </a:t>
            </a:r>
            <a:r>
              <a:rPr lang="cs-CZ" dirty="0"/>
              <a:t>na výrobu vzácného nábytku a vyřezávaných šperků. </a:t>
            </a:r>
          </a:p>
        </p:txBody>
      </p:sp>
      <p:pic>
        <p:nvPicPr>
          <p:cNvPr id="2" name="Picture 2" descr="http://pixabay.com/static/uploads/photo/2013/09/23/14/54/yew-185278_64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2422" y="476672"/>
            <a:ext cx="2859392" cy="4295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9438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b="1" dirty="0"/>
              <a:t>Obrazový a textový materiál dostupný na:</a:t>
            </a:r>
            <a:endParaRPr lang="cs-CZ" sz="1200" b="1" dirty="0" smtClean="0">
              <a:hlinkClick r:id="rId2"/>
            </a:endParaRPr>
          </a:p>
          <a:p>
            <a:r>
              <a:rPr lang="cs-CZ" sz="1200" dirty="0">
                <a:hlinkClick r:id="rId2"/>
              </a:rPr>
              <a:t>http://cs.wikipedia.org/wiki/Borovice_lesn%C3%AD#mediaviewer/File:Pinus_sylvestris_Beskid_%</a:t>
            </a:r>
            <a:r>
              <a:rPr lang="cs-CZ" sz="1200" dirty="0" smtClean="0">
                <a:hlinkClick r:id="rId2"/>
              </a:rPr>
              <a:t>C5%BBywiecki.J</a:t>
            </a:r>
            <a:endParaRPr lang="cs-CZ" sz="1200" dirty="0"/>
          </a:p>
          <a:p>
            <a:r>
              <a:rPr lang="cs-CZ" sz="1200" dirty="0" smtClean="0"/>
              <a:t>8.12.2012  11:55hod</a:t>
            </a:r>
          </a:p>
          <a:p>
            <a:r>
              <a:rPr lang="cs-CZ" sz="1200" dirty="0"/>
              <a:t>http://cs.wikipedia.org/wiki/Smrk#mediaviewer/File:Kuusk_Keila-Paldiski_rdt_%C3%A4%C3%A4res.jpg</a:t>
            </a:r>
            <a:r>
              <a:rPr lang="cs-CZ" sz="1200" dirty="0" smtClean="0"/>
              <a:t>	</a:t>
            </a:r>
            <a:endParaRPr lang="cs-CZ" sz="1200" dirty="0"/>
          </a:p>
          <a:p>
            <a:r>
              <a:rPr lang="cs-CZ" sz="1200" dirty="0" smtClean="0"/>
              <a:t>8.12.2012  12:05hod</a:t>
            </a:r>
          </a:p>
          <a:p>
            <a:r>
              <a:rPr lang="cs-CZ" sz="1200" dirty="0"/>
              <a:t>http://cs.wikipedia.org/wiki/Jedle_b%C4%9Blokor%C3%A1#mediaviewer/File:Abies_alba_Slovakia.jpg </a:t>
            </a:r>
            <a:r>
              <a:rPr lang="cs-CZ" sz="1200" dirty="0" smtClean="0"/>
              <a:t>	</a:t>
            </a:r>
            <a:endParaRPr lang="cs-CZ" sz="1200" dirty="0"/>
          </a:p>
          <a:p>
            <a:r>
              <a:rPr lang="cs-CZ" sz="1200" dirty="0" smtClean="0"/>
              <a:t>8.12.2012  12:12hod</a:t>
            </a:r>
          </a:p>
          <a:p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cs.wikipedia.org/wiki/Mod%C5%99%C3%ADn_opadav%C3%BD#mediaviewer/File:Larix_decidua_Winter.jpg</a:t>
            </a:r>
            <a:endParaRPr lang="cs-CZ" sz="1200" dirty="0" smtClean="0"/>
          </a:p>
          <a:p>
            <a:r>
              <a:rPr lang="cs-CZ" sz="1200" dirty="0" smtClean="0"/>
              <a:t>8.12.2012  12:15hod</a:t>
            </a:r>
          </a:p>
          <a:p>
            <a:r>
              <a:rPr lang="cs-CZ" sz="1200" dirty="0"/>
              <a:t>http://pixabay.com/static/uploads/photo/2013/09/23/14/54/yew-185278_640.jpg </a:t>
            </a:r>
            <a:r>
              <a:rPr lang="cs-CZ" sz="1200" dirty="0" smtClean="0"/>
              <a:t>		</a:t>
            </a:r>
          </a:p>
          <a:p>
            <a:r>
              <a:rPr lang="cs-CZ" sz="1200" dirty="0" smtClean="0"/>
              <a:t>8.12.2012  12:17hod</a:t>
            </a:r>
          </a:p>
          <a:p>
            <a:endParaRPr lang="cs-CZ" sz="1200" dirty="0"/>
          </a:p>
          <a:p>
            <a:r>
              <a:rPr lang="cs-CZ" sz="1200" dirty="0" smtClean="0"/>
              <a:t>Klipart – www.office.</a:t>
            </a:r>
            <a:r>
              <a:rPr lang="cs-CZ" sz="1200" dirty="0" err="1" smtClean="0"/>
              <a:t>microsoft.com</a:t>
            </a:r>
            <a:endParaRPr lang="cs-CZ" sz="1200" dirty="0" smtClean="0"/>
          </a:p>
          <a:p>
            <a:r>
              <a:rPr lang="cs-CZ" sz="1200" dirty="0" smtClean="0"/>
              <a:t>8.12.2012</a:t>
            </a:r>
            <a:endParaRPr lang="cs-CZ" sz="1200" dirty="0"/>
          </a:p>
          <a:p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853230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393</TotalTime>
  <Words>158</Words>
  <Application>Microsoft Office PowerPoint</Application>
  <PresentationFormat>Předvádění na obrazovce (4:3)</PresentationFormat>
  <Paragraphs>62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Jehličnaté stromy</vt:lpstr>
      <vt:lpstr>Nejrozšířenější jehličnaté stromy v ČR</vt:lpstr>
      <vt:lpstr>Snímek 4</vt:lpstr>
      <vt:lpstr>Snímek 5</vt:lpstr>
      <vt:lpstr>Snímek 6</vt:lpstr>
      <vt:lpstr>Snímek 7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Sborovna</dc:creator>
  <cp:lastModifiedBy>Dum</cp:lastModifiedBy>
  <cp:revision>32</cp:revision>
  <dcterms:created xsi:type="dcterms:W3CDTF">2012-12-07T20:11:10Z</dcterms:created>
  <dcterms:modified xsi:type="dcterms:W3CDTF">2014-09-09T11:45:38Z</dcterms:modified>
</cp:coreProperties>
</file>