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4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jpeg"/><Relationship Id="rId5" Type="http://schemas.openxmlformats.org/officeDocument/2006/relationships/image" Target="../media/image6.wmf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Mod%C5%99%C3%ADn_opadav%C3%BD#mediaviewer/File:Illustration_Larix_decudua0.jpg" TargetMode="External"/><Relationship Id="rId2" Type="http://schemas.openxmlformats.org/officeDocument/2006/relationships/hyperlink" Target="http://cs.wikipedia.org/wiki/Borovice_lesn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iobioobrazky.ic.cz/botanika/jehlicnany.JPG" TargetMode="External"/><Relationship Id="rId5" Type="http://schemas.openxmlformats.org/officeDocument/2006/relationships/hyperlink" Target="http://www.zstgmivancice.cz/studium/prirodopis/test.php?level=1" TargetMode="External"/><Relationship Id="rId4" Type="http://schemas.openxmlformats.org/officeDocument/2006/relationships/hyperlink" Target="http://cs.wikipedia.org/wiki/Jedle_b%C4%9Blokor%C3%A1#mediaviewer/File:Illustration_Abies_alba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193572"/>
              </p:ext>
            </p:extLst>
          </p:nvPr>
        </p:nvGraphicFramePr>
        <p:xfrm>
          <a:off x="539552" y="1691774"/>
          <a:ext cx="8064896" cy="489265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92265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VY_12_INOVACE_118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Přírodověda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Test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Test – Jehličnaté stromy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Prověření</a:t>
                      </a:r>
                      <a:r>
                        <a:rPr lang="cs-CZ" sz="1400" baseline="0" dirty="0" smtClean="0"/>
                        <a:t> znalostí o jehličnatých stromech rostoucích na našem území, přiřazování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08.12.2013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17.01.2013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61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 – jehličnaté stromy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u="sng" dirty="0" smtClean="0"/>
              <a:t>Vyber správnou odpověď:</a:t>
            </a:r>
          </a:p>
          <a:p>
            <a:pPr marL="0" indent="0">
              <a:buNone/>
            </a:pPr>
            <a:r>
              <a:rPr lang="cs-CZ" sz="1600" dirty="0" smtClean="0"/>
              <a:t>1)	</a:t>
            </a:r>
            <a:r>
              <a:rPr lang="cs-CZ" sz="1600" b="1" i="1" dirty="0" smtClean="0"/>
              <a:t>Který </a:t>
            </a:r>
            <a:r>
              <a:rPr lang="cs-CZ" sz="1600" b="1" i="1" dirty="0"/>
              <a:t>z těchto jehličnanů má nejdelší </a:t>
            </a:r>
            <a:r>
              <a:rPr lang="cs-CZ" sz="1600" b="1" i="1" dirty="0" smtClean="0"/>
              <a:t>jehlice? </a:t>
            </a:r>
          </a:p>
          <a:p>
            <a:pPr marL="0" indent="0">
              <a:buNone/>
            </a:pPr>
            <a:r>
              <a:rPr lang="cs-CZ" sz="1600" dirty="0" smtClean="0"/>
              <a:t>	(borovice lesní, smrk ztepilý, modřín opadavý)</a:t>
            </a:r>
          </a:p>
          <a:p>
            <a:pPr marL="0" indent="0">
              <a:buNone/>
            </a:pPr>
            <a:r>
              <a:rPr lang="cs-CZ" sz="1600" dirty="0" smtClean="0"/>
              <a:t>2)</a:t>
            </a:r>
            <a:r>
              <a:rPr lang="cs-CZ" sz="1600" dirty="0"/>
              <a:t> </a:t>
            </a:r>
            <a:r>
              <a:rPr lang="cs-CZ" sz="1600" dirty="0" smtClean="0"/>
              <a:t>	</a:t>
            </a:r>
            <a:r>
              <a:rPr lang="cs-CZ" sz="1600" b="1" i="1" dirty="0" smtClean="0"/>
              <a:t>Jaký </a:t>
            </a:r>
            <a:r>
              <a:rPr lang="cs-CZ" sz="1600" b="1" i="1" dirty="0"/>
              <a:t>význam má šiška?</a:t>
            </a:r>
            <a:br>
              <a:rPr lang="cs-CZ" sz="1600" b="1" i="1" dirty="0"/>
            </a:br>
            <a:r>
              <a:rPr lang="cs-CZ" sz="1600" dirty="0" smtClean="0"/>
              <a:t>	(slouží </a:t>
            </a:r>
            <a:r>
              <a:rPr lang="cs-CZ" sz="1600" dirty="0"/>
              <a:t>k </a:t>
            </a:r>
            <a:r>
              <a:rPr lang="cs-CZ" sz="1600" dirty="0" smtClean="0"/>
              <a:t>rozmnožování, slouží </a:t>
            </a:r>
            <a:r>
              <a:rPr lang="cs-CZ" sz="1600" dirty="0"/>
              <a:t>k </a:t>
            </a:r>
            <a:r>
              <a:rPr lang="cs-CZ" sz="1600" dirty="0" smtClean="0"/>
              <a:t>dýchání, slouží </a:t>
            </a:r>
            <a:r>
              <a:rPr lang="cs-CZ" sz="1600" dirty="0"/>
              <a:t>pouze jako </a:t>
            </a:r>
            <a:r>
              <a:rPr lang="cs-CZ" sz="1600" dirty="0" smtClean="0"/>
              <a:t>ozdoba)</a:t>
            </a:r>
          </a:p>
          <a:p>
            <a:pPr marL="0" indent="0">
              <a:buNone/>
            </a:pPr>
            <a:r>
              <a:rPr lang="cs-CZ" sz="1600" dirty="0" smtClean="0"/>
              <a:t>3)</a:t>
            </a:r>
            <a:r>
              <a:rPr lang="cs-CZ" sz="1600" dirty="0"/>
              <a:t> </a:t>
            </a:r>
            <a:r>
              <a:rPr lang="cs-CZ" sz="1600" dirty="0" smtClean="0"/>
              <a:t>	</a:t>
            </a:r>
            <a:r>
              <a:rPr lang="cs-CZ" sz="1600" b="1" i="1" dirty="0" smtClean="0"/>
              <a:t>Vyberte </a:t>
            </a:r>
            <a:r>
              <a:rPr lang="cs-CZ" sz="1600" b="1" i="1" dirty="0"/>
              <a:t>správné tvrzení:</a:t>
            </a:r>
            <a:br>
              <a:rPr lang="cs-CZ" sz="1600" b="1" i="1" dirty="0"/>
            </a:br>
            <a:r>
              <a:rPr lang="cs-CZ" sz="1600" dirty="0" smtClean="0"/>
              <a:t>	a)	Tis </a:t>
            </a:r>
            <a:r>
              <a:rPr lang="cs-CZ" sz="1600" dirty="0"/>
              <a:t>červený patří mezi jedovaté jehličnany.</a:t>
            </a:r>
            <a:br>
              <a:rPr lang="cs-CZ" sz="1600" dirty="0"/>
            </a:br>
            <a:r>
              <a:rPr lang="cs-CZ" sz="1600" dirty="0" smtClean="0"/>
              <a:t>	</a:t>
            </a:r>
            <a:r>
              <a:rPr lang="cs-CZ" sz="1600" dirty="0"/>
              <a:t>b</a:t>
            </a:r>
            <a:r>
              <a:rPr lang="cs-CZ" sz="1600" dirty="0" smtClean="0"/>
              <a:t>)	Tis </a:t>
            </a:r>
            <a:r>
              <a:rPr lang="cs-CZ" sz="1600" dirty="0"/>
              <a:t>červený patří mezi jedovaté jehličnany, výjimku však tvoří sladce </a:t>
            </a:r>
            <a:r>
              <a:rPr lang="cs-CZ" sz="1600" dirty="0" smtClean="0"/>
              <a:t>		chutnající </a:t>
            </a:r>
            <a:r>
              <a:rPr lang="cs-CZ" sz="1600" dirty="0"/>
              <a:t>červený </a:t>
            </a:r>
            <a:r>
              <a:rPr lang="cs-CZ" sz="1600" dirty="0" err="1"/>
              <a:t>míšek</a:t>
            </a:r>
            <a:r>
              <a:rPr lang="cs-CZ" sz="1600" dirty="0"/>
              <a:t> (dužnatý obal).</a:t>
            </a:r>
            <a:br>
              <a:rPr lang="cs-CZ" sz="1600" dirty="0"/>
            </a:br>
            <a:r>
              <a:rPr lang="cs-CZ" sz="1600" dirty="0" smtClean="0"/>
              <a:t>	</a:t>
            </a:r>
            <a:r>
              <a:rPr lang="cs-CZ" sz="1600" dirty="0"/>
              <a:t>c</a:t>
            </a:r>
            <a:r>
              <a:rPr lang="cs-CZ" sz="1600" dirty="0" smtClean="0"/>
              <a:t>)	Tis </a:t>
            </a:r>
            <a:r>
              <a:rPr lang="cs-CZ" sz="1600" dirty="0"/>
              <a:t>červený nepatří mezi jehličnany.</a:t>
            </a:r>
          </a:p>
          <a:p>
            <a:pPr marL="0" indent="0">
              <a:buNone/>
            </a:pPr>
            <a:r>
              <a:rPr lang="cs-CZ" sz="1600" dirty="0" smtClean="0"/>
              <a:t>4)	</a:t>
            </a:r>
            <a:r>
              <a:rPr lang="cs-CZ" sz="1600" b="1" i="1" dirty="0" smtClean="0"/>
              <a:t>Při </a:t>
            </a:r>
            <a:r>
              <a:rPr lang="cs-CZ" sz="1600" b="1" i="1" dirty="0"/>
              <a:t>poranění většina jehličnanů roní lepkavou látku. Lidově jí říkáme smůla nebo </a:t>
            </a:r>
            <a:r>
              <a:rPr lang="cs-CZ" sz="1600" b="1" i="1" dirty="0" smtClean="0"/>
              <a:t>	smola. Jaký </a:t>
            </a:r>
            <a:r>
              <a:rPr lang="cs-CZ" sz="1600" b="1" i="1" dirty="0"/>
              <a:t>je správný </a:t>
            </a:r>
            <a:r>
              <a:rPr lang="cs-CZ" sz="1600" b="1" i="1" dirty="0" smtClean="0"/>
              <a:t>název? </a:t>
            </a:r>
            <a:r>
              <a:rPr lang="cs-CZ" sz="1600" dirty="0" smtClean="0"/>
              <a:t>(míza, pryskyřice, mléko)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998004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188640"/>
            <a:ext cx="5238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u="sng" dirty="0" smtClean="0"/>
              <a:t>TEST – co patří k sobě ?</a:t>
            </a:r>
            <a:endParaRPr lang="cs-CZ" sz="4000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6" y="1088079"/>
            <a:ext cx="170155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104616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349914" y="3976587"/>
            <a:ext cx="5084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http://pixabay.com/static/uploads/photo/2013/09/23/14/54/yew-185278_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435" y="4010897"/>
            <a:ext cx="1728008" cy="228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913980" y="4035554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4" descr="http://upload.wikimedia.org/wikipedia/commons/thumb/c/cc/Larix_decidua_Winter.jpg/640px-Larix_decidua_Win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669" y="1036599"/>
            <a:ext cx="1585678" cy="252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027333" y="1035617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5" descr="C:\Users\Sborovna\AppData\Local\Microsoft\Windows\Temporary Internet Files\Content.IE5\A93KYU9T\MC90033137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421" y="3976587"/>
            <a:ext cx="1124389" cy="1396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3849315" y="3967015"/>
            <a:ext cx="4555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6" descr="C:\Users\Sborovna\AppData\Local\Microsoft\Windows\Temporary Internet Files\Content.IE5\BC1TSUD7\MC9004135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086" y="4718784"/>
            <a:ext cx="1386404" cy="124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7524328" y="4150426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Picture 8" descr="http://upload.wikimedia.org/wikipedia/commons/thumb/7/70/Illustration_Larix_decudua0.jpg/640px-Illustration_Larix_decudua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063"/>
            <a:ext cx="1758658" cy="228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57106" y="4035554"/>
            <a:ext cx="4956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10" descr="http://upload.wikimedia.org/wikipedia/commons/thumb/0/0a/Abies_alba_Slovakia.jpg/640px-Abies_alba_Slovaki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103" y="1046169"/>
            <a:ext cx="1656182" cy="251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642598" y="1035617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6" name="Picture 12" descr="http://upload.wikimedia.org/wikipedia/commons/thumb/f/fa/Illustration_Abies_alba0.jpg/640px-Illustration_Abies_alba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531" y="4095495"/>
            <a:ext cx="1665941" cy="254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upload.wikimedia.org/wikipedia/commons/thumb/d/d1/Tough_tree.jpg/800px-Tough_tre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666" y="1046169"/>
            <a:ext cx="1555188" cy="251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7440736" y="1035617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0" name="Picture 16" descr="http://upload.wikimedia.org/wikipedia/commons/thumb/1/11/Decin_tis_na_nadvori_zamku.jpg/800px-Decin_tis_na_nadvori_zamku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843" y="1020025"/>
            <a:ext cx="1670358" cy="266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427121" y="1020025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99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Obrazový a textový materiál dostupný na:</a:t>
            </a:r>
            <a:endParaRPr lang="cs-CZ" sz="1400" b="1" dirty="0" smtClean="0">
              <a:hlinkClick r:id="rId2"/>
            </a:endParaRPr>
          </a:p>
          <a:p>
            <a:r>
              <a:rPr lang="cs-CZ" sz="1000" dirty="0"/>
              <a:t>http://cs.wikipedia.org/wiki/Borovice#mediaviewer/File:Tough_tree.jpg   </a:t>
            </a:r>
            <a:r>
              <a:rPr lang="cs-CZ" sz="1000" dirty="0"/>
              <a:t>			</a:t>
            </a:r>
          </a:p>
          <a:p>
            <a:r>
              <a:rPr lang="cs-CZ" sz="1000" dirty="0"/>
              <a:t>8.12.2012  11:55hod</a:t>
            </a:r>
          </a:p>
          <a:p>
            <a:r>
              <a:rPr lang="cs-CZ" sz="1000" dirty="0"/>
              <a:t>http://cs.wikipedia.org/wiki/Smrk#mediaviewer/File:Kuusk_Keila-Paldiski_rdt_%C3%A4%C3%A4res.jpg     </a:t>
            </a:r>
            <a:r>
              <a:rPr lang="cs-CZ" sz="1000" dirty="0"/>
              <a:t>		</a:t>
            </a:r>
          </a:p>
          <a:p>
            <a:r>
              <a:rPr lang="cs-CZ" sz="1000" dirty="0"/>
              <a:t>8.12.2012  12:05hod</a:t>
            </a:r>
          </a:p>
          <a:p>
            <a:r>
              <a:rPr lang="cs-CZ" sz="1000" dirty="0" smtClean="0"/>
              <a:t>http</a:t>
            </a:r>
            <a:r>
              <a:rPr lang="cs-CZ" sz="1000" dirty="0"/>
              <a:t>://cs.wikipedia.org/wiki/Jedle_b%C4%9Blokor%C3%A1#mediaviewer/File:Abies_alba_Slovakia.jpg </a:t>
            </a:r>
            <a:r>
              <a:rPr lang="cs-CZ" sz="1000" dirty="0"/>
              <a:t>		</a:t>
            </a:r>
          </a:p>
          <a:p>
            <a:r>
              <a:rPr lang="cs-CZ" sz="1000" dirty="0"/>
              <a:t>8.12.2012  12:12hod</a:t>
            </a:r>
          </a:p>
          <a:p>
            <a:r>
              <a:rPr lang="cs-CZ" sz="1000" dirty="0"/>
              <a:t>http://cs.wikipedia.org/wiki/Mod%C5%99%C3%ADn_opadav%C3%BD#mediaviewer/File:Larix_decidua_Winter.jpg</a:t>
            </a:r>
            <a:r>
              <a:rPr lang="cs-CZ" sz="1000" dirty="0"/>
              <a:t>	</a:t>
            </a:r>
          </a:p>
          <a:p>
            <a:r>
              <a:rPr lang="cs-CZ" sz="1000" dirty="0"/>
              <a:t>8.12.2012  12:15hod</a:t>
            </a:r>
          </a:p>
          <a:p>
            <a:r>
              <a:rPr lang="cs-CZ" sz="1000" dirty="0"/>
              <a:t>http://pixabay.com/static/uploads/photo/2013/09/23/14/54/yew-185278_640.jpg</a:t>
            </a:r>
            <a:r>
              <a:rPr lang="cs-CZ" sz="1000" dirty="0"/>
              <a:t>		</a:t>
            </a:r>
          </a:p>
          <a:p>
            <a:r>
              <a:rPr lang="cs-CZ" sz="1000" dirty="0"/>
              <a:t>8.12.2012  </a:t>
            </a:r>
            <a:r>
              <a:rPr lang="cs-CZ" sz="1000" dirty="0" smtClean="0"/>
              <a:t>12:17hod</a:t>
            </a:r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cs.wikipedia.org/wiki/Mod%C5%99%C3%ADn_opadav%C3%BD#mediaviewer/File:Illustration_Larix_decudua0.jpg</a:t>
            </a:r>
            <a:endParaRPr lang="cs-CZ" sz="1000" dirty="0" smtClean="0"/>
          </a:p>
          <a:p>
            <a:r>
              <a:rPr lang="cs-CZ" sz="1000" dirty="0" smtClean="0"/>
              <a:t>8.12.2012    12:20</a:t>
            </a:r>
          </a:p>
          <a:p>
            <a:r>
              <a:rPr lang="cs-CZ" sz="1000" dirty="0">
                <a:hlinkClick r:id="rId4"/>
              </a:rPr>
              <a:t>http://</a:t>
            </a:r>
            <a:r>
              <a:rPr lang="cs-CZ" sz="1000" dirty="0" smtClean="0">
                <a:hlinkClick r:id="rId4"/>
              </a:rPr>
              <a:t>cs.wikipedia.org/wiki/Jedle_b%C4%9Blokor%C3%A1#mediaviewer/File:Illustration_Abies_alba0.jpg</a:t>
            </a:r>
            <a:endParaRPr lang="cs-CZ" sz="1000" dirty="0" smtClean="0"/>
          </a:p>
          <a:p>
            <a:r>
              <a:rPr lang="cs-CZ" sz="1000" dirty="0" smtClean="0"/>
              <a:t>8.12.2012   12:22</a:t>
            </a:r>
          </a:p>
          <a:p>
            <a:r>
              <a:rPr lang="cs-CZ" sz="1000" dirty="0" smtClean="0"/>
              <a:t>http</a:t>
            </a:r>
            <a:r>
              <a:rPr lang="cs-CZ" sz="1000" dirty="0"/>
              <a:t>://</a:t>
            </a:r>
            <a:r>
              <a:rPr lang="cs-CZ" sz="1000" dirty="0" smtClean="0"/>
              <a:t>upload.wikimedia.org/wikipedia/commons/thumb/1/11/Decin_tis_na_nadvori_zamku.jpg/800px-Decin_tis_na_nadvori_zamku.jpg</a:t>
            </a:r>
          </a:p>
          <a:p>
            <a:r>
              <a:rPr lang="cs-CZ" sz="1000" dirty="0" smtClean="0"/>
              <a:t>8.12.2012  12:27</a:t>
            </a:r>
          </a:p>
          <a:p>
            <a:r>
              <a:rPr lang="cs-CZ" sz="1000" dirty="0" smtClean="0"/>
              <a:t>Klipart</a:t>
            </a:r>
          </a:p>
          <a:p>
            <a:r>
              <a:rPr lang="cs-CZ" sz="1000" dirty="0" smtClean="0"/>
              <a:t>8.12.2012</a:t>
            </a:r>
            <a:endParaRPr lang="cs-CZ" sz="1000" dirty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www.zstgmivancice.cz/studium/prirodopis/test.php?level=1</a:t>
            </a:r>
            <a:endParaRPr lang="cs-CZ" sz="1000" dirty="0" smtClean="0"/>
          </a:p>
          <a:p>
            <a:pPr marL="0" indent="0">
              <a:buNone/>
            </a:pPr>
            <a:endParaRPr lang="cs-CZ" sz="1000" dirty="0"/>
          </a:p>
          <a:p>
            <a:pPr marL="0" indent="0">
              <a:buNone/>
            </a:pPr>
            <a:r>
              <a:rPr lang="cs-CZ" sz="1000" dirty="0">
                <a:hlinkClick r:id="rId6"/>
              </a:rPr>
              <a:t>http://giobioobrazky.ic.cz/botanika/jehlicnany.JPG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4508715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131</Words>
  <Application>Microsoft Office PowerPoint</Application>
  <PresentationFormat>Předvádění na obrazovce (4:3)</PresentationFormat>
  <Paragraphs>70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Test – jehličnaté stromy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Sborovna</cp:lastModifiedBy>
  <cp:revision>6</cp:revision>
  <dcterms:created xsi:type="dcterms:W3CDTF">2014-01-04T12:40:30Z</dcterms:created>
  <dcterms:modified xsi:type="dcterms:W3CDTF">2014-09-08T12:53:19Z</dcterms:modified>
</cp:coreProperties>
</file>