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1"/>
  </p:notesMasterIdLst>
  <p:sldIdLst>
    <p:sldId id="278" r:id="rId2"/>
    <p:sldId id="338" r:id="rId3"/>
    <p:sldId id="331" r:id="rId4"/>
    <p:sldId id="332" r:id="rId5"/>
    <p:sldId id="333" r:id="rId6"/>
    <p:sldId id="334" r:id="rId7"/>
    <p:sldId id="335" r:id="rId8"/>
    <p:sldId id="336" r:id="rId9"/>
    <p:sldId id="32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772287653"/>
              </p:ext>
            </p:extLst>
          </p:nvPr>
        </p:nvGraphicFramePr>
        <p:xfrm>
          <a:off x="468313" y="1844675"/>
          <a:ext cx="8229600" cy="4800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VY_32_INOVACE_12_02_příčiny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závislostí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Rizika ohrožující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Příčiny a důsledky závislostí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s pojmem závislost a proč vzniká.</a:t>
                      </a:r>
                    </a:p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Závislost, patologická závislost,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závislost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 na prožitcích, závislost na látkách, příznaky závislosti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5962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Prezentace je určena k výkladu a k procvičení látky na </a:t>
            </a:r>
            <a:r>
              <a:rPr lang="cs-CZ" sz="2400" b="1" dirty="0" smtClean="0">
                <a:solidFill>
                  <a:srgbClr val="0070C0"/>
                </a:solidFill>
              </a:rPr>
              <a:t>téma příčiny závislostí.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Snímky 3 – </a:t>
            </a:r>
            <a:r>
              <a:rPr lang="cs-CZ" sz="2400" b="1" dirty="0" smtClean="0">
                <a:solidFill>
                  <a:srgbClr val="0070C0"/>
                </a:solidFill>
              </a:rPr>
              <a:t>7 výklad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Snímek </a:t>
            </a:r>
            <a:r>
              <a:rPr lang="cs-CZ" sz="2400" b="1" dirty="0" smtClean="0">
                <a:solidFill>
                  <a:srgbClr val="0070C0"/>
                </a:solidFill>
              </a:rPr>
              <a:t>8 </a:t>
            </a:r>
            <a:r>
              <a:rPr lang="cs-CZ" sz="2400" b="1" dirty="0">
                <a:solidFill>
                  <a:srgbClr val="0070C0"/>
                </a:solidFill>
              </a:rPr>
              <a:t>úkol pro žáky.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52616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700808"/>
            <a:ext cx="7812856" cy="4425355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3200" dirty="0"/>
              <a:t>je stav, kdy někdo je podmíněn nějakou okolností nebo situací, kterou potřebuje (nebo si </a:t>
            </a:r>
            <a:r>
              <a:rPr lang="cs-CZ" sz="3200" dirty="0" smtClean="0"/>
              <a:t>myslí, </a:t>
            </a:r>
            <a:r>
              <a:rPr lang="cs-CZ" sz="3200" dirty="0"/>
              <a:t>že ji potřebuje) ke své </a:t>
            </a:r>
            <a:r>
              <a:rPr lang="cs-CZ" sz="3200" dirty="0" smtClean="0"/>
              <a:t>existenci.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Závislost</a:t>
            </a:r>
          </a:p>
        </p:txBody>
      </p:sp>
      <p:pic>
        <p:nvPicPr>
          <p:cNvPr id="1027" name="Picture 3" descr="C:\Users\pc\AppData\Local\Microsoft\Windows\Temporary Internet Files\Content.IE5\WW4W64AX\MC9003787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71835"/>
            <a:ext cx="1790395" cy="121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ZDF71663\MP9003417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2609850" cy="241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ZDF71663\MC9002295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38371"/>
            <a:ext cx="1435608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3LN1A42O\MC900293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5158" y="4600122"/>
            <a:ext cx="1437437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4212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spojena </a:t>
            </a:r>
            <a:r>
              <a:rPr lang="cs-CZ" dirty="0"/>
              <a:t>s výraznými škodami na zdraví nebo na společenských </a:t>
            </a:r>
            <a:r>
              <a:rPr lang="cs-CZ" dirty="0" smtClean="0"/>
              <a:t>vztazích</a:t>
            </a:r>
          </a:p>
          <a:p>
            <a:r>
              <a:rPr lang="cs-CZ" dirty="0" smtClean="0"/>
              <a:t> </a:t>
            </a:r>
            <a:r>
              <a:rPr lang="cs-CZ" dirty="0"/>
              <a:t>člověk ztrácí schopnost přínosy a rizika racionálně zvažovat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Patologickou </a:t>
            </a:r>
            <a:r>
              <a:rPr lang="cs-CZ" dirty="0"/>
              <a:t>závislost</a:t>
            </a:r>
          </a:p>
        </p:txBody>
      </p:sp>
      <p:pic>
        <p:nvPicPr>
          <p:cNvPr id="1026" name="Picture 2" descr="C:\Users\pc\AppData\Local\Microsoft\Windows\Temporary Internet Files\Content.IE5\3LN1A42O\MP9003858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93096"/>
            <a:ext cx="4136504" cy="209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WW4W64AX\MC900359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4174" y="4429891"/>
            <a:ext cx="1655763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14114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628800"/>
            <a:ext cx="5832648" cy="4248472"/>
          </a:xfrm>
        </p:spPr>
        <p:txBody>
          <a:bodyPr>
            <a:normAutofit/>
          </a:bodyPr>
          <a:lstStyle/>
          <a:p>
            <a:r>
              <a:rPr lang="cs-CZ" dirty="0"/>
              <a:t>adrenalin – hormon uvolňovaný strachem je zodpovědný za krátkodobě v organizmu zvýšenou </a:t>
            </a:r>
            <a:r>
              <a:rPr lang="cs-CZ" dirty="0" smtClean="0"/>
              <a:t>aktivitu. Návyk </a:t>
            </a:r>
            <a:r>
              <a:rPr lang="cs-CZ" dirty="0"/>
              <a:t>může také způsobovat pocit úlevy při kriminálním chování, běhu, kradení, násilí, hraní, testování, </a:t>
            </a:r>
            <a:r>
              <a:rPr lang="cs-CZ" dirty="0" smtClean="0"/>
              <a:t>………….</a:t>
            </a:r>
          </a:p>
          <a:p>
            <a:r>
              <a:rPr lang="cs-CZ" dirty="0" smtClean="0"/>
              <a:t>testosteron </a:t>
            </a:r>
            <a:r>
              <a:rPr lang="cs-CZ" dirty="0"/>
              <a:t>– hormon podílející se na zvýšení sexuální touhy, vzrušení, žádostivosti a odměňování orgasmem.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Závislosti na prožitcích </a:t>
            </a:r>
          </a:p>
        </p:txBody>
      </p:sp>
      <p:pic>
        <p:nvPicPr>
          <p:cNvPr id="1026" name="Picture 2" descr="C:\Users\pc\AppData\Local\Microsoft\Windows\Temporary Internet Files\Content.IE5\ODIJPQHP\MP9003416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9077" y="3933056"/>
            <a:ext cx="2404864" cy="180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ZDF71663\MC90044172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807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0281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Psychoaktivní droga (též psychotropní nebo omamná látka, často nepřesně droga nebo návyková látka) </a:t>
            </a:r>
            <a:r>
              <a:rPr lang="cs-CZ" dirty="0" smtClean="0"/>
              <a:t>je chemická látka primárně působící na centrálně nervovou soustavu. </a:t>
            </a:r>
          </a:p>
          <a:p>
            <a:r>
              <a:rPr lang="cs-CZ" dirty="0" smtClean="0"/>
              <a:t>Časté </a:t>
            </a:r>
            <a:r>
              <a:rPr lang="cs-CZ" dirty="0" smtClean="0"/>
              <a:t>užívání </a:t>
            </a:r>
            <a:r>
              <a:rPr lang="cs-CZ" dirty="0"/>
              <a:t>psychoaktivních návykových látek může vést ke vzniku fyzické či psychické závislosti.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Závislosti na látkách </a:t>
            </a:r>
          </a:p>
        </p:txBody>
      </p:sp>
      <p:pic>
        <p:nvPicPr>
          <p:cNvPr id="2052" name="Picture 4" descr="C:\Users\pc\AppData\Local\Microsoft\Windows\Temporary Internet Files\Content.IE5\ZDF71663\MP9003088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301208"/>
            <a:ext cx="2289448" cy="125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WW4W64AX\MC900324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09835"/>
            <a:ext cx="1818742" cy="15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747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7776864" cy="4464496"/>
          </a:xfrm>
        </p:spPr>
        <p:txBody>
          <a:bodyPr>
            <a:normAutofit lnSpcReduction="10000"/>
          </a:bodyPr>
          <a:lstStyle/>
          <a:p>
            <a:endParaRPr lang="cs-CZ" dirty="0"/>
          </a:p>
          <a:p>
            <a:r>
              <a:rPr lang="cs-CZ" dirty="0"/>
              <a:t>Chuť </a:t>
            </a:r>
            <a:r>
              <a:rPr lang="cs-CZ" dirty="0" smtClean="0"/>
              <a:t> -----  vůči </a:t>
            </a:r>
            <a:r>
              <a:rPr lang="cs-CZ" dirty="0"/>
              <a:t>předmětu závislosti</a:t>
            </a:r>
          </a:p>
          <a:p>
            <a:r>
              <a:rPr lang="cs-CZ" dirty="0"/>
              <a:t>Vytlačování a zanedbávání jiných potřeb, např. přátel, koníčků…</a:t>
            </a:r>
          </a:p>
          <a:p>
            <a:r>
              <a:rPr lang="cs-CZ" dirty="0"/>
              <a:t>Snížené sebeovládání specificky ve vztahu k předmětu závislosti, tj. například užívání látky i přes jasné vědomí její škodlivosti</a:t>
            </a:r>
          </a:p>
          <a:p>
            <a:r>
              <a:rPr lang="cs-CZ" dirty="0"/>
              <a:t>Zvyšování tolerance – osoba „snese“ čím dál větší množství a účinek je ve vztahu k množství čím dál menší, takže se zvyšuje potřeba</a:t>
            </a:r>
          </a:p>
          <a:p>
            <a:r>
              <a:rPr lang="cs-CZ" dirty="0"/>
              <a:t>Abstinenční příznaky po vysazení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Příznaky</a:t>
            </a:r>
          </a:p>
        </p:txBody>
      </p:sp>
      <p:pic>
        <p:nvPicPr>
          <p:cNvPr id="2051" name="Picture 3" descr="C:\Users\pc\AppData\Local\Microsoft\Windows\Temporary Internet Files\Content.IE5\ZDF71663\MP9003988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20688"/>
            <a:ext cx="2552328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3LN1A42O\MP9003905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085184"/>
            <a:ext cx="3096344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4375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Zanedbávání </a:t>
            </a:r>
            <a:r>
              <a:rPr lang="cs-CZ" dirty="0"/>
              <a:t>jiných </a:t>
            </a:r>
            <a:r>
              <a:rPr lang="cs-CZ" dirty="0" smtClean="0"/>
              <a:t>potřeb</a:t>
            </a:r>
          </a:p>
          <a:p>
            <a:r>
              <a:rPr lang="cs-CZ" dirty="0" smtClean="0"/>
              <a:t>Nošení brýlí</a:t>
            </a:r>
          </a:p>
          <a:p>
            <a:r>
              <a:rPr lang="cs-CZ" dirty="0" smtClean="0"/>
              <a:t>Hry </a:t>
            </a:r>
            <a:r>
              <a:rPr lang="cs-CZ" dirty="0"/>
              <a:t>s </a:t>
            </a:r>
            <a:r>
              <a:rPr lang="cs-CZ" dirty="0" smtClean="0"/>
              <a:t>míčem</a:t>
            </a:r>
          </a:p>
          <a:p>
            <a:r>
              <a:rPr lang="cs-CZ" dirty="0" smtClean="0"/>
              <a:t>Snížené </a:t>
            </a:r>
            <a:r>
              <a:rPr lang="cs-CZ" dirty="0"/>
              <a:t>sebeovládání </a:t>
            </a:r>
            <a:endParaRPr lang="cs-CZ" dirty="0" smtClean="0"/>
          </a:p>
          <a:p>
            <a:r>
              <a:rPr lang="cs-CZ" dirty="0" smtClean="0"/>
              <a:t>Psaní dopisů</a:t>
            </a:r>
            <a:endParaRPr lang="cs-CZ" dirty="0"/>
          </a:p>
          <a:p>
            <a:r>
              <a:rPr lang="cs-CZ" dirty="0"/>
              <a:t>Abstinenční příznaky </a:t>
            </a:r>
            <a:endParaRPr lang="cs-CZ" dirty="0" smtClean="0"/>
          </a:p>
          <a:p>
            <a:r>
              <a:rPr lang="cs-CZ" dirty="0" smtClean="0"/>
              <a:t>Mytí nádobí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Jaké jsou příznaky závislostí ?</a:t>
            </a:r>
            <a:br>
              <a:rPr lang="cs-CZ" dirty="0" smtClean="0"/>
            </a:br>
            <a:r>
              <a:rPr lang="cs-CZ" sz="2200" dirty="0" smtClean="0"/>
              <a:t>Nesprávné odpovědi vyškrtni</a:t>
            </a:r>
            <a:endParaRPr lang="cs-CZ" sz="2200" dirty="0"/>
          </a:p>
        </p:txBody>
      </p:sp>
      <p:pic>
        <p:nvPicPr>
          <p:cNvPr id="3074" name="Picture 2" descr="C:\Users\pc\AppData\Local\Microsoft\Windows\Temporary Internet Files\Content.IE5\3LN1A42O\MC9004405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768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550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380808" cy="464137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Klipart –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62819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580</TotalTime>
  <Words>383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Snímek 2</vt:lpstr>
      <vt:lpstr>Závislost</vt:lpstr>
      <vt:lpstr>Patologickou závislost</vt:lpstr>
      <vt:lpstr>Závislosti na prožitcích </vt:lpstr>
      <vt:lpstr>Závislosti na látkách </vt:lpstr>
      <vt:lpstr>Příznaky</vt:lpstr>
      <vt:lpstr>Jaké jsou příznaky závislostí ? Nesprávné odpovědi vyškrtni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80</cp:revision>
  <dcterms:created xsi:type="dcterms:W3CDTF">2013-10-28T22:11:30Z</dcterms:created>
  <dcterms:modified xsi:type="dcterms:W3CDTF">2014-09-09T11:33:25Z</dcterms:modified>
</cp:coreProperties>
</file>