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</p:sldMasterIdLst>
  <p:notesMasterIdLst>
    <p:notesMasterId r:id="rId12"/>
  </p:notesMasterIdLst>
  <p:sldIdLst>
    <p:sldId id="278" r:id="rId2"/>
    <p:sldId id="330" r:id="rId3"/>
    <p:sldId id="331" r:id="rId4"/>
    <p:sldId id="332" r:id="rId5"/>
    <p:sldId id="333" r:id="rId6"/>
    <p:sldId id="334" r:id="rId7"/>
    <p:sldId id="335" r:id="rId8"/>
    <p:sldId id="336" r:id="rId9"/>
    <p:sldId id="337" r:id="rId10"/>
    <p:sldId id="32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8F076D-FA45-4C31-81F3-F22EC07EF2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B561D2-2B2F-4177-8155-D118393287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065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18A272C-162B-4327-8B64-21691A61E0D1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image" Target="../media/image18.wmf"/><Relationship Id="rId7" Type="http://schemas.openxmlformats.org/officeDocument/2006/relationships/image" Target="../media/image22.wm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5" Type="http://schemas.openxmlformats.org/officeDocument/2006/relationships/image" Target="../media/image20.png"/><Relationship Id="rId10" Type="http://schemas.openxmlformats.org/officeDocument/2006/relationships/image" Target="../media/image24.wmf"/><Relationship Id="rId4" Type="http://schemas.openxmlformats.org/officeDocument/2006/relationships/image" Target="../media/image19.wmf"/><Relationship Id="rId9" Type="http://schemas.openxmlformats.org/officeDocument/2006/relationships/image" Target="../media/image5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7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9086296"/>
              </p:ext>
            </p:extLst>
          </p:nvPr>
        </p:nvGraphicFramePr>
        <p:xfrm>
          <a:off x="468313" y="1844675"/>
          <a:ext cx="8229600" cy="477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solidFill>
                            <a:srgbClr val="0070C0"/>
                          </a:solidFill>
                        </a:rPr>
                        <a:t>VY_32_INOVACE_13_02_druhy </a:t>
                      </a: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závislostí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Člověk a zdraví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Předmět: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Výchova ke zdraví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Tematický</a:t>
                      </a:r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 okruh: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Rizika ohrožující zdraví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Příčiny a důsledky závislostí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Bc. Daniela Pavlíková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Listopad 2012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Prezentace je určena žákům středních škol praktických. Jednoduchou formou seznámí žáky s druhy závislostí a jejich dělením . Je doplněna o praktické cvičení. Pomůcky: interaktivní tabule, </a:t>
                      </a:r>
                      <a:r>
                        <a:rPr lang="cs-CZ" sz="1000" dirty="0" err="1" smtClean="0">
                          <a:solidFill>
                            <a:srgbClr val="0070C0"/>
                          </a:solidFill>
                        </a:rPr>
                        <a:t>dataprojektor</a:t>
                      </a:r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,</a:t>
                      </a:r>
                      <a:r>
                        <a:rPr lang="cs-CZ" sz="1000" baseline="0" dirty="0" smtClean="0">
                          <a:solidFill>
                            <a:srgbClr val="0070C0"/>
                          </a:solidFill>
                        </a:rPr>
                        <a:t> učebnice.</a:t>
                      </a:r>
                      <a:endParaRPr lang="cs-CZ" sz="10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Drogy, alkohol, tabák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962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/>
          <p:cNvSpPr txBox="1">
            <a:spLocks/>
          </p:cNvSpPr>
          <p:nvPr/>
        </p:nvSpPr>
        <p:spPr>
          <a:xfrm>
            <a:off x="357188" y="1785938"/>
            <a:ext cx="8229600" cy="2857500"/>
          </a:xfrm>
          <a:prstGeom prst="rect">
            <a:avLst/>
          </a:prstGeom>
        </p:spPr>
        <p:txBody>
          <a:bodyPr/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METODICKÝ POPIS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charset="0"/>
              <a:buNone/>
              <a:tabLst/>
              <a:defRPr/>
            </a:pPr>
            <a:endParaRPr kumimoji="0" lang="cs-CZ" sz="24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cs-CZ" sz="2400" b="1" dirty="0" smtClean="0">
                <a:solidFill>
                  <a:srgbClr val="0070C0"/>
                </a:solidFill>
              </a:rPr>
              <a:t>Prezentace slouží k výkladu nové látky</a:t>
            </a:r>
            <a:r>
              <a:rPr lang="cs-CZ" sz="2400" dirty="0" smtClean="0"/>
              <a:t> </a:t>
            </a:r>
            <a:r>
              <a:rPr lang="cs-CZ" sz="2400" b="1" dirty="0">
                <a:solidFill>
                  <a:srgbClr val="0070C0"/>
                </a:solidFill>
              </a:rPr>
              <a:t>a k procvičení látky na téma </a:t>
            </a:r>
            <a:r>
              <a:rPr lang="cs-CZ" sz="2400" b="1" dirty="0" smtClean="0">
                <a:solidFill>
                  <a:srgbClr val="0070C0"/>
                </a:solidFill>
              </a:rPr>
              <a:t>druhy závislostí.</a:t>
            </a:r>
            <a:endParaRPr lang="cs-CZ" sz="2400" b="1" dirty="0">
              <a:solidFill>
                <a:srgbClr val="0070C0"/>
              </a:solidFill>
            </a:endParaRPr>
          </a:p>
          <a:p>
            <a:r>
              <a:rPr lang="cs-CZ" sz="2400" b="1" dirty="0">
                <a:solidFill>
                  <a:srgbClr val="0070C0"/>
                </a:solidFill>
              </a:rPr>
              <a:t>Snímky 3 – </a:t>
            </a:r>
            <a:r>
              <a:rPr lang="cs-CZ" sz="2400" b="1" dirty="0" smtClean="0">
                <a:solidFill>
                  <a:srgbClr val="0070C0"/>
                </a:solidFill>
              </a:rPr>
              <a:t>8 </a:t>
            </a:r>
            <a:r>
              <a:rPr lang="cs-CZ" sz="2400" b="1" dirty="0">
                <a:solidFill>
                  <a:srgbClr val="0070C0"/>
                </a:solidFill>
              </a:rPr>
              <a:t>výklad</a:t>
            </a:r>
          </a:p>
          <a:p>
            <a:r>
              <a:rPr lang="cs-CZ" sz="2400" b="1" dirty="0">
                <a:solidFill>
                  <a:srgbClr val="0070C0"/>
                </a:solidFill>
              </a:rPr>
              <a:t>Snímek </a:t>
            </a:r>
            <a:r>
              <a:rPr lang="cs-CZ" sz="2400" b="1" dirty="0" smtClean="0">
                <a:solidFill>
                  <a:srgbClr val="0070C0"/>
                </a:solidFill>
              </a:rPr>
              <a:t>9 </a:t>
            </a:r>
            <a:r>
              <a:rPr lang="cs-CZ" sz="2400" b="1" dirty="0">
                <a:solidFill>
                  <a:srgbClr val="0070C0"/>
                </a:solidFill>
              </a:rPr>
              <a:t>úkol pro žáky.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charset="0"/>
              <a:buNone/>
              <a:tabLst/>
              <a:defRPr/>
            </a:pPr>
            <a:endParaRPr kumimoji="0" lang="cs-CZ" sz="24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40341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Drogy čili omamné, psychotropní či psychoaktivní látky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39552" y="2276872"/>
            <a:ext cx="8208912" cy="4464496"/>
          </a:xfrm>
        </p:spPr>
        <p:txBody>
          <a:bodyPr>
            <a:normAutofit/>
          </a:bodyPr>
          <a:lstStyle/>
          <a:p>
            <a:r>
              <a:rPr lang="cs-CZ" dirty="0" smtClean="0"/>
              <a:t>Mají  </a:t>
            </a:r>
            <a:r>
              <a:rPr lang="cs-CZ" dirty="0"/>
              <a:t>schopnost vyvolat návyk a závislost. </a:t>
            </a:r>
          </a:p>
          <a:p>
            <a:r>
              <a:rPr lang="cs-CZ" dirty="0" smtClean="0"/>
              <a:t>změny </a:t>
            </a:r>
            <a:r>
              <a:rPr lang="cs-CZ" dirty="0"/>
              <a:t>nervového </a:t>
            </a:r>
            <a:r>
              <a:rPr lang="cs-CZ" dirty="0" smtClean="0"/>
              <a:t>systému</a:t>
            </a:r>
          </a:p>
          <a:p>
            <a:r>
              <a:rPr lang="cs-CZ" dirty="0" smtClean="0"/>
              <a:t>v </a:t>
            </a:r>
            <a:r>
              <a:rPr lang="cs-CZ" dirty="0"/>
              <a:t>některých případech nezbytná léčba.</a:t>
            </a:r>
          </a:p>
          <a:p>
            <a:endParaRPr lang="cs-CZ" dirty="0"/>
          </a:p>
          <a:p>
            <a:r>
              <a:rPr lang="cs-CZ" dirty="0"/>
              <a:t>Z historie a biologie víme, že užívání </a:t>
            </a:r>
            <a:r>
              <a:rPr lang="cs-CZ" dirty="0" smtClean="0"/>
              <a:t>drog, </a:t>
            </a:r>
            <a:r>
              <a:rPr lang="cs-CZ" dirty="0"/>
              <a:t>člověka provází </a:t>
            </a:r>
            <a:r>
              <a:rPr lang="cs-CZ" dirty="0" smtClean="0"/>
              <a:t>od </a:t>
            </a:r>
            <a:r>
              <a:rPr lang="cs-CZ" dirty="0"/>
              <a:t>nepaměti. </a:t>
            </a:r>
            <a:endParaRPr lang="cs-CZ" dirty="0" smtClean="0"/>
          </a:p>
          <a:p>
            <a:r>
              <a:rPr lang="cs-CZ" dirty="0" smtClean="0"/>
              <a:t> </a:t>
            </a:r>
            <a:r>
              <a:rPr lang="cs-CZ" dirty="0"/>
              <a:t>V současnosti dominuje v naší společnosti užívání alkoholu a </a:t>
            </a:r>
            <a:r>
              <a:rPr lang="cs-CZ" dirty="0" smtClean="0"/>
              <a:t>tabáku</a:t>
            </a:r>
          </a:p>
          <a:p>
            <a:endParaRPr lang="cs-CZ" dirty="0"/>
          </a:p>
        </p:txBody>
      </p:sp>
      <p:pic>
        <p:nvPicPr>
          <p:cNvPr id="1027" name="Picture 3" descr="C:\Users\pc\AppData\Local\Microsoft\Windows\Temporary Internet Files\Content.IE5\WW4W64AX\MC9002809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628800"/>
            <a:ext cx="1440160" cy="1648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4143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2060848"/>
            <a:ext cx="8424936" cy="4392488"/>
          </a:xfrm>
        </p:spPr>
        <p:txBody>
          <a:bodyPr>
            <a:normAutofit lnSpcReduction="10000"/>
          </a:bodyPr>
          <a:lstStyle/>
          <a:p>
            <a:endParaRPr lang="cs-CZ" dirty="0"/>
          </a:p>
          <a:p>
            <a:r>
              <a:rPr lang="cs-CZ" dirty="0"/>
              <a:t>Každá látka má jedinečný vliv na psychiku. Uvedené dělení bere v úvahu účinek pro danou látku </a:t>
            </a:r>
            <a:r>
              <a:rPr lang="cs-CZ" dirty="0" smtClean="0"/>
              <a:t>nejcharakterističtější </a:t>
            </a:r>
            <a:r>
              <a:rPr lang="cs-CZ" dirty="0"/>
              <a:t>v obvykle užívaných dávkách. 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STIMULAČNÍ </a:t>
            </a:r>
            <a:r>
              <a:rPr lang="cs-CZ" dirty="0" smtClean="0"/>
              <a:t>LÁTKY –kokain, pervitin, amfetamin, </a:t>
            </a:r>
            <a:r>
              <a:rPr lang="cs-CZ" dirty="0" err="1" smtClean="0"/>
              <a:t>crack</a:t>
            </a:r>
            <a:r>
              <a:rPr lang="cs-CZ" dirty="0" smtClean="0"/>
              <a:t>, </a:t>
            </a:r>
            <a:endParaRPr lang="cs-CZ" dirty="0"/>
          </a:p>
          <a:p>
            <a:r>
              <a:rPr lang="cs-CZ" dirty="0" smtClean="0"/>
              <a:t> extáze </a:t>
            </a:r>
            <a:endParaRPr lang="cs-CZ" dirty="0"/>
          </a:p>
          <a:p>
            <a:r>
              <a:rPr lang="cs-CZ" dirty="0"/>
              <a:t>HALUCINOGENY -</a:t>
            </a:r>
            <a:r>
              <a:rPr lang="cs-CZ" dirty="0" smtClean="0"/>
              <a:t> </a:t>
            </a:r>
            <a:r>
              <a:rPr lang="cs-CZ" dirty="0"/>
              <a:t>marihuana a </a:t>
            </a:r>
            <a:r>
              <a:rPr lang="cs-CZ" dirty="0" smtClean="0"/>
              <a:t>hašiš, LSD ,lysohlávky</a:t>
            </a:r>
            <a:endParaRPr lang="cs-CZ" dirty="0"/>
          </a:p>
          <a:p>
            <a:endParaRPr lang="cs-CZ" dirty="0" smtClean="0"/>
          </a:p>
          <a:p>
            <a:r>
              <a:rPr lang="cs-CZ" dirty="0"/>
              <a:t>TLUMIVÉ </a:t>
            </a:r>
            <a:r>
              <a:rPr lang="cs-CZ" dirty="0" smtClean="0"/>
              <a:t>LÁTKY -  </a:t>
            </a:r>
            <a:r>
              <a:rPr lang="cs-CZ" dirty="0"/>
              <a:t>heroin, </a:t>
            </a:r>
            <a:r>
              <a:rPr lang="cs-CZ" dirty="0" smtClean="0"/>
              <a:t>buprenorfin, barbituráty, rozpouštědla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pl-PL" dirty="0"/>
              <a:t>Rozdělení drog dle účinku na psychiku</a:t>
            </a:r>
            <a:br>
              <a:rPr lang="pl-PL" dirty="0"/>
            </a:br>
            <a:endParaRPr lang="cs-CZ" dirty="0"/>
          </a:p>
        </p:txBody>
      </p:sp>
      <p:pic>
        <p:nvPicPr>
          <p:cNvPr id="2050" name="Picture 2" descr="C:\Users\pc\AppData\Local\Microsoft\Windows\Temporary Internet Files\Content.IE5\3LN1A42O\MP90030889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301208"/>
            <a:ext cx="1152128" cy="1419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c\AppData\Local\Microsoft\Windows\Temporary Internet Files\Content.IE5\ODIJPQHP\MC90021525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268760"/>
            <a:ext cx="969226" cy="1147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3330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Alkohol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67544" y="1988840"/>
            <a:ext cx="7848872" cy="3744416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-je </a:t>
            </a:r>
            <a:r>
              <a:rPr lang="cs-CZ" dirty="0"/>
              <a:t>sloučenina získaní kvašením cukru. Chemická látka, </a:t>
            </a:r>
            <a:r>
              <a:rPr lang="cs-CZ" dirty="0" smtClean="0"/>
              <a:t>je </a:t>
            </a:r>
            <a:r>
              <a:rPr lang="cs-CZ" dirty="0" err="1"/>
              <a:t>ethylalkohol</a:t>
            </a:r>
            <a:r>
              <a:rPr lang="cs-CZ" dirty="0"/>
              <a:t> (</a:t>
            </a:r>
            <a:r>
              <a:rPr lang="cs-CZ" dirty="0" err="1"/>
              <a:t>ethanol</a:t>
            </a:r>
            <a:r>
              <a:rPr lang="cs-CZ" dirty="0"/>
              <a:t>).</a:t>
            </a:r>
          </a:p>
          <a:p>
            <a:r>
              <a:rPr lang="cs-CZ" dirty="0" smtClean="0"/>
              <a:t> mluvíme-li </a:t>
            </a:r>
            <a:r>
              <a:rPr lang="cs-CZ" dirty="0"/>
              <a:t>o alkoholu, máme na mysli nápoje, které jsou z největší části směsí ochucené vody a lihu.</a:t>
            </a:r>
          </a:p>
          <a:p>
            <a:r>
              <a:rPr lang="cs-CZ" dirty="0" smtClean="0"/>
              <a:t>-</a:t>
            </a:r>
            <a:endParaRPr lang="cs-CZ" dirty="0"/>
          </a:p>
        </p:txBody>
      </p:sp>
      <p:pic>
        <p:nvPicPr>
          <p:cNvPr id="4098" name="Picture 2" descr="C:\Users\pc\AppData\Local\Microsoft\Windows\Temporary Internet Files\Content.IE5\WW4W64AX\MC9004062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3711575"/>
            <a:ext cx="1327150" cy="180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pc\AppData\Local\Microsoft\Windows\Temporary Internet Files\Content.IE5\WW4W64AX\MC90043213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588" y="4011613"/>
            <a:ext cx="590550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pc\AppData\Local\Microsoft\Windows\Temporary Internet Files\Content.IE5\3LN1A42O\MC90022957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850" y="4176713"/>
            <a:ext cx="1814513" cy="16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pc\AppData\Local\Microsoft\Windows\Temporary Internet Files\Content.IE5\ZDF71663\MC90003025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88" y="4211638"/>
            <a:ext cx="604837" cy="2049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59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Pivo – 2-4 % alkoholu</a:t>
            </a:r>
          </a:p>
          <a:p>
            <a:r>
              <a:rPr lang="cs-CZ" dirty="0" smtClean="0"/>
              <a:t>Víno  10 12% alkoholu</a:t>
            </a:r>
          </a:p>
          <a:p>
            <a:r>
              <a:rPr lang="cs-CZ" dirty="0" smtClean="0"/>
              <a:t>Lihoviny a likéry – 30-75% alkoholu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Typy alkoholických nápojů</a:t>
            </a:r>
          </a:p>
        </p:txBody>
      </p:sp>
      <p:pic>
        <p:nvPicPr>
          <p:cNvPr id="3074" name="Picture 2" descr="C:\Users\pc\AppData\Local\Microsoft\Windows\Temporary Internet Files\Content.IE5\3LN1A42O\MC900441786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844824"/>
            <a:ext cx="2743200" cy="2005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c\AppData\Local\Microsoft\Windows\Temporary Internet Files\Content.IE5\ODIJPQHP\MC900441743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420865"/>
            <a:ext cx="2743200" cy="2005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pc\AppData\Local\Microsoft\Windows\Temporary Internet Files\Content.IE5\ODIJPQHP\MP90044860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005064"/>
            <a:ext cx="1512168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7199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83568" y="2232526"/>
            <a:ext cx="7408333" cy="3450696"/>
          </a:xfrm>
        </p:spPr>
        <p:txBody>
          <a:bodyPr/>
          <a:lstStyle/>
          <a:p>
            <a:r>
              <a:rPr lang="cs-CZ" dirty="0"/>
              <a:t>Kouř, který kuřáci vdechují do plic, obsahuje obrovské množství různých chemických sloučenin ve formě plynů a tuhých částic. </a:t>
            </a:r>
            <a:endParaRPr lang="cs-CZ" dirty="0" smtClean="0"/>
          </a:p>
          <a:p>
            <a:r>
              <a:rPr lang="cs-CZ" dirty="0" smtClean="0"/>
              <a:t>Tuhé </a:t>
            </a:r>
            <a:r>
              <a:rPr lang="cs-CZ" dirty="0"/>
              <a:t>částice obsahují nikotin, benzen a dehet. </a:t>
            </a:r>
            <a:endParaRPr lang="cs-CZ" dirty="0" smtClean="0"/>
          </a:p>
          <a:p>
            <a:r>
              <a:rPr lang="cs-CZ" dirty="0" smtClean="0"/>
              <a:t>Plynná </a:t>
            </a:r>
            <a:r>
              <a:rPr lang="cs-CZ" dirty="0"/>
              <a:t>fáze obsahuje oxid uhelnatý, čpavek a formaldehyd.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Tabák</a:t>
            </a:r>
            <a:endParaRPr lang="cs-CZ" dirty="0"/>
          </a:p>
        </p:txBody>
      </p:sp>
      <p:pic>
        <p:nvPicPr>
          <p:cNvPr id="5122" name="Picture 2" descr="C:\Users\pc\AppData\Local\Microsoft\Windows\Temporary Internet Files\Content.IE5\3LN1A42O\MP90038608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730" y="4437112"/>
            <a:ext cx="4280520" cy="2148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2060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11561" y="1988840"/>
            <a:ext cx="7668840" cy="4137323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Cigarety</a:t>
            </a:r>
          </a:p>
          <a:p>
            <a:r>
              <a:rPr lang="cs-CZ" dirty="0" smtClean="0"/>
              <a:t>Dýmky a doutníky</a:t>
            </a:r>
          </a:p>
          <a:p>
            <a:r>
              <a:rPr lang="cs-CZ" dirty="0" smtClean="0"/>
              <a:t>Šňupací tabák</a:t>
            </a:r>
          </a:p>
          <a:p>
            <a:r>
              <a:rPr lang="cs-CZ" dirty="0" err="1" smtClean="0"/>
              <a:t>Beztabákové</a:t>
            </a:r>
            <a:r>
              <a:rPr lang="cs-CZ" dirty="0" smtClean="0"/>
              <a:t> kuřivo</a:t>
            </a:r>
          </a:p>
          <a:p>
            <a:endParaRPr lang="cs-CZ" dirty="0"/>
          </a:p>
          <a:p>
            <a:r>
              <a:rPr lang="cs-CZ" dirty="0">
                <a:solidFill>
                  <a:srgbClr val="FF0000"/>
                </a:solidFill>
              </a:rPr>
              <a:t>Zákonná opatření</a:t>
            </a:r>
          </a:p>
          <a:p>
            <a:endParaRPr lang="cs-CZ" dirty="0"/>
          </a:p>
          <a:p>
            <a:r>
              <a:rPr lang="cs-CZ" dirty="0"/>
              <a:t>V České republice se na prodej tabákových výrobků a další záležitosti s tabákem spojené vztahují omezení daná zákonem. Tabákové výrobky nesmějí být prodány mladým lidem </a:t>
            </a:r>
            <a:r>
              <a:rPr lang="cs-CZ" b="1" u="sng" dirty="0">
                <a:solidFill>
                  <a:srgbClr val="FF0000"/>
                </a:solidFill>
              </a:rPr>
              <a:t>pod 18 let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cs-CZ" dirty="0"/>
              <a:t>Typy tabákových výrobků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88840"/>
            <a:ext cx="13335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 descr="C:\Users\pc\AppData\Local\Microsoft\Windows\Temporary Internet Files\Content.IE5\WW4W64AX\MC90021229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281270"/>
            <a:ext cx="1825142" cy="1516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pc\AppData\Local\Microsoft\Windows\Temporary Internet Files\Content.IE5\ZDF71663\MC90028024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4361729"/>
            <a:ext cx="879653" cy="18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723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 idx="4294967295"/>
          </p:nvPr>
        </p:nvSpPr>
        <p:spPr>
          <a:xfrm>
            <a:off x="323528" y="511112"/>
            <a:ext cx="8229600" cy="1252537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U kterých  z věcí na obrázku vzniká návyk poškozující plíce ?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pc\AppData\Local\Microsoft\Windows\Temporary Internet Files\Content.IE5\ODIJPQHP\MP90038785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1121" y="3356992"/>
            <a:ext cx="1080120" cy="1789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c\AppData\Local\Microsoft\Windows\Temporary Internet Files\Content.IE5\ZDF71663\MC90015122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558137"/>
            <a:ext cx="1489075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c\AppData\Local\Microsoft\Windows\Temporary Internet Files\Content.IE5\WW4W64AX\MC90029095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35086"/>
            <a:ext cx="1490663" cy="1649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c\AppData\Local\Microsoft\Windows\Temporary Internet Files\Content.IE5\3LN1A42O\MC900441391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783562"/>
            <a:ext cx="1907704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pc\AppData\Local\Microsoft\Windows\Temporary Internet Files\Content.IE5\WW4W64AX\MM900234713[2]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048" y="1874062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pc\AppData\Local\Microsoft\Windows\Temporary Internet Files\Content.IE5\ODIJPQHP\MC90030548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32" y="4653136"/>
            <a:ext cx="1767535" cy="1334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pc\AppData\Local\Microsoft\Windows\Temporary Internet Files\Content.IE5\3LN1A42O\MC90040796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163" y="2390775"/>
            <a:ext cx="1841500" cy="120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pc\AppData\Local\Microsoft\Windows\Temporary Internet Files\Content.IE5\WW4W64AX\MC90021525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688" y="1763649"/>
            <a:ext cx="988600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pc\AppData\Local\Microsoft\Windows\Temporary Internet Files\Content.IE5\3LN1A42O\MC900432191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488" y="3870176"/>
            <a:ext cx="131445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7670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30213" y="1844675"/>
            <a:ext cx="8713787" cy="4641850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klipart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/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POUŽITÉ ZDROJE 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2819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646</TotalTime>
  <Words>405</Words>
  <Application>Microsoft Office PowerPoint</Application>
  <PresentationFormat>Předvádění na obrazovce (4:3)</PresentationFormat>
  <Paragraphs>73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Vlnění</vt:lpstr>
      <vt:lpstr>Prezentace aplikace PowerPoint</vt:lpstr>
      <vt:lpstr>Prezentace aplikace PowerPoint</vt:lpstr>
      <vt:lpstr>Drogy čili omamné, psychotropní či psychoaktivní látky</vt:lpstr>
      <vt:lpstr>Rozdělení drog dle účinku na psychiku </vt:lpstr>
      <vt:lpstr>Alkohol</vt:lpstr>
      <vt:lpstr>Typy alkoholických nápojů</vt:lpstr>
      <vt:lpstr>Tabák</vt:lpstr>
      <vt:lpstr>Typy tabákových výrobků  </vt:lpstr>
      <vt:lpstr>U kterých  z věcí na obrázku vzniká návyk poškozující plíce ?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</cp:lastModifiedBy>
  <cp:revision>85</cp:revision>
  <dcterms:created xsi:type="dcterms:W3CDTF">2013-10-28T22:11:30Z</dcterms:created>
  <dcterms:modified xsi:type="dcterms:W3CDTF">2014-08-26T07:32:22Z</dcterms:modified>
</cp:coreProperties>
</file>