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11"/>
  </p:notesMasterIdLst>
  <p:sldIdLst>
    <p:sldId id="278" r:id="rId2"/>
    <p:sldId id="330" r:id="rId3"/>
    <p:sldId id="331" r:id="rId4"/>
    <p:sldId id="332" r:id="rId5"/>
    <p:sldId id="333" r:id="rId6"/>
    <p:sldId id="334" r:id="rId7"/>
    <p:sldId id="335" r:id="rId8"/>
    <p:sldId id="336" r:id="rId9"/>
    <p:sldId id="32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63AA1"/>
    <a:srgbClr val="FF0066"/>
    <a:srgbClr val="77174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8F076D-FA45-4C31-81F3-F22EC07EF2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B561D2-2B2F-4177-8155-D118393287C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065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18A272C-162B-4327-8B64-21691A61E0D1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338B1E-EB2B-4073-900D-9D15DD3A76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drogy1.webnode.cz/negativni-dusledky-drogove-zavislosti-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1600200"/>
            <a:ext cx="7772400" cy="1779588"/>
          </a:xfrm>
        </p:spPr>
        <p:txBody>
          <a:bodyPr>
            <a:normAutofit fontScale="90000"/>
          </a:bodyPr>
          <a:lstStyle/>
          <a:p>
            <a:r>
              <a:rPr lang="cs-CZ" dirty="0"/>
              <a:t>Výchova ke zdraví – </a:t>
            </a:r>
            <a:r>
              <a:rPr lang="cs-CZ" dirty="0" smtClean="0"/>
              <a:t>důsledky závislostí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394990829"/>
              </p:ext>
            </p:extLst>
          </p:nvPr>
        </p:nvGraphicFramePr>
        <p:xfrm>
          <a:off x="468313" y="1844675"/>
          <a:ext cx="8229600" cy="492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VY_32_INOVACE_14_02_důsledky 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závislostí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II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Výchova ke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Rizika ohrožující zdraví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Příčiny a důsledky závislostí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Bc. Daniela Pavlíková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Prosinec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Prezentace je určena žákům středních škol praktických. Seznámí se s následky a dopadem dlouhodobé závislosti na drogách a alkoholu.</a:t>
                      </a:r>
                    </a:p>
                    <a:p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učebnice.</a:t>
                      </a:r>
                      <a:endParaRPr lang="cs-CZ" sz="10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Závislá osoba, psychické – biologické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- sociální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 následky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užívání drog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59629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57188" y="1785938"/>
            <a:ext cx="8229600" cy="2857500"/>
          </a:xfrm>
          <a:prstGeom prst="rect">
            <a:avLst/>
          </a:prstGeom>
        </p:spPr>
        <p:txBody>
          <a:bodyPr/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METODICKÝ POPIS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endParaRPr lang="cs-CZ" sz="2400" b="1" dirty="0" smtClean="0">
              <a:solidFill>
                <a:schemeClr val="accent5">
                  <a:lumMod val="75000"/>
                </a:schemeClr>
              </a:solidFill>
            </a:endParaRPr>
          </a:p>
          <a:p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Prezentace slouží k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</a:rPr>
              <a:t> výkladu látky</a:t>
            </a:r>
            <a:r>
              <a:rPr lang="cs-CZ" sz="2400" b="1" dirty="0" smtClean="0"/>
              <a:t> </a:t>
            </a:r>
            <a:r>
              <a:rPr lang="cs-CZ" sz="2400" b="1" dirty="0">
                <a:solidFill>
                  <a:srgbClr val="0070C0"/>
                </a:solidFill>
              </a:rPr>
              <a:t>a k procvičení látky na téma </a:t>
            </a:r>
            <a:r>
              <a:rPr lang="cs-CZ" sz="2400" b="1" dirty="0" smtClean="0">
                <a:solidFill>
                  <a:srgbClr val="0070C0"/>
                </a:solidFill>
              </a:rPr>
              <a:t>důsledky závislostí.</a:t>
            </a:r>
            <a:endParaRPr lang="cs-CZ" sz="2400" b="1" dirty="0">
              <a:solidFill>
                <a:srgbClr val="0070C0"/>
              </a:solidFill>
            </a:endParaRPr>
          </a:p>
          <a:p>
            <a:r>
              <a:rPr lang="cs-CZ" sz="2400" b="1" dirty="0">
                <a:solidFill>
                  <a:srgbClr val="0070C0"/>
                </a:solidFill>
              </a:rPr>
              <a:t>Snímky 3 – </a:t>
            </a:r>
            <a:r>
              <a:rPr lang="cs-CZ" sz="2400" b="1" dirty="0" smtClean="0">
                <a:solidFill>
                  <a:srgbClr val="0070C0"/>
                </a:solidFill>
              </a:rPr>
              <a:t>6 </a:t>
            </a:r>
            <a:r>
              <a:rPr lang="cs-CZ" sz="2400" b="1" dirty="0">
                <a:solidFill>
                  <a:srgbClr val="0070C0"/>
                </a:solidFill>
              </a:rPr>
              <a:t>výklad</a:t>
            </a:r>
          </a:p>
          <a:p>
            <a:r>
              <a:rPr lang="cs-CZ" sz="2400" b="1" dirty="0">
                <a:solidFill>
                  <a:srgbClr val="0070C0"/>
                </a:solidFill>
              </a:rPr>
              <a:t>Snímek </a:t>
            </a:r>
            <a:r>
              <a:rPr lang="cs-CZ" sz="2400" b="1" dirty="0" smtClean="0">
                <a:solidFill>
                  <a:srgbClr val="0070C0"/>
                </a:solidFill>
              </a:rPr>
              <a:t>7 </a:t>
            </a:r>
            <a:r>
              <a:rPr lang="cs-CZ" sz="2400" b="1" dirty="0">
                <a:solidFill>
                  <a:srgbClr val="0070C0"/>
                </a:solidFill>
              </a:rPr>
              <a:t>úkol pro žáky</a:t>
            </a:r>
            <a:r>
              <a:rPr lang="cs-CZ" sz="2400" b="1" dirty="0" smtClean="0">
                <a:solidFill>
                  <a:srgbClr val="0070C0"/>
                </a:solidFill>
              </a:rPr>
              <a:t>. Snímek 9 správné řešení úkolu.</a:t>
            </a:r>
            <a:endParaRPr lang="cs-CZ" sz="2400" b="1" dirty="0">
              <a:solidFill>
                <a:srgbClr val="0070C0"/>
              </a:solidFill>
            </a:endParaRP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14034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188913"/>
            <a:ext cx="8229600" cy="1252537"/>
          </a:xfrm>
        </p:spPr>
        <p:txBody>
          <a:bodyPr/>
          <a:lstStyle/>
          <a:p>
            <a:r>
              <a:rPr lang="cs-CZ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Označení závislé </a:t>
            </a: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osoby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591542" y="2276872"/>
            <a:ext cx="7580858" cy="3849688"/>
          </a:xfrm>
        </p:spPr>
        <p:txBody>
          <a:bodyPr/>
          <a:lstStyle/>
          <a:p>
            <a:r>
              <a:rPr lang="cs-CZ" dirty="0" smtClean="0"/>
              <a:t>Osoba </a:t>
            </a:r>
            <a:r>
              <a:rPr lang="cs-CZ" dirty="0"/>
              <a:t>závislá na </a:t>
            </a:r>
            <a:r>
              <a:rPr lang="cs-CZ" dirty="0" smtClean="0"/>
              <a:t>drogách - </a:t>
            </a:r>
            <a:r>
              <a:rPr lang="cs-CZ" dirty="0"/>
              <a:t>je</a:t>
            </a:r>
            <a:r>
              <a:rPr lang="cs-CZ" dirty="0">
                <a:solidFill>
                  <a:srgbClr val="FF0066"/>
                </a:solidFill>
              </a:rPr>
              <a:t> </a:t>
            </a:r>
            <a:r>
              <a:rPr lang="cs-CZ" b="1" dirty="0">
                <a:solidFill>
                  <a:srgbClr val="FF0066"/>
                </a:solidFill>
              </a:rPr>
              <a:t>narkoman</a:t>
            </a:r>
            <a:r>
              <a:rPr lang="cs-CZ" dirty="0">
                <a:solidFill>
                  <a:srgbClr val="FF0066"/>
                </a:solidFill>
              </a:rPr>
              <a:t> </a:t>
            </a:r>
            <a:r>
              <a:rPr lang="cs-CZ" dirty="0"/>
              <a:t>či </a:t>
            </a:r>
            <a:r>
              <a:rPr lang="cs-CZ" b="1" dirty="0">
                <a:solidFill>
                  <a:srgbClr val="FF0066"/>
                </a:solidFill>
              </a:rPr>
              <a:t>toxikoman</a:t>
            </a:r>
            <a:r>
              <a:rPr lang="cs-CZ" b="1" dirty="0"/>
              <a:t>, </a:t>
            </a:r>
            <a:r>
              <a:rPr lang="cs-CZ" dirty="0"/>
              <a:t>neslušně i </a:t>
            </a:r>
            <a:r>
              <a:rPr lang="cs-CZ" b="1" dirty="0">
                <a:solidFill>
                  <a:srgbClr val="FF0066"/>
                </a:solidFill>
              </a:rPr>
              <a:t>feťák. </a:t>
            </a:r>
            <a:endParaRPr lang="cs-CZ" b="1" dirty="0" smtClean="0">
              <a:solidFill>
                <a:srgbClr val="FF0066"/>
              </a:solidFill>
            </a:endParaRPr>
          </a:p>
          <a:p>
            <a:r>
              <a:rPr lang="cs-CZ" dirty="0" smtClean="0"/>
              <a:t>užívající </a:t>
            </a:r>
            <a:r>
              <a:rPr lang="cs-CZ" dirty="0"/>
              <a:t>tabák (nikotin), látky obsažené v cigaretách a zpravidla na nich závislá je </a:t>
            </a:r>
            <a:r>
              <a:rPr lang="cs-CZ" b="1" dirty="0">
                <a:solidFill>
                  <a:schemeClr val="accent3">
                    <a:lumMod val="75000"/>
                  </a:schemeClr>
                </a:solidFill>
              </a:rPr>
              <a:t>kuřák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. 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dirty="0" smtClean="0"/>
              <a:t> závislý </a:t>
            </a:r>
            <a:r>
              <a:rPr lang="cs-CZ" dirty="0"/>
              <a:t>na pití alkoholických nápojů je</a:t>
            </a:r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alkoholik</a:t>
            </a:r>
            <a:r>
              <a:rPr lang="cs-CZ" dirty="0" smtClean="0"/>
              <a:t>.</a:t>
            </a:r>
          </a:p>
          <a:p>
            <a:r>
              <a:rPr lang="cs-CZ" dirty="0" smtClean="0"/>
              <a:t>Osoba </a:t>
            </a:r>
            <a:r>
              <a:rPr lang="cs-CZ" dirty="0"/>
              <a:t>závislá na práci je </a:t>
            </a:r>
            <a:r>
              <a:rPr lang="cs-CZ" b="1" dirty="0">
                <a:solidFill>
                  <a:srgbClr val="C63AA1"/>
                </a:solidFill>
              </a:rPr>
              <a:t>workoholik</a:t>
            </a:r>
            <a:r>
              <a:rPr lang="cs-CZ" b="1" dirty="0"/>
              <a:t>. </a:t>
            </a:r>
            <a:endParaRPr lang="cs-CZ" b="1" dirty="0" smtClean="0"/>
          </a:p>
          <a:p>
            <a:r>
              <a:rPr lang="cs-CZ" dirty="0" smtClean="0"/>
              <a:t>Osoba </a:t>
            </a:r>
            <a:r>
              <a:rPr lang="cs-CZ" dirty="0"/>
              <a:t>závislá na hazardních hrách je </a:t>
            </a:r>
            <a:r>
              <a:rPr lang="cs-CZ" b="1" dirty="0">
                <a:solidFill>
                  <a:srgbClr val="FFC000"/>
                </a:solidFill>
              </a:rPr>
              <a:t>gambler.</a:t>
            </a:r>
          </a:p>
          <a:p>
            <a:endParaRPr lang="cs-CZ" dirty="0"/>
          </a:p>
        </p:txBody>
      </p:sp>
      <p:pic>
        <p:nvPicPr>
          <p:cNvPr id="1027" name="Picture 3" descr="C:\Users\pc\AppData\Local\Microsoft\Windows\Temporary Internet Files\Content.IE5\ODIJPQHP\MC9004379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50739">
            <a:off x="6948264" y="1052736"/>
            <a:ext cx="1835150" cy="123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ODIJPQHP\MC9004159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229200"/>
            <a:ext cx="1816100" cy="140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2425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9" y="1916832"/>
            <a:ext cx="7596832" cy="4209331"/>
          </a:xfrm>
        </p:spPr>
        <p:txBody>
          <a:bodyPr>
            <a:normAutofit fontScale="92500"/>
          </a:bodyPr>
          <a:lstStyle/>
          <a:p>
            <a:endParaRPr lang="cs-CZ" dirty="0"/>
          </a:p>
          <a:p>
            <a:r>
              <a:rPr lang="cs-CZ" dirty="0"/>
              <a:t>Poruchy emocí, zvýšená dráždivost a labilita. </a:t>
            </a:r>
          </a:p>
          <a:p>
            <a:r>
              <a:rPr lang="cs-CZ" dirty="0"/>
              <a:t>Zhoršení koncentrace a poruchy paměti, které v důsledcích mohou vést až k demenci. </a:t>
            </a:r>
            <a:r>
              <a:rPr lang="cs-CZ" dirty="0" smtClean="0"/>
              <a:t>Neschopnost </a:t>
            </a:r>
            <a:r>
              <a:rPr lang="cs-CZ" dirty="0"/>
              <a:t>aktivity nebo naopak extrémní nabuzení. Po užití drogy může nastat aktivita (např. pervitin) a stejně tak i útlum (např. po </a:t>
            </a:r>
            <a:r>
              <a:rPr lang="cs-CZ" dirty="0" smtClean="0"/>
              <a:t>toluenu </a:t>
            </a:r>
            <a:r>
              <a:rPr lang="cs-CZ" dirty="0"/>
              <a:t>či heroinu). </a:t>
            </a:r>
            <a:endParaRPr lang="cs-CZ" dirty="0" smtClean="0"/>
          </a:p>
          <a:p>
            <a:r>
              <a:rPr lang="cs-CZ" dirty="0" smtClean="0"/>
              <a:t>Změna </a:t>
            </a:r>
            <a:r>
              <a:rPr lang="cs-CZ" dirty="0"/>
              <a:t>hierarchie hodnot, vymizení zájmů</a:t>
            </a:r>
            <a:r>
              <a:rPr lang="cs-CZ" dirty="0" smtClean="0"/>
              <a:t>..</a:t>
            </a:r>
            <a:endParaRPr lang="cs-CZ" dirty="0"/>
          </a:p>
          <a:p>
            <a:r>
              <a:rPr lang="cs-CZ" dirty="0" smtClean="0"/>
              <a:t>Celkový úpadek </a:t>
            </a:r>
            <a:r>
              <a:rPr lang="cs-CZ" dirty="0"/>
              <a:t>až </a:t>
            </a:r>
            <a:r>
              <a:rPr lang="cs-CZ" dirty="0" smtClean="0"/>
              <a:t>rozpad </a:t>
            </a:r>
            <a:r>
              <a:rPr lang="cs-CZ" dirty="0"/>
              <a:t>osobnosti, úbytek schopností. </a:t>
            </a:r>
            <a:endParaRPr lang="cs-CZ" dirty="0" smtClean="0"/>
          </a:p>
          <a:p>
            <a:r>
              <a:rPr lang="cs-CZ" dirty="0" smtClean="0"/>
              <a:t>Psychotické </a:t>
            </a:r>
            <a:r>
              <a:rPr lang="cs-CZ" dirty="0"/>
              <a:t>poruchy - halucinace, bludy, psychomotorické poruchy,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Psychické následky: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3831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4" cy="3888432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  <a:p>
            <a:r>
              <a:rPr lang="cs-CZ" dirty="0"/>
              <a:t>Celkové chátrání organismu, vyhubnutí, špatné stravovací návyky (u žen ztráta menstruace).</a:t>
            </a:r>
          </a:p>
          <a:p>
            <a:r>
              <a:rPr lang="cs-CZ" dirty="0"/>
              <a:t>Nedodržování hygienických návyků, zhoršená tělesná i zubní </a:t>
            </a:r>
            <a:r>
              <a:rPr lang="cs-CZ" dirty="0" smtClean="0"/>
              <a:t>hygiena</a:t>
            </a:r>
            <a:endParaRPr lang="cs-CZ" dirty="0"/>
          </a:p>
          <a:p>
            <a:r>
              <a:rPr lang="cs-CZ" dirty="0"/>
              <a:t>Poškození jater, ledvin, zažívacího traktu, nervové soustavy.</a:t>
            </a:r>
          </a:p>
          <a:p>
            <a:r>
              <a:rPr lang="cs-CZ" dirty="0"/>
              <a:t>Riziko infekčních chorob - hepatitidy, </a:t>
            </a:r>
            <a:r>
              <a:rPr lang="cs-CZ" dirty="0" smtClean="0"/>
              <a:t>HIV </a:t>
            </a:r>
            <a:r>
              <a:rPr lang="cs-CZ" dirty="0"/>
              <a:t>- </a:t>
            </a:r>
            <a:r>
              <a:rPr lang="cs-CZ" dirty="0" smtClean="0"/>
              <a:t>přenosných </a:t>
            </a:r>
            <a:r>
              <a:rPr lang="cs-CZ" dirty="0"/>
              <a:t>zejména společným sdílením injekčních stříkaček a jehel pro aplikaci drog.</a:t>
            </a:r>
          </a:p>
          <a:p>
            <a:r>
              <a:rPr lang="cs-CZ" dirty="0"/>
              <a:t>Abscesy, záněty a poruchy žilního systému.</a:t>
            </a:r>
          </a:p>
          <a:p>
            <a:r>
              <a:rPr lang="cs-CZ" dirty="0"/>
              <a:t>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Biologické následky: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8771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3" y="1556792"/>
            <a:ext cx="7740848" cy="45693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r>
              <a:rPr lang="cs-CZ" dirty="0"/>
              <a:t>Neplnění povinností, absence v zaměstnání nebo ve škole, pokles výkonu a schopností a následná ztráta zaměstnání, vyhazov ze školy.</a:t>
            </a:r>
          </a:p>
          <a:p>
            <a:r>
              <a:rPr lang="cs-CZ" dirty="0"/>
              <a:t>Narušení a zpřetrhání sociálních kontaktů, ztráta přátel</a:t>
            </a:r>
            <a:r>
              <a:rPr lang="cs-CZ" dirty="0" smtClean="0"/>
              <a:t>.</a:t>
            </a:r>
          </a:p>
          <a:p>
            <a:r>
              <a:rPr lang="cs-CZ" dirty="0" smtClean="0"/>
              <a:t>Devastace rodiny-Často </a:t>
            </a:r>
            <a:r>
              <a:rPr lang="cs-CZ" dirty="0"/>
              <a:t>rodinu rozbijí. </a:t>
            </a:r>
            <a:endParaRPr lang="cs-CZ" dirty="0" smtClean="0"/>
          </a:p>
          <a:p>
            <a:r>
              <a:rPr lang="cs-CZ" dirty="0" smtClean="0"/>
              <a:t>Drogově </a:t>
            </a:r>
            <a:r>
              <a:rPr lang="cs-CZ" dirty="0"/>
              <a:t>závislý na rodině parazituje, často krade a prodává rodinný majetek, aby měl finance na drogu, lže a podvádí. </a:t>
            </a:r>
            <a:endParaRPr lang="cs-CZ" dirty="0" smtClean="0"/>
          </a:p>
          <a:p>
            <a:r>
              <a:rPr lang="cs-CZ" dirty="0" smtClean="0"/>
              <a:t>Často </a:t>
            </a:r>
            <a:r>
              <a:rPr lang="cs-CZ" dirty="0"/>
              <a:t>rodinu rozbijí.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363272" cy="1434488"/>
          </a:xfrm>
        </p:spPr>
        <p:txBody>
          <a:bodyPr>
            <a:normAutofit/>
          </a:bodyPr>
          <a:lstStyle/>
          <a:p>
            <a:r>
              <a:rPr lang="cs-CZ" dirty="0"/>
              <a:t>Sociální </a:t>
            </a:r>
            <a:r>
              <a:rPr lang="cs-CZ" dirty="0" smtClean="0"/>
              <a:t>následky</a:t>
            </a:r>
            <a:r>
              <a:rPr lang="cs-CZ" dirty="0"/>
              <a:t>: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38288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204864"/>
            <a:ext cx="7848872" cy="3450696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k</a:t>
            </a:r>
            <a:r>
              <a:rPr lang="cs-CZ" b="1" u="sng" dirty="0" smtClean="0">
                <a:solidFill>
                  <a:srgbClr val="FF0000"/>
                </a:solidFill>
              </a:rPr>
              <a:t>uřák</a:t>
            </a:r>
            <a:r>
              <a:rPr lang="cs-CZ" dirty="0" smtClean="0"/>
              <a:t> </a:t>
            </a:r>
            <a:r>
              <a:rPr lang="cs-CZ" dirty="0" smtClean="0"/>
              <a:t>za </a:t>
            </a:r>
            <a:r>
              <a:rPr lang="cs-CZ" dirty="0" smtClean="0"/>
              <a:t>1 týden, </a:t>
            </a:r>
            <a:r>
              <a:rPr lang="cs-CZ" dirty="0" smtClean="0"/>
              <a:t>pokud </a:t>
            </a:r>
            <a:r>
              <a:rPr lang="cs-CZ" dirty="0" smtClean="0"/>
              <a:t>jedna krabička denně stojí </a:t>
            </a:r>
            <a:r>
              <a:rPr lang="cs-CZ" dirty="0" smtClean="0"/>
              <a:t>70 </a:t>
            </a:r>
            <a:r>
              <a:rPr lang="cs-CZ" dirty="0" smtClean="0"/>
              <a:t>Kč.</a:t>
            </a:r>
            <a:endParaRPr lang="cs-CZ" dirty="0" smtClean="0"/>
          </a:p>
          <a:p>
            <a:r>
              <a:rPr lang="cs-CZ" sz="2800" b="1" dirty="0" smtClean="0">
                <a:solidFill>
                  <a:srgbClr val="00B050"/>
                </a:solidFill>
              </a:rPr>
              <a:t>490 Kč</a:t>
            </a:r>
            <a:endParaRPr lang="cs-CZ" sz="2800" b="1" dirty="0">
              <a:solidFill>
                <a:srgbClr val="00B050"/>
              </a:solidFill>
            </a:endParaRPr>
          </a:p>
          <a:p>
            <a:r>
              <a:rPr lang="cs-CZ" dirty="0" smtClean="0"/>
              <a:t>Kolik prokouří za 1 </a:t>
            </a:r>
            <a:r>
              <a:rPr lang="cs-CZ" dirty="0" smtClean="0"/>
              <a:t>měsíc? (30 </a:t>
            </a:r>
            <a:r>
              <a:rPr lang="cs-CZ" dirty="0" smtClean="0"/>
              <a:t>dní)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2100Kč</a:t>
            </a:r>
            <a:endParaRPr lang="cs-CZ" sz="2800" b="1" dirty="0">
              <a:solidFill>
                <a:srgbClr val="00B050"/>
              </a:solidFill>
            </a:endParaRPr>
          </a:p>
          <a:p>
            <a:r>
              <a:rPr lang="cs-CZ" dirty="0" smtClean="0"/>
              <a:t>Kolik za  </a:t>
            </a:r>
            <a:r>
              <a:rPr lang="cs-CZ" dirty="0" smtClean="0"/>
              <a:t>rok?</a:t>
            </a:r>
            <a:endParaRPr lang="cs-CZ" dirty="0" smtClean="0"/>
          </a:p>
          <a:p>
            <a:r>
              <a:rPr lang="cs-CZ" sz="2800" b="1" dirty="0" smtClean="0">
                <a:solidFill>
                  <a:srgbClr val="00B050"/>
                </a:solidFill>
              </a:rPr>
              <a:t>25 200 Kč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147248" cy="1578504"/>
          </a:xfrm>
        </p:spPr>
        <p:txBody>
          <a:bodyPr/>
          <a:lstStyle/>
          <a:p>
            <a:r>
              <a:rPr lang="cs-CZ" u="sng" dirty="0" smtClean="0"/>
              <a:t>Spočítej, </a:t>
            </a:r>
            <a:r>
              <a:rPr lang="cs-CZ" u="sng" dirty="0" smtClean="0"/>
              <a:t>kolik utratí 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3LN1A42O\MP9003211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645024"/>
            <a:ext cx="3024336" cy="2249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68213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539552" y="1916832"/>
            <a:ext cx="7885237" cy="5445224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</a:t>
            </a:r>
            <a:r>
              <a:rPr lang="cs-CZ" b="1" u="sng" dirty="0" smtClean="0">
                <a:solidFill>
                  <a:srgbClr val="FF0000"/>
                </a:solidFill>
              </a:rPr>
              <a:t>lkoholik</a:t>
            </a:r>
            <a:r>
              <a:rPr lang="cs-CZ" u="sng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, který pije 10 piv </a:t>
            </a:r>
            <a:r>
              <a:rPr lang="cs-CZ" dirty="0" smtClean="0"/>
              <a:t>denně. </a:t>
            </a:r>
            <a:r>
              <a:rPr lang="cs-CZ" dirty="0" smtClean="0"/>
              <a:t>1 pivo = 9 Kč</a:t>
            </a:r>
          </a:p>
          <a:p>
            <a:r>
              <a:rPr lang="cs-CZ" dirty="0" smtClean="0"/>
              <a:t> za 1 </a:t>
            </a:r>
            <a:r>
              <a:rPr lang="cs-CZ" dirty="0" smtClean="0"/>
              <a:t>den?  </a:t>
            </a:r>
            <a:endParaRPr lang="cs-CZ" dirty="0" smtClean="0"/>
          </a:p>
          <a:p>
            <a:r>
              <a:rPr lang="cs-CZ" sz="2000" b="1" dirty="0" smtClean="0">
                <a:solidFill>
                  <a:srgbClr val="7030A0"/>
                </a:solidFill>
              </a:rPr>
              <a:t>   </a:t>
            </a:r>
            <a:r>
              <a:rPr lang="cs-CZ" b="1" dirty="0" smtClean="0">
                <a:solidFill>
                  <a:srgbClr val="7030A0"/>
                </a:solidFill>
              </a:rPr>
              <a:t>90 Kč</a:t>
            </a:r>
          </a:p>
          <a:p>
            <a:r>
              <a:rPr lang="cs-CZ" dirty="0" smtClean="0"/>
              <a:t>Za 1 </a:t>
            </a:r>
            <a:r>
              <a:rPr lang="cs-CZ" dirty="0" smtClean="0"/>
              <a:t>týden?                      </a:t>
            </a:r>
            <a:endParaRPr lang="cs-CZ" dirty="0" smtClean="0"/>
          </a:p>
          <a:p>
            <a:r>
              <a:rPr lang="cs-CZ" b="1" dirty="0" smtClean="0">
                <a:solidFill>
                  <a:srgbClr val="7030A0"/>
                </a:solidFill>
              </a:rPr>
              <a:t>630Kč</a:t>
            </a:r>
          </a:p>
          <a:p>
            <a:r>
              <a:rPr lang="cs-CZ" dirty="0" smtClean="0"/>
              <a:t>Za 1 </a:t>
            </a:r>
            <a:r>
              <a:rPr lang="cs-CZ" dirty="0" smtClean="0"/>
              <a:t>měsíc? </a:t>
            </a:r>
            <a:r>
              <a:rPr lang="cs-CZ" dirty="0" smtClean="0"/>
              <a:t>(30 dní)   </a:t>
            </a:r>
          </a:p>
          <a:p>
            <a:r>
              <a:rPr lang="cs-CZ" dirty="0" smtClean="0"/>
              <a:t>   </a:t>
            </a:r>
            <a:r>
              <a:rPr lang="cs-CZ" b="1" dirty="0" smtClean="0">
                <a:solidFill>
                  <a:srgbClr val="7030A0"/>
                </a:solidFill>
              </a:rPr>
              <a:t>2700 Kč</a:t>
            </a:r>
          </a:p>
          <a:p>
            <a:r>
              <a:rPr lang="cs-CZ" dirty="0" smtClean="0"/>
              <a:t>Za 1 </a:t>
            </a:r>
            <a:r>
              <a:rPr lang="cs-CZ" dirty="0" smtClean="0"/>
              <a:t>rok?                          </a:t>
            </a:r>
            <a:endParaRPr lang="cs-CZ" dirty="0" smtClean="0"/>
          </a:p>
          <a:p>
            <a:r>
              <a:rPr lang="cs-CZ" b="1" dirty="0" smtClean="0">
                <a:solidFill>
                  <a:srgbClr val="7030A0"/>
                </a:solidFill>
              </a:rPr>
              <a:t> 32.400 Kč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2050" name="Picture 2" descr="C:\Users\pc\AppData\Local\Microsoft\Windows\Temporary Internet Files\Content.IE5\ODIJPQHP\MC90044179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30786" y="27089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AppData\Local\Microsoft\Windows\Temporary Internet Files\Content.IE5\ZDF71663\MC90044178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501008"/>
            <a:ext cx="1948383" cy="2468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188640"/>
            <a:ext cx="8748464" cy="125253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            Spočítej, </a:t>
            </a:r>
            <a:r>
              <a:rPr lang="cs-CZ" dirty="0"/>
              <a:t>kolik utratí </a:t>
            </a:r>
          </a:p>
        </p:txBody>
      </p:sp>
    </p:spTree>
    <p:extLst>
      <p:ext uri="{BB962C8B-B14F-4D97-AF65-F5344CB8AC3E}">
        <p14:creationId xmlns:p14="http://schemas.microsoft.com/office/powerpoint/2010/main" xmlns="" val="3174663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3284984"/>
            <a:ext cx="7992888" cy="2409131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en-US" dirty="0">
                <a:hlinkClick r:id="rId2"/>
              </a:rPr>
              <a:t>http://drogy1.webnode.cz/negativni-dusledky-drogove-zavislosti-</a:t>
            </a:r>
            <a:r>
              <a:rPr lang="en-US" dirty="0" smtClean="0">
                <a:hlinkClick r:id="rId2"/>
              </a:rPr>
              <a:t>/</a:t>
            </a:r>
            <a:endParaRPr lang="cs-CZ" dirty="0" smtClean="0"/>
          </a:p>
          <a:p>
            <a:endParaRPr lang="en-US" dirty="0"/>
          </a:p>
          <a:p>
            <a:endParaRPr lang="en-US" dirty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sz="2000" dirty="0" smtClean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285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charset="0"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smtClean="0">
                <a:ln>
                  <a:noFill/>
                </a:ln>
                <a:solidFill>
                  <a:schemeClr val="accent5">
                    <a:lumMod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POUŽITÉ ZDROJE </a:t>
            </a:r>
            <a:endParaRPr kumimoji="0" lang="cs-CZ" sz="2400" b="1" i="0" u="none" strike="noStrike" kern="1200" cap="none" spc="0" normalizeH="0" baseline="0" noProof="0" dirty="0" smtClean="0">
              <a:ln>
                <a:noFill/>
              </a:ln>
              <a:solidFill>
                <a:schemeClr val="accent5">
                  <a:lumMod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628194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596</TotalTime>
  <Words>519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Výchova ke zdraví – důsledky závislostí </vt:lpstr>
      <vt:lpstr>Snímek 2</vt:lpstr>
      <vt:lpstr>Označení závislé osoby</vt:lpstr>
      <vt:lpstr>Psychické následky: </vt:lpstr>
      <vt:lpstr>Biologické následky: </vt:lpstr>
      <vt:lpstr>Sociální následky: </vt:lpstr>
      <vt:lpstr>Spočítej, kolik utratí </vt:lpstr>
      <vt:lpstr>                                   Spočítej, kolik utratí 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82</cp:revision>
  <dcterms:created xsi:type="dcterms:W3CDTF">2013-10-28T22:11:30Z</dcterms:created>
  <dcterms:modified xsi:type="dcterms:W3CDTF">2014-09-09T11:31:13Z</dcterms:modified>
</cp:coreProperties>
</file>