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notesMasterIdLst>
    <p:notesMasterId r:id="rId13"/>
  </p:notesMasterIdLst>
  <p:sldIdLst>
    <p:sldId id="256" r:id="rId2"/>
    <p:sldId id="332" r:id="rId3"/>
    <p:sldId id="285" r:id="rId4"/>
    <p:sldId id="286" r:id="rId5"/>
    <p:sldId id="331" r:id="rId6"/>
    <p:sldId id="303" r:id="rId7"/>
    <p:sldId id="287" r:id="rId8"/>
    <p:sldId id="304" r:id="rId9"/>
    <p:sldId id="322" r:id="rId10"/>
    <p:sldId id="323" r:id="rId11"/>
    <p:sldId id="28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8F076D-FA45-4C31-81F3-F22EC07EF2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B561D2-2B2F-4177-8155-D118393287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2065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18A272C-162B-4327-8B64-21691A61E0D1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fsps.muni.cz/impact/gynekologie-a-porodnictvi/porod-priprava-k-porodu-odlehcovaci-polohy/" TargetMode="External"/><Relationship Id="rId3" Type="http://schemas.openxmlformats.org/officeDocument/2006/relationships/hyperlink" Target="http://cs.wikipedia.org/wiki/Porod" TargetMode="External"/><Relationship Id="rId7" Type="http://schemas.openxmlformats.org/officeDocument/2006/relationships/hyperlink" Target="http://www.lf3.cuni.cz/cs/pracoviste/anesteziologie/vyuka/studijni-materialy/prvni-pomoc/pp-28-porod.html" TargetMode="External"/><Relationship Id="rId2" Type="http://schemas.openxmlformats.org/officeDocument/2006/relationships/hyperlink" Target="http://cs.wikipedia.org/wiki/Soubor:Umbilical-newborn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galenus.cz/tehotenstvi-porod.php" TargetMode="External"/><Relationship Id="rId5" Type="http://schemas.openxmlformats.org/officeDocument/2006/relationships/hyperlink" Target="http://www.azrodina.cz/4380-polohy-pri-porodu" TargetMode="External"/><Relationship Id="rId4" Type="http://schemas.openxmlformats.org/officeDocument/2006/relationships/hyperlink" Target="http://cs.wikipedia.org/wiki/Soubor:Human_placenta_baby_side.jpghttp:/porod-foto-video.wz.cz/porod-foto.php" TargetMode="External"/><Relationship Id="rId9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27261507"/>
              </p:ext>
            </p:extLst>
          </p:nvPr>
        </p:nvGraphicFramePr>
        <p:xfrm>
          <a:off x="468313" y="1844675"/>
          <a:ext cx="8229600" cy="477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VY_32_INOVACE_11_02_porod</a:t>
                      </a:r>
                      <a:endParaRPr lang="cs-CZ" sz="14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a zdraví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Výchova ke zdraví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Vztahy mezi lidmi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Porod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Bc. Daniela Pavlíková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Listopad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Prezentace je určena žákům středních škol praktických. Seznámí se s pojmem porod a jeho průběhem. Je doplněna o praktické cvičení a </a:t>
                      </a:r>
                      <a:r>
                        <a:rPr lang="cs-CZ" sz="1000" dirty="0" err="1" smtClean="0">
                          <a:solidFill>
                            <a:srgbClr val="0070C0"/>
                          </a:solidFill>
                        </a:rPr>
                        <a:t>videoukázku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. Pomůcky: interaktivní tabule, dataprojektor,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 učebnice.</a:t>
                      </a:r>
                      <a:endParaRPr lang="cs-CZ" sz="1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Porod, fáze porodu,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5512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Prezentace je určena k výkladu a k procvičení látky na téma hygiena </a:t>
            </a:r>
            <a:r>
              <a:rPr lang="cs-CZ" sz="2400" b="1" dirty="0" smtClean="0">
                <a:solidFill>
                  <a:srgbClr val="0070C0"/>
                </a:solidFill>
              </a:rPr>
              <a:t>porodu.</a:t>
            </a:r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Snímky 3 – </a:t>
            </a:r>
            <a:r>
              <a:rPr lang="cs-CZ" sz="2400" b="1" dirty="0" smtClean="0">
                <a:solidFill>
                  <a:srgbClr val="0070C0"/>
                </a:solidFill>
              </a:rPr>
              <a:t>8 </a:t>
            </a:r>
            <a:r>
              <a:rPr lang="cs-CZ" sz="2400" b="1" dirty="0">
                <a:solidFill>
                  <a:srgbClr val="0070C0"/>
                </a:solidFill>
              </a:rPr>
              <a:t>výklad</a:t>
            </a:r>
          </a:p>
          <a:p>
            <a:r>
              <a:rPr lang="cs-CZ" sz="2400" b="1" dirty="0">
                <a:solidFill>
                  <a:srgbClr val="0070C0"/>
                </a:solidFill>
              </a:rPr>
              <a:t>Snímek </a:t>
            </a:r>
            <a:r>
              <a:rPr lang="cs-CZ" sz="2400" b="1" dirty="0" smtClean="0">
                <a:solidFill>
                  <a:srgbClr val="0070C0"/>
                </a:solidFill>
              </a:rPr>
              <a:t>9 </a:t>
            </a:r>
            <a:r>
              <a:rPr lang="cs-CZ" sz="2400" b="1" dirty="0">
                <a:solidFill>
                  <a:srgbClr val="0070C0"/>
                </a:solidFill>
              </a:rPr>
              <a:t>úkol pro žáky</a:t>
            </a:r>
            <a:r>
              <a:rPr lang="cs-CZ" sz="2400" b="1" dirty="0" smtClean="0">
                <a:solidFill>
                  <a:srgbClr val="0070C0"/>
                </a:solidFill>
              </a:rPr>
              <a:t>. Snímek 10 správné řešení úkolu.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14034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cs-CZ" dirty="0" smtClean="0"/>
              <a:t>Porod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00808"/>
            <a:ext cx="7618413" cy="4850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11133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251520" y="908720"/>
            <a:ext cx="4679950" cy="5360988"/>
          </a:xfrm>
          <a:noFill/>
        </p:spPr>
        <p:txBody>
          <a:bodyPr>
            <a:normAutofit/>
          </a:bodyPr>
          <a:lstStyle/>
          <a:p>
            <a:r>
              <a:rPr lang="cs-CZ" dirty="0"/>
              <a:t>Porod </a:t>
            </a:r>
            <a:r>
              <a:rPr lang="cs-CZ" dirty="0" smtClean="0"/>
              <a:t>je </a:t>
            </a:r>
            <a:r>
              <a:rPr lang="cs-CZ" dirty="0"/>
              <a:t>proces, kterým se z plodu stává samostatný jedinec. Je úspěšným ukončením těhotenství (u lidí) či březosti (u zvířat).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U placentálních savců opouští plod dělohu matky a jsou </a:t>
            </a:r>
            <a:r>
              <a:rPr lang="cs-CZ" dirty="0"/>
              <a:t>přerušena spojení mezi mládětem a placentou (pupeční </a:t>
            </a:r>
            <a:r>
              <a:rPr lang="cs-CZ" dirty="0" smtClean="0"/>
              <a:t>šňůra) i mezi placentou a matkou.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24744"/>
            <a:ext cx="2520280" cy="476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12197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Fáze porodu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62935"/>
            <a:ext cx="7632848" cy="4331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5130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0"/>
            <a:ext cx="5987008" cy="4525963"/>
          </a:xfrm>
          <a:noFill/>
        </p:spPr>
        <p:txBody>
          <a:bodyPr>
            <a:normAutofit/>
          </a:bodyPr>
          <a:lstStyle/>
          <a:p>
            <a:r>
              <a:rPr lang="cs-CZ" dirty="0" smtClean="0"/>
              <a:t> otevírací</a:t>
            </a:r>
          </a:p>
          <a:p>
            <a:r>
              <a:rPr lang="cs-CZ" dirty="0" smtClean="0"/>
              <a:t> </a:t>
            </a:r>
            <a:r>
              <a:rPr lang="cs-CZ" dirty="0"/>
              <a:t>Doba mezi stahy se postupně zkracuje a délka stahů </a:t>
            </a:r>
            <a:r>
              <a:rPr lang="cs-CZ" dirty="0" smtClean="0"/>
              <a:t>prodlužuje. </a:t>
            </a:r>
            <a:r>
              <a:rPr lang="cs-CZ" dirty="0"/>
              <a:t>První doba porodní trvá zhruba 10-12 hodin u prvorodičky a 6–8 hodin u vícerodičky.</a:t>
            </a:r>
          </a:p>
          <a:p>
            <a:endParaRPr lang="cs-CZ" dirty="0"/>
          </a:p>
          <a:p>
            <a:r>
              <a:rPr lang="cs-CZ" dirty="0"/>
              <a:t>V průběhu první doby porodní může dojít k prasknutí vaku blan a odtoku plodové </a:t>
            </a:r>
            <a:r>
              <a:rPr lang="cs-CZ" dirty="0" smtClean="0"/>
              <a:t>vody</a:t>
            </a:r>
            <a:endParaRPr lang="cs-CZ" dirty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První doba porodní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484784"/>
            <a:ext cx="1944216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4469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7427168" cy="2404864"/>
          </a:xfrm>
          <a:noFill/>
        </p:spPr>
        <p:txBody>
          <a:bodyPr>
            <a:normAutofit lnSpcReduction="10000"/>
          </a:bodyPr>
          <a:lstStyle/>
          <a:p>
            <a:r>
              <a:rPr lang="cs-CZ" dirty="0" smtClean="0"/>
              <a:t>Vypuzovací</a:t>
            </a:r>
          </a:p>
          <a:p>
            <a:r>
              <a:rPr lang="cs-CZ" dirty="0" smtClean="0"/>
              <a:t> doba </a:t>
            </a:r>
            <a:r>
              <a:rPr lang="cs-CZ" dirty="0"/>
              <a:t>porodní je dobou vypuzování dítěte z dělohy. 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-</a:t>
            </a:r>
            <a:r>
              <a:rPr lang="cs-CZ" dirty="0" smtClean="0"/>
              <a:t>dochází </a:t>
            </a:r>
            <a:r>
              <a:rPr lang="cs-CZ" dirty="0"/>
              <a:t>nejdříve k porodu hlavičky, poté ramínek a zbytku tělíčka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je-li dítě v poloze koncem pánevním, vychází nejdříve zadeček a nožičky. 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Druhá doba porodní: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933056"/>
            <a:ext cx="540060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49080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6902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5"/>
            <a:ext cx="8229600" cy="2232248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Porod placenty</a:t>
            </a:r>
          </a:p>
          <a:p>
            <a:r>
              <a:rPr lang="cs-CZ" dirty="0" smtClean="0"/>
              <a:t>Placenta </a:t>
            </a:r>
            <a:r>
              <a:rPr lang="cs-CZ" dirty="0"/>
              <a:t>se odloučí a vyjde během několika minut až několika hodin po porodu dítěte. Nevyjde-li, musí být odstraněna chirurgicky pod narkózou.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Třetí doba porodní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610677"/>
            <a:ext cx="6634336" cy="2757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6284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340768"/>
            <a:ext cx="8291264" cy="5001419"/>
          </a:xfrm>
          <a:noFill/>
        </p:spPr>
        <p:txBody>
          <a:bodyPr/>
          <a:lstStyle/>
          <a:p>
            <a:pPr marL="0" indent="0">
              <a:buNone/>
            </a:pPr>
            <a:r>
              <a:rPr lang="cs-CZ" sz="4400" dirty="0" smtClean="0"/>
              <a:t>…………… </a:t>
            </a:r>
            <a:r>
              <a:rPr lang="cs-CZ" sz="4400" dirty="0"/>
              <a:t>je proces, kterým se z plodu stává samostatný </a:t>
            </a:r>
            <a:r>
              <a:rPr lang="cs-CZ" sz="4400" dirty="0" smtClean="0"/>
              <a:t>……………. </a:t>
            </a:r>
            <a:r>
              <a:rPr lang="cs-CZ" sz="4400" dirty="0"/>
              <a:t>Je úspěšným ukončením </a:t>
            </a:r>
            <a:r>
              <a:rPr lang="cs-CZ" sz="4400" dirty="0" smtClean="0"/>
              <a:t>tě…………………. </a:t>
            </a:r>
            <a:r>
              <a:rPr lang="cs-CZ" sz="4400" dirty="0"/>
              <a:t>(u lidí) či březosti </a:t>
            </a:r>
            <a:r>
              <a:rPr lang="cs-CZ" sz="4400" dirty="0" smtClean="0"/>
              <a:t>(………………….). </a:t>
            </a:r>
            <a:endParaRPr lang="cs-CZ" sz="4400" dirty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slova do věty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8380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noFill/>
        </p:spPr>
        <p:txBody>
          <a:bodyPr>
            <a:normAutofit/>
          </a:bodyPr>
          <a:lstStyle/>
          <a:p>
            <a:r>
              <a:rPr lang="cs-CZ" sz="4400" dirty="0">
                <a:solidFill>
                  <a:srgbClr val="FF0000"/>
                </a:solidFill>
              </a:rPr>
              <a:t>Porod</a:t>
            </a:r>
            <a:r>
              <a:rPr lang="cs-CZ" sz="4400" dirty="0"/>
              <a:t> je proces, kterým se z plodu stává samostatný</a:t>
            </a:r>
            <a:r>
              <a:rPr lang="cs-CZ" sz="4400" dirty="0">
                <a:solidFill>
                  <a:srgbClr val="FF0000"/>
                </a:solidFill>
              </a:rPr>
              <a:t> jedinec</a:t>
            </a:r>
            <a:r>
              <a:rPr lang="cs-CZ" sz="4400" dirty="0"/>
              <a:t>. Je úspěšným ukončením </a:t>
            </a:r>
            <a:r>
              <a:rPr lang="cs-CZ" sz="4400" dirty="0">
                <a:solidFill>
                  <a:srgbClr val="FF0000"/>
                </a:solidFill>
              </a:rPr>
              <a:t>těhotenství</a:t>
            </a:r>
            <a:r>
              <a:rPr lang="cs-CZ" sz="4400" dirty="0"/>
              <a:t> (u lidí) či březosti (</a:t>
            </a:r>
            <a:r>
              <a:rPr lang="cs-CZ" sz="4400" dirty="0">
                <a:solidFill>
                  <a:srgbClr val="FF0000"/>
                </a:solidFill>
              </a:rPr>
              <a:t>u zvířat</a:t>
            </a:r>
            <a:r>
              <a:rPr lang="cs-CZ" sz="4400" dirty="0"/>
              <a:t>). 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9149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564904"/>
            <a:ext cx="7596832" cy="4065315"/>
          </a:xfrm>
        </p:spPr>
        <p:txBody>
          <a:bodyPr>
            <a:normAutofit/>
          </a:bodyPr>
          <a:lstStyle/>
          <a:p>
            <a:r>
              <a:rPr lang="cs-CZ" sz="1800" dirty="0" smtClean="0">
                <a:hlinkClick r:id="rId2"/>
              </a:rPr>
              <a:t>http://cs.wikipedia.org/wiki/Soubor:Umbilical-newborn.jpg</a:t>
            </a:r>
            <a:endParaRPr lang="cs-CZ" sz="1800" dirty="0" smtClean="0"/>
          </a:p>
          <a:p>
            <a:r>
              <a:rPr lang="cs-CZ" sz="1800" dirty="0" smtClean="0">
                <a:hlinkClick r:id="rId3"/>
              </a:rPr>
              <a:t>http://cs.wikipedia.org/wiki/Porod</a:t>
            </a:r>
            <a:endParaRPr lang="cs-CZ" sz="1800" dirty="0" smtClean="0"/>
          </a:p>
          <a:p>
            <a:r>
              <a:rPr lang="cs-CZ" sz="1800" dirty="0" smtClean="0">
                <a:hlinkClick r:id="rId4"/>
              </a:rPr>
              <a:t>http://cs.wikipedia.org/wiki/Soubor:Human_placenta_baby_side.jpghttp://porod-foto-video.wz.cz/porod-foto.php</a:t>
            </a:r>
            <a:endParaRPr lang="cs-CZ" sz="1800" dirty="0" smtClean="0"/>
          </a:p>
          <a:p>
            <a:r>
              <a:rPr lang="cs-CZ" sz="1800" dirty="0" smtClean="0">
                <a:hlinkClick r:id="rId5"/>
              </a:rPr>
              <a:t>http://www.azrodina.cz/4380-polohy-pri-porodu</a:t>
            </a:r>
            <a:endParaRPr lang="cs-CZ" sz="1800" dirty="0" smtClean="0"/>
          </a:p>
          <a:p>
            <a:r>
              <a:rPr lang="cs-CZ" sz="1800" dirty="0" smtClean="0">
                <a:hlinkClick r:id="rId6"/>
              </a:rPr>
              <a:t>http://galenus.cz/tehotenstvi-porod.php</a:t>
            </a:r>
            <a:endParaRPr lang="cs-CZ" sz="1800" dirty="0" smtClean="0"/>
          </a:p>
          <a:p>
            <a:r>
              <a:rPr lang="cs-CZ" sz="1800" dirty="0" smtClean="0">
                <a:hlinkClick r:id="rId7"/>
              </a:rPr>
              <a:t>http://www.lf3.cuni.cz/cs/pracoviste/anesteziologie/vyuka/studijni-materialy/prvni-pomoc/pp-28-porod.html</a:t>
            </a:r>
            <a:endParaRPr lang="cs-CZ" sz="1800" dirty="0" smtClean="0"/>
          </a:p>
          <a:p>
            <a:r>
              <a:rPr lang="cs-CZ" sz="1800" dirty="0" smtClean="0">
                <a:hlinkClick r:id="rId8"/>
              </a:rPr>
              <a:t>http://www.fsps.muni.cz/impact/gynekologie-a-porodnictvi/porod-priprava-k-porodu-odlehcovaci-polohy/</a:t>
            </a:r>
            <a:endParaRPr lang="cs-CZ" sz="1800" dirty="0" smtClean="0"/>
          </a:p>
          <a:p>
            <a:endParaRPr lang="cs-CZ" sz="1800" dirty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47664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5425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548</TotalTime>
  <Words>394</Words>
  <Application>Microsoft Office PowerPoint</Application>
  <PresentationFormat>Předvádění na obrazovce (4:3)</PresentationFormat>
  <Paragraphs>66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Snímek 1</vt:lpstr>
      <vt:lpstr>Snímek 2</vt:lpstr>
      <vt:lpstr>Porod</vt:lpstr>
      <vt:lpstr>Snímek 4</vt:lpstr>
      <vt:lpstr>Fáze porodu</vt:lpstr>
      <vt:lpstr>První doba porodní</vt:lpstr>
      <vt:lpstr>Druhá doba porodní: </vt:lpstr>
      <vt:lpstr>Třetí doba porodní</vt:lpstr>
      <vt:lpstr>Doplň slova do věty</vt:lpstr>
      <vt:lpstr>Správné řešení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Dum</cp:lastModifiedBy>
  <cp:revision>78</cp:revision>
  <dcterms:created xsi:type="dcterms:W3CDTF">2013-10-28T22:11:30Z</dcterms:created>
  <dcterms:modified xsi:type="dcterms:W3CDTF">2014-09-09T11:23:57Z</dcterms:modified>
</cp:coreProperties>
</file>