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0"/>
  </p:notesMasterIdLst>
  <p:sldIdLst>
    <p:sldId id="278" r:id="rId2"/>
    <p:sldId id="339" r:id="rId3"/>
    <p:sldId id="334" r:id="rId4"/>
    <p:sldId id="335" r:id="rId5"/>
    <p:sldId id="336" r:id="rId6"/>
    <p:sldId id="337" r:id="rId7"/>
    <p:sldId id="338" r:id="rId8"/>
    <p:sldId id="32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a/Elev_shaft.jpg/220px-Elev_shaft.jpg" TargetMode="External"/><Relationship Id="rId2" Type="http://schemas.openxmlformats.org/officeDocument/2006/relationships/hyperlink" Target="http://upload.wikimedia.org/wikipedia/commons/thumb/9/95/FirePhotography.jpg/330px-FirePhotograph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hyperlink" Target="http://g.denik.cz/62/4d/ryby-mrteve-uhyn-ryb-ilustracni-090712_denik-380.jpg" TargetMode="External"/><Relationship Id="rId4" Type="http://schemas.openxmlformats.org/officeDocument/2006/relationships/hyperlink" Target="http://upload.wikimedia.org/wikipedia/commons/thumb/0/09/Praha,_Dejvick%C3%A1,_v%C3%BDtah_metra.jpg/170px-Praha,_Dejvick%C3%A1,_v%C3%BDtah_met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70811845"/>
              </p:ext>
            </p:extLst>
          </p:nvPr>
        </p:nvGraphicFramePr>
        <p:xfrm>
          <a:off x="468313" y="1844675"/>
          <a:ext cx="8229600" cy="464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VY_32_INOVACE_19_02_havárie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Rizika ohrožující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Prevence, poradenská činnost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Květen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Je doplněna o praktické cvičení.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Havárie, dopravní nehody, průmyslové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havárie, ekologické a ostatní havárie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596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výkladu nové látky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916832"/>
            <a:ext cx="7452816" cy="4641379"/>
          </a:xfrm>
        </p:spPr>
        <p:txBody>
          <a:bodyPr/>
          <a:lstStyle/>
          <a:p>
            <a:r>
              <a:rPr lang="cs-CZ" sz="3600" dirty="0"/>
              <a:t>Havárie je mimořádná </a:t>
            </a:r>
            <a:r>
              <a:rPr lang="cs-CZ" sz="3600" dirty="0" smtClean="0"/>
              <a:t>událost              </a:t>
            </a:r>
            <a:r>
              <a:rPr lang="cs-CZ" sz="2800" dirty="0" smtClean="0"/>
              <a:t>člověkem zapříčiněná nehoda </a:t>
            </a:r>
            <a:r>
              <a:rPr lang="cs-CZ" sz="2800" dirty="0"/>
              <a:t>či </a:t>
            </a:r>
            <a:r>
              <a:rPr lang="cs-CZ" sz="2800" dirty="0" smtClean="0"/>
              <a:t>katastrofa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Zvláštním </a:t>
            </a:r>
            <a:r>
              <a:rPr lang="cs-CZ" sz="2800" dirty="0"/>
              <a:t>případem havárie je </a:t>
            </a:r>
            <a:r>
              <a:rPr lang="cs-CZ" sz="4000" b="1" dirty="0">
                <a:solidFill>
                  <a:srgbClr val="FF0000"/>
                </a:solidFill>
              </a:rPr>
              <a:t>požár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Havárie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7164288" y="2132856"/>
            <a:ext cx="57606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355976" y="2996952"/>
            <a:ext cx="484632" cy="8475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6666" y="4869160"/>
            <a:ext cx="4137621" cy="1734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675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916832"/>
            <a:ext cx="7740848" cy="4209331"/>
          </a:xfrm>
        </p:spPr>
        <p:txBody>
          <a:bodyPr>
            <a:normAutofit/>
          </a:bodyPr>
          <a:lstStyle/>
          <a:p>
            <a:r>
              <a:rPr lang="cs-CZ" dirty="0" smtClean="0"/>
              <a:t>u motorových vozidel hovoříme nejčastěji o autonehodě (což je vůbec nejčastější typ dopravní nehody)</a:t>
            </a:r>
          </a:p>
          <a:p>
            <a:r>
              <a:rPr lang="cs-CZ" dirty="0" smtClean="0"/>
              <a:t>u plavidel se může jednat o ztroskotání lodi, o její potopení, o srážku s jiným plavidlem, o požár na palubě </a:t>
            </a:r>
          </a:p>
          <a:p>
            <a:r>
              <a:rPr lang="cs-CZ" dirty="0" smtClean="0"/>
              <a:t>u letadel hovoříme o letecké katastrofě, často spojené s pádem letadla a jeho totální destrukcí.</a:t>
            </a:r>
          </a:p>
          <a:p>
            <a:r>
              <a:rPr lang="cs-CZ" dirty="0" smtClean="0"/>
              <a:t> v kolejové dopravě je pozornost věnována zejména železničním neštěstím Ostatní </a:t>
            </a:r>
            <a:r>
              <a:rPr lang="cs-CZ" dirty="0"/>
              <a:t>havárie, příklady[editovat | editovat zdroj]pád výtahu v obytném domě</a:t>
            </a:r>
          </a:p>
          <a:p>
            <a:r>
              <a:rPr lang="cs-CZ" dirty="0"/>
              <a:t>prasklý vodovodní rozvod v </a:t>
            </a:r>
            <a:r>
              <a:rPr lang="cs-CZ" dirty="0" smtClean="0"/>
              <a:t>bytě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</a:t>
            </a:r>
            <a:r>
              <a:rPr lang="cs-CZ" dirty="0"/>
              <a:t>nehody</a:t>
            </a:r>
          </a:p>
        </p:txBody>
      </p:sp>
    </p:spTree>
    <p:extLst>
      <p:ext uri="{BB962C8B-B14F-4D97-AF65-F5344CB8AC3E}">
        <p14:creationId xmlns:p14="http://schemas.microsoft.com/office/powerpoint/2010/main" xmlns="" val="2289874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muniční </a:t>
            </a:r>
            <a:r>
              <a:rPr lang="cs-CZ" dirty="0"/>
              <a:t>továrny</a:t>
            </a:r>
          </a:p>
          <a:p>
            <a:r>
              <a:rPr lang="cs-CZ" dirty="0"/>
              <a:t>požár v chemické továrně</a:t>
            </a:r>
          </a:p>
          <a:p>
            <a:r>
              <a:rPr lang="cs-CZ" dirty="0"/>
              <a:t>havárie jaderného zařízení</a:t>
            </a:r>
          </a:p>
          <a:p>
            <a:r>
              <a:rPr lang="cs-CZ" dirty="0"/>
              <a:t>prasklý vodovod, plynovod, parovod, ropovod, teplovod atd.</a:t>
            </a:r>
          </a:p>
          <a:p>
            <a:r>
              <a:rPr lang="cs-CZ" dirty="0"/>
              <a:t>popadané sloupy elektrorozvodné sítě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Průmyslové </a:t>
            </a:r>
            <a:r>
              <a:rPr lang="cs-CZ" dirty="0" smtClean="0"/>
              <a:t>havárie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2826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916832"/>
            <a:ext cx="7668840" cy="4209331"/>
          </a:xfrm>
        </p:spPr>
        <p:txBody>
          <a:bodyPr>
            <a:normAutofit/>
          </a:bodyPr>
          <a:lstStyle/>
          <a:p>
            <a:r>
              <a:rPr lang="cs-CZ" dirty="0" smtClean="0"/>
              <a:t>Jedná </a:t>
            </a:r>
            <a:r>
              <a:rPr lang="cs-CZ" dirty="0"/>
              <a:t>se o takové </a:t>
            </a:r>
            <a:r>
              <a:rPr lang="cs-CZ" dirty="0" smtClean="0"/>
              <a:t>havárie</a:t>
            </a:r>
            <a:r>
              <a:rPr lang="cs-CZ" dirty="0"/>
              <a:t>, které způsobí velké škody na životním prostředí, přírodě nebo na zdraví většího množství lidí </a:t>
            </a:r>
            <a:r>
              <a:rPr lang="cs-CZ" dirty="0" smtClean="0"/>
              <a:t> </a:t>
            </a:r>
            <a:r>
              <a:rPr lang="cs-CZ" dirty="0"/>
              <a:t>např.:</a:t>
            </a:r>
          </a:p>
          <a:p>
            <a:endParaRPr lang="cs-CZ" dirty="0"/>
          </a:p>
          <a:p>
            <a:r>
              <a:rPr lang="cs-CZ" dirty="0"/>
              <a:t>výbuch jaderného reaktoru</a:t>
            </a:r>
          </a:p>
          <a:p>
            <a:r>
              <a:rPr lang="cs-CZ" dirty="0"/>
              <a:t>únik velkého množství jedovatých látek do ovzduší</a:t>
            </a:r>
          </a:p>
          <a:p>
            <a:r>
              <a:rPr lang="cs-CZ" dirty="0"/>
              <a:t>otrava ryb v řece </a:t>
            </a:r>
            <a:r>
              <a:rPr lang="cs-CZ" dirty="0" smtClean="0"/>
              <a:t>únikem </a:t>
            </a:r>
            <a:r>
              <a:rPr lang="cs-CZ" dirty="0"/>
              <a:t>toxických látek z chemické či zemědělské výroby</a:t>
            </a:r>
          </a:p>
          <a:p>
            <a:r>
              <a:rPr lang="cs-CZ" dirty="0"/>
              <a:t>havárie ropných tankerů na moři spojená s únikem velkého množství ropy do moře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Ekologické </a:t>
            </a:r>
            <a:r>
              <a:rPr lang="cs-CZ" dirty="0" smtClean="0"/>
              <a:t>havárie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3562" y="2852935"/>
            <a:ext cx="2817862" cy="93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97763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výtahu </a:t>
            </a:r>
            <a:r>
              <a:rPr lang="cs-CZ" dirty="0"/>
              <a:t>v obytném domě</a:t>
            </a:r>
          </a:p>
          <a:p>
            <a:r>
              <a:rPr lang="cs-CZ" dirty="0"/>
              <a:t>prasklý vodovodní rozvod v bytě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Ostatní havárie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52370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16192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94993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064500" cy="295116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upload.wikimedia.org/wikipedia/commons/thumb/9/95/FirePhotography.jpg/330px-FirePhotography.jpg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upload.wikimedia.org/wikipedia/commons/thumb/3/3a/Elev_shaft.jpg/220px-Elev_shaft.jpg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upload.wikimedia.org/wikipedia/commons/thumb/0/09/Praha%2C_Dejvick%C3%A1%2C_v%C3%BDtah_metra.jpg/170px-Praha%2C_Dejvick%C3%A1%2C_v%C3%BDtah_metra.jpg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g.denik.cz/62/4d/ryby-mrteve-uhyn-ryb-ilustracni-090712_denik-380.jpg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585</TotalTime>
  <Words>325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Snímek 1</vt:lpstr>
      <vt:lpstr>Snímek 2</vt:lpstr>
      <vt:lpstr>Havárie</vt:lpstr>
      <vt:lpstr>Dopravní nehody</vt:lpstr>
      <vt:lpstr>Průmyslové havárie</vt:lpstr>
      <vt:lpstr>Ekologické havárie</vt:lpstr>
      <vt:lpstr>Ostatní havárie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76</cp:revision>
  <dcterms:created xsi:type="dcterms:W3CDTF">2013-10-28T22:11:30Z</dcterms:created>
  <dcterms:modified xsi:type="dcterms:W3CDTF">2014-04-29T09:27:11Z</dcterms:modified>
</cp:coreProperties>
</file>