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10"/>
  </p:notesMasterIdLst>
  <p:sldIdLst>
    <p:sldId id="278" r:id="rId2"/>
    <p:sldId id="338" r:id="rId3"/>
    <p:sldId id="332" r:id="rId4"/>
    <p:sldId id="336" r:id="rId5"/>
    <p:sldId id="334" r:id="rId6"/>
    <p:sldId id="335" r:id="rId7"/>
    <p:sldId id="337" r:id="rId8"/>
    <p:sldId id="32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F076D-FA45-4C31-81F3-F22EC07EF2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561D2-2B2F-4177-8155-D118393287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65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rodnice.cz/files/strana%20474.jpg" TargetMode="External"/><Relationship Id="rId2" Type="http://schemas.openxmlformats.org/officeDocument/2006/relationships/hyperlink" Target="http://www.porodnice.cz/files/u295/elen_dre_ales_spink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www.porodnice.cz/files/u19894/tehotensky_prukaz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5826412"/>
              </p:ext>
            </p:extLst>
          </p:nvPr>
        </p:nvGraphicFramePr>
        <p:xfrm>
          <a:off x="468313" y="1844675"/>
          <a:ext cx="8229600" cy="492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VY_32_INOVACE_20_02_předporodní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příprava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Výchova ke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Vztahy mezi lidmi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Porod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Daniela Pavlíková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Prezentace je určena žákům středních škol praktických. Seznámí se skutečnostmi předcházející porodu a jak se  této době chovat. Je doplněna o praktické cvičení. Pomůcky: interaktivní tabule, dataprojektor,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učebnice.</a:t>
                      </a:r>
                      <a:endParaRPr lang="cs-CZ" sz="1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Předporodní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příprava, doklady, doprovod těhotné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962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Prezentace je určena k výkladu a k procvičení látky na </a:t>
            </a:r>
            <a:r>
              <a:rPr lang="cs-CZ" sz="2400" b="1" dirty="0" smtClean="0">
                <a:solidFill>
                  <a:srgbClr val="0070C0"/>
                </a:solidFill>
              </a:rPr>
              <a:t>téma předporodní příprava.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Snímky 3 – </a:t>
            </a:r>
            <a:r>
              <a:rPr lang="cs-CZ" sz="2400" b="1" dirty="0" smtClean="0">
                <a:solidFill>
                  <a:srgbClr val="0070C0"/>
                </a:solidFill>
              </a:rPr>
              <a:t>6 výklad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Snímek </a:t>
            </a:r>
            <a:r>
              <a:rPr lang="cs-CZ" sz="2400" b="1" dirty="0" smtClean="0">
                <a:solidFill>
                  <a:srgbClr val="0070C0"/>
                </a:solidFill>
              </a:rPr>
              <a:t>7 </a:t>
            </a:r>
            <a:r>
              <a:rPr lang="cs-CZ" sz="2400" b="1" dirty="0">
                <a:solidFill>
                  <a:srgbClr val="0070C0"/>
                </a:solidFill>
              </a:rPr>
              <a:t>úkol pro žáky.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034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Předporodní </a:t>
            </a:r>
            <a:r>
              <a:rPr lang="cs-CZ" dirty="0" smtClean="0"/>
              <a:t>příprava - </a:t>
            </a:r>
            <a:r>
              <a:rPr lang="cs-CZ" dirty="0"/>
              <a:t>Praktická část 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27585" y="2348880"/>
            <a:ext cx="4536504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obsahuje cvičení, které je pro budoucí matku velice důležité</a:t>
            </a:r>
          </a:p>
          <a:p>
            <a:r>
              <a:rPr lang="cs-CZ" dirty="0" smtClean="0"/>
              <a:t>Součástí předporodní přípravy je také nácvik správného dýchání během porodu, účinné používání břišního lisu a pánevního dna, osvojení si porodní polohy,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060848"/>
            <a:ext cx="295232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605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916832"/>
            <a:ext cx="7408333" cy="3450696"/>
          </a:xfrm>
        </p:spPr>
        <p:txBody>
          <a:bodyPr>
            <a:normAutofit/>
          </a:bodyPr>
          <a:lstStyle/>
          <a:p>
            <a:r>
              <a:rPr lang="cs-CZ" dirty="0" smtClean="0"/>
              <a:t>Bývá </a:t>
            </a:r>
            <a:r>
              <a:rPr lang="cs-CZ" dirty="0"/>
              <a:t>zpravidla rozdělena na několik lekcí, v nichž se dozvíte o výživě v těhotenství a v šestinedělí. </a:t>
            </a:r>
            <a:endParaRPr lang="cs-CZ" dirty="0" smtClean="0"/>
          </a:p>
          <a:p>
            <a:r>
              <a:rPr lang="cs-CZ" dirty="0" smtClean="0"/>
              <a:t>Porodní </a:t>
            </a:r>
            <a:r>
              <a:rPr lang="cs-CZ" dirty="0"/>
              <a:t>asistentky vám vysvětlí průběh porodu, možnosti v tišení porodních bolestí, průběh kojení a šestinedělí a zmíní i základy péče o dítě.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Teoretická </a:t>
            </a:r>
            <a:r>
              <a:rPr lang="cs-CZ" dirty="0"/>
              <a:t>část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200525"/>
            <a:ext cx="230505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Users\pc\AppData\Local\Microsoft\Windows\Temporary Internet Files\Content.IE5\3LN1A42O\MP9002277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09120"/>
            <a:ext cx="3384376" cy="190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9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Doprovod </a:t>
            </a:r>
            <a:r>
              <a:rPr lang="cs-CZ" dirty="0" smtClean="0"/>
              <a:t>u porodu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707904" y="1844824"/>
            <a:ext cx="4572496" cy="4281339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Nemusí </a:t>
            </a:r>
            <a:r>
              <a:rPr lang="cs-CZ" dirty="0"/>
              <a:t>se dopředu objednávat a dotazovat, zda může k porodu. Je to běžná záležitost a doprovod se už předpokládá.</a:t>
            </a:r>
          </a:p>
          <a:p>
            <a:r>
              <a:rPr lang="cs-CZ" dirty="0"/>
              <a:t>Není povinné mít absolvované předporodní kurzy </a:t>
            </a:r>
            <a:endParaRPr lang="cs-CZ" dirty="0" smtClean="0"/>
          </a:p>
          <a:p>
            <a:r>
              <a:rPr lang="cs-CZ" dirty="0" smtClean="0"/>
              <a:t>Musí </a:t>
            </a:r>
            <a:r>
              <a:rPr lang="cs-CZ" dirty="0"/>
              <a:t>mít převlečení a přezutí </a:t>
            </a:r>
            <a:endParaRPr lang="cs-CZ" dirty="0" smtClean="0"/>
          </a:p>
          <a:p>
            <a:r>
              <a:rPr lang="cs-CZ" dirty="0" smtClean="0"/>
              <a:t>Budete </a:t>
            </a:r>
            <a:r>
              <a:rPr lang="cs-CZ" dirty="0"/>
              <a:t>vypisovat dohodu o přítomnosti na porodním sále a na pokladně budete muset uhradit platbu 400 Kč.</a:t>
            </a:r>
          </a:p>
          <a:p>
            <a:r>
              <a:rPr lang="cs-CZ" dirty="0"/>
              <a:t>Můžete používat mobil, nezapomeňte si vzít fotoaparát na zdokumentování prvních chvil života vašeho miminka.</a:t>
            </a:r>
          </a:p>
        </p:txBody>
      </p:sp>
      <p:pic>
        <p:nvPicPr>
          <p:cNvPr id="1028" name="Picture 4" descr="C:\Users\pc\AppData\Local\Microsoft\Windows\Temporary Internet Files\Content.IE5\3LN1A42O\MP9003875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2555776" cy="210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ODIJPQHP\MP9004309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48" y="4653136"/>
            <a:ext cx="1567036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955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844824"/>
            <a:ext cx="7812857" cy="4281339"/>
          </a:xfrm>
        </p:spPr>
        <p:txBody>
          <a:bodyPr/>
          <a:lstStyle/>
          <a:p>
            <a:r>
              <a:rPr lang="cs-CZ" sz="3200" b="1" dirty="0" smtClean="0"/>
              <a:t>K administrativnímu </a:t>
            </a:r>
            <a:r>
              <a:rPr lang="cs-CZ" sz="3200" b="1" dirty="0"/>
              <a:t>příjmu maminka potřebuje tyto doklady:</a:t>
            </a:r>
          </a:p>
          <a:p>
            <a:endParaRPr lang="cs-CZ" dirty="0"/>
          </a:p>
          <a:p>
            <a:r>
              <a:rPr lang="cs-CZ" sz="2800" u="sng" dirty="0">
                <a:solidFill>
                  <a:srgbClr val="FF0000"/>
                </a:solidFill>
              </a:rPr>
              <a:t>těhotenská průkazka</a:t>
            </a:r>
          </a:p>
          <a:p>
            <a:r>
              <a:rPr lang="cs-CZ" sz="2800" dirty="0"/>
              <a:t>občanský průkaz</a:t>
            </a:r>
          </a:p>
          <a:p>
            <a:r>
              <a:rPr lang="cs-CZ" sz="2800" dirty="0"/>
              <a:t>průkaz pojištěnce</a:t>
            </a:r>
          </a:p>
          <a:p>
            <a:r>
              <a:rPr lang="cs-CZ" sz="2800" dirty="0"/>
              <a:t>oddací list nebo rodné listy budoucích rodičů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Doklady do porodnice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36912"/>
            <a:ext cx="2222946" cy="2160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5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060848"/>
            <a:ext cx="8280920" cy="424847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M</a:t>
            </a:r>
            <a:r>
              <a:rPr lang="cs-CZ" dirty="0" smtClean="0"/>
              <a:t>usí </a:t>
            </a:r>
            <a:r>
              <a:rPr lang="cs-CZ" dirty="0"/>
              <a:t>se dopředu objednávat </a:t>
            </a:r>
            <a:r>
              <a:rPr lang="cs-CZ" dirty="0" smtClean="0"/>
              <a:t>k porodu otec ?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Ano</a:t>
            </a:r>
          </a:p>
          <a:p>
            <a:r>
              <a:rPr lang="cs-CZ" dirty="0" smtClean="0"/>
              <a:t>Ne</a:t>
            </a:r>
          </a:p>
          <a:p>
            <a:endParaRPr lang="cs-CZ" dirty="0" smtClean="0"/>
          </a:p>
          <a:p>
            <a:r>
              <a:rPr lang="cs-CZ" dirty="0" smtClean="0"/>
              <a:t> Kolik musíte </a:t>
            </a:r>
            <a:r>
              <a:rPr lang="cs-CZ" dirty="0"/>
              <a:t>uhradit </a:t>
            </a:r>
            <a:r>
              <a:rPr lang="cs-CZ" dirty="0" smtClean="0"/>
              <a:t>za přítomnost otce na porodním sále ?</a:t>
            </a:r>
          </a:p>
          <a:p>
            <a:r>
              <a:rPr lang="cs-CZ" dirty="0" smtClean="0"/>
              <a:t>500 Kč</a:t>
            </a:r>
            <a:endParaRPr lang="cs-CZ" dirty="0"/>
          </a:p>
          <a:p>
            <a:r>
              <a:rPr lang="cs-CZ" dirty="0" smtClean="0"/>
              <a:t>1000 Kč </a:t>
            </a:r>
          </a:p>
          <a:p>
            <a:r>
              <a:rPr lang="cs-CZ" dirty="0" smtClean="0"/>
              <a:t>10 </a:t>
            </a:r>
            <a:r>
              <a:rPr lang="cs-CZ" dirty="0"/>
              <a:t>K</a:t>
            </a:r>
            <a:r>
              <a:rPr lang="cs-CZ" dirty="0" smtClean="0"/>
              <a:t>č</a:t>
            </a:r>
          </a:p>
          <a:p>
            <a:r>
              <a:rPr lang="cs-CZ" dirty="0" smtClean="0"/>
              <a:t>400 </a:t>
            </a:r>
            <a:r>
              <a:rPr lang="cs-CZ" dirty="0"/>
              <a:t>K</a:t>
            </a:r>
            <a:r>
              <a:rPr lang="cs-CZ" dirty="0" smtClean="0"/>
              <a:t>č</a:t>
            </a:r>
          </a:p>
          <a:p>
            <a:r>
              <a:rPr lang="cs-CZ" dirty="0" smtClean="0"/>
              <a:t>nic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41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3140968"/>
            <a:ext cx="7380808" cy="4641379"/>
          </a:xfrm>
        </p:spPr>
        <p:txBody>
          <a:bodyPr>
            <a:normAutofit/>
          </a:bodyPr>
          <a:lstStyle/>
          <a:p>
            <a:r>
              <a:rPr lang="cs-CZ" sz="1900" dirty="0">
                <a:hlinkClick r:id="rId2"/>
              </a:rPr>
              <a:t>http://</a:t>
            </a:r>
            <a:r>
              <a:rPr lang="cs-CZ" sz="1900" dirty="0" smtClean="0">
                <a:hlinkClick r:id="rId2"/>
              </a:rPr>
              <a:t>www.porodnice.cz/files/u295/elen_dre_ales_spinka.jpg</a:t>
            </a:r>
            <a:endParaRPr lang="cs-CZ" sz="1900" dirty="0" smtClean="0"/>
          </a:p>
          <a:p>
            <a:r>
              <a:rPr lang="cs-CZ" sz="1900" dirty="0" smtClean="0">
                <a:hlinkClick r:id="rId3"/>
              </a:rPr>
              <a:t>http</a:t>
            </a:r>
            <a:r>
              <a:rPr lang="cs-CZ" sz="1900" dirty="0">
                <a:hlinkClick r:id="rId3"/>
              </a:rPr>
              <a:t>://</a:t>
            </a:r>
            <a:r>
              <a:rPr lang="cs-CZ" sz="1900" dirty="0" smtClean="0">
                <a:hlinkClick r:id="rId3"/>
              </a:rPr>
              <a:t>www.porodnice.cz/files/strana%20474.jpg</a:t>
            </a:r>
            <a:endParaRPr lang="cs-CZ" sz="1900" dirty="0" smtClean="0"/>
          </a:p>
          <a:p>
            <a:r>
              <a:rPr lang="cs-CZ" sz="1900" dirty="0">
                <a:hlinkClick r:id="rId4"/>
              </a:rPr>
              <a:t>http://</a:t>
            </a:r>
            <a:r>
              <a:rPr lang="cs-CZ" sz="1900" dirty="0" smtClean="0">
                <a:hlinkClick r:id="rId4"/>
              </a:rPr>
              <a:t>www.porodnice.cz/files/u19894/tehotensky_prukaz.jpg</a:t>
            </a:r>
            <a:endParaRPr lang="cs-CZ" sz="19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2819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682</TotalTime>
  <Words>362</Words>
  <Application>Microsoft Office PowerPoint</Application>
  <PresentationFormat>Předvádění na obrazovce (4:3)</PresentationFormat>
  <Paragraphs>65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Vlnění</vt:lpstr>
      <vt:lpstr>Prezentace aplikace PowerPoint</vt:lpstr>
      <vt:lpstr>Prezentace aplikace PowerPoint</vt:lpstr>
      <vt:lpstr>Předporodní příprava - Praktická část </vt:lpstr>
      <vt:lpstr>Teoretická část </vt:lpstr>
      <vt:lpstr>Doprovod u porodu</vt:lpstr>
      <vt:lpstr>Doklady do porodnice</vt:lpstr>
      <vt:lpstr>Odpověz na otázky?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79</cp:revision>
  <dcterms:created xsi:type="dcterms:W3CDTF">2013-10-28T22:11:30Z</dcterms:created>
  <dcterms:modified xsi:type="dcterms:W3CDTF">2014-08-26T07:33:42Z</dcterms:modified>
</cp:coreProperties>
</file>