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4"/>
  </p:notesMasterIdLst>
  <p:sldIdLst>
    <p:sldId id="355" r:id="rId2"/>
    <p:sldId id="357" r:id="rId3"/>
    <p:sldId id="319" r:id="rId4"/>
    <p:sldId id="320" r:id="rId5"/>
    <p:sldId id="338" r:id="rId6"/>
    <p:sldId id="350" r:id="rId7"/>
    <p:sldId id="339" r:id="rId8"/>
    <p:sldId id="354" r:id="rId9"/>
    <p:sldId id="351" r:id="rId10"/>
    <p:sldId id="352" r:id="rId11"/>
    <p:sldId id="353" r:id="rId12"/>
    <p:sldId id="32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076D-FA45-4C31-81F3-F22EC07EF2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61D2-2B2F-4177-8155-D118393287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youtu.be/FafXQnJ66E0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hyperlink" Target="http://cs.wikipedia.org/wiki/Soubor:Cascari1.jpg" TargetMode="External"/><Relationship Id="rId7" Type="http://schemas.openxmlformats.org/officeDocument/2006/relationships/hyperlink" Target="http://www.office.microsoft.com/" TargetMode="External"/><Relationship Id="rId2" Type="http://schemas.openxmlformats.org/officeDocument/2006/relationships/hyperlink" Target="http://upload.wikimedia.org/wikipedia/commons/2/28/Festival_du_jeu_video_20080926_03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oktoronline.cz/galerie/02/big/95706923.jpg" TargetMode="External"/><Relationship Id="rId5" Type="http://schemas.openxmlformats.org/officeDocument/2006/relationships/hyperlink" Target="http://cs.wikipedia.org/wiki/Soubor:Legs_in_black_stockings.jpg" TargetMode="External"/><Relationship Id="rId4" Type="http://schemas.openxmlformats.org/officeDocument/2006/relationships/hyperlink" Target="http://cs.wikipedia.org/wiki/Soubor:Cocaine_lines_2.jpghttp:/cs.wikipedia.org/wiki/Soubor:Diagnostick%C3%BD_%C3%BAstav_pro_ml%C3%A1de%C5%BE,_Lubla%C5%88sk%C3%A1_33,_dve%C5%99e_a_okna_do_uli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7853" y="44624"/>
            <a:ext cx="6689883" cy="163449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26770596"/>
              </p:ext>
            </p:extLst>
          </p:nvPr>
        </p:nvGraphicFramePr>
        <p:xfrm>
          <a:off x="468313" y="1586611"/>
          <a:ext cx="8229600" cy="5161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VY_32_INOVACE_10_02_prostituce</a:t>
                      </a:r>
                      <a:r>
                        <a:rPr lang="cs-CZ" sz="1400" baseline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a pohlavní choroby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Výchova ke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Zdraví a jeho ochrana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Prostituce a pohlavní choroby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Daniela Pavlíková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Březen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Prezentace je určena žákům středních škol praktických. Seznámí se formou výkladu s pojmem prostituce a jejími formami a s rizikem nákazy pohlavními chorobami. Doplněno o ukázku prostituce jako rizikový faktor při přenosu pohlavních chorob.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Prostituce, dětská prostituce, pohlavní choroby,</a:t>
                      </a:r>
                      <a:r>
                        <a:rPr lang="cs-CZ" sz="1200" baseline="0" dirty="0" smtClean="0">
                          <a:solidFill>
                            <a:srgbClr val="0070C0"/>
                          </a:solidFill>
                        </a:rPr>
                        <a:t> AIDS, kapavka, syfilis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576476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Prezentace je určena k </a:t>
            </a:r>
            <a:r>
              <a:rPr lang="cs-CZ" sz="2400" b="1" dirty="0" smtClean="0">
                <a:solidFill>
                  <a:srgbClr val="0070C0"/>
                </a:solidFill>
              </a:rPr>
              <a:t>výkladu.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36124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16832"/>
            <a:ext cx="5544615" cy="4137323"/>
          </a:xfrm>
        </p:spPr>
        <p:txBody>
          <a:bodyPr/>
          <a:lstStyle/>
          <a:p>
            <a:r>
              <a:rPr lang="cs-CZ" dirty="0" smtClean="0"/>
              <a:t>- </a:t>
            </a:r>
            <a:r>
              <a:rPr lang="cs-CZ" sz="2800" b="1" i="1" dirty="0" smtClean="0"/>
              <a:t>je </a:t>
            </a:r>
            <a:r>
              <a:rPr lang="cs-CZ" sz="2800" b="1" i="1" dirty="0"/>
              <a:t>poskytování sexuálních služeb za úplatu </a:t>
            </a:r>
            <a:r>
              <a:rPr lang="cs-CZ" sz="2800" b="1" i="1" dirty="0" smtClean="0"/>
              <a:t>či </a:t>
            </a:r>
            <a:r>
              <a:rPr lang="cs-CZ" sz="2800" b="1" i="1" dirty="0"/>
              <a:t>jakoukoli jinou protihodnotu</a:t>
            </a:r>
            <a:r>
              <a:rPr lang="cs-CZ" dirty="0"/>
              <a:t>.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3200" dirty="0" smtClean="0"/>
              <a:t>Prostituce </a:t>
            </a:r>
            <a:r>
              <a:rPr lang="cs-CZ" sz="3200" dirty="0"/>
              <a:t>bývá označována za nejstarší řemeslo lidstva.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Prostituce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76872"/>
            <a:ext cx="1944216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0191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008" y="1340768"/>
            <a:ext cx="8928992" cy="525658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• nejproblémovější </a:t>
            </a:r>
            <a:r>
              <a:rPr lang="cs-CZ" dirty="0"/>
              <a:t>je nejnižší sociální vrstva tzv. pouličních a silničních prostituujících se </a:t>
            </a:r>
            <a:r>
              <a:rPr lang="cs-CZ" dirty="0" smtClean="0"/>
              <a:t>osob. </a:t>
            </a:r>
          </a:p>
          <a:p>
            <a:r>
              <a:rPr lang="cs-CZ" b="1" i="1" dirty="0" smtClean="0"/>
              <a:t>Jedná </a:t>
            </a:r>
            <a:r>
              <a:rPr lang="cs-CZ" b="1" i="1" dirty="0"/>
              <a:t>se o mladistvé </a:t>
            </a:r>
            <a:r>
              <a:rPr lang="cs-CZ" b="1" i="1" dirty="0" smtClean="0"/>
              <a:t>a </a:t>
            </a:r>
            <a:r>
              <a:rPr lang="cs-CZ" b="1" i="1" dirty="0"/>
              <a:t>mladé ženy </a:t>
            </a:r>
            <a:r>
              <a:rPr lang="cs-CZ" sz="2800" b="1" i="1" dirty="0" smtClean="0"/>
              <a:t>–</a:t>
            </a:r>
          </a:p>
          <a:p>
            <a:r>
              <a:rPr lang="cs-CZ" dirty="0" smtClean="0"/>
              <a:t> </a:t>
            </a:r>
            <a:r>
              <a:rPr lang="cs-CZ" b="1" i="1" dirty="0"/>
              <a:t>nevzdělané</a:t>
            </a:r>
            <a:r>
              <a:rPr lang="cs-CZ" b="1" i="1" dirty="0" smtClean="0"/>
              <a:t>,</a:t>
            </a:r>
          </a:p>
          <a:p>
            <a:r>
              <a:rPr lang="cs-CZ" b="1" i="1" dirty="0" smtClean="0"/>
              <a:t> </a:t>
            </a:r>
            <a:r>
              <a:rPr lang="cs-CZ" b="1" i="1" dirty="0"/>
              <a:t>mentálně zaostalé a sociálně nevyspělé</a:t>
            </a:r>
            <a:r>
              <a:rPr lang="cs-CZ" b="1" i="1" dirty="0" smtClean="0"/>
              <a:t>,</a:t>
            </a:r>
          </a:p>
          <a:p>
            <a:r>
              <a:rPr lang="cs-CZ" b="1" i="1" dirty="0" smtClean="0"/>
              <a:t> </a:t>
            </a:r>
            <a:r>
              <a:rPr lang="cs-CZ" b="1" i="1" dirty="0"/>
              <a:t>osoby pohřešované, </a:t>
            </a:r>
            <a:endParaRPr lang="cs-CZ" b="1" i="1" dirty="0" smtClean="0"/>
          </a:p>
          <a:p>
            <a:r>
              <a:rPr lang="cs-CZ" b="1" i="1" dirty="0" smtClean="0"/>
              <a:t>celostátně </a:t>
            </a:r>
            <a:r>
              <a:rPr lang="cs-CZ" b="1" i="1" dirty="0"/>
              <a:t>hledané</a:t>
            </a:r>
            <a:r>
              <a:rPr lang="cs-CZ" b="1" i="1" dirty="0" smtClean="0"/>
              <a:t>,</a:t>
            </a:r>
          </a:p>
          <a:p>
            <a:r>
              <a:rPr lang="cs-CZ" b="1" i="1" dirty="0" smtClean="0"/>
              <a:t> </a:t>
            </a:r>
            <a:r>
              <a:rPr lang="cs-CZ" b="1" i="1" dirty="0"/>
              <a:t>na útěku z výchovných ústavů či od rodin, kriminálně závadové a nezákonně se zdržující na území České </a:t>
            </a:r>
            <a:r>
              <a:rPr lang="cs-CZ" b="1" i="1" dirty="0" smtClean="0"/>
              <a:t>republiky</a:t>
            </a:r>
          </a:p>
          <a:p>
            <a:endParaRPr lang="cs-CZ" b="1" i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Ženská </a:t>
            </a:r>
            <a:r>
              <a:rPr lang="cs-CZ" dirty="0"/>
              <a:t>prostituce:</a:t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564905"/>
            <a:ext cx="2095500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92279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77884" y="1473087"/>
            <a:ext cx="5760640" cy="5256584"/>
          </a:xfrm>
        </p:spPr>
        <p:txBody>
          <a:bodyPr>
            <a:normAutofit/>
          </a:bodyPr>
          <a:lstStyle/>
          <a:p>
            <a:endParaRPr lang="cs-CZ" dirty="0"/>
          </a:p>
          <a:p>
            <a:r>
              <a:rPr lang="cs-CZ" dirty="0" smtClean="0"/>
              <a:t> provozují ji chlapci </a:t>
            </a:r>
            <a:r>
              <a:rPr lang="cs-CZ" dirty="0"/>
              <a:t>nebo mladí muži, kteří nejsou homosexuálně </a:t>
            </a:r>
            <a:r>
              <a:rPr lang="cs-CZ" dirty="0" smtClean="0"/>
              <a:t>orientovaní - </a:t>
            </a:r>
            <a:r>
              <a:rPr lang="cs-CZ" dirty="0"/>
              <a:t>z čistě komerčních důvodů. </a:t>
            </a:r>
            <a:endParaRPr lang="cs-CZ" dirty="0" smtClean="0"/>
          </a:p>
          <a:p>
            <a:r>
              <a:rPr lang="cs-CZ" dirty="0" smtClean="0"/>
              <a:t>Většina pochází </a:t>
            </a:r>
            <a:r>
              <a:rPr lang="cs-CZ" dirty="0"/>
              <a:t>ze sociálně slabého </a:t>
            </a:r>
            <a:r>
              <a:rPr lang="cs-CZ" dirty="0" smtClean="0"/>
              <a:t>prostředí</a:t>
            </a:r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z nefunkčních rodin, </a:t>
            </a:r>
            <a:endParaRPr lang="cs-CZ" dirty="0" smtClean="0"/>
          </a:p>
          <a:p>
            <a:r>
              <a:rPr lang="cs-CZ" dirty="0" smtClean="0"/>
              <a:t>z </a:t>
            </a:r>
            <a:r>
              <a:rPr lang="cs-CZ" dirty="0"/>
              <a:t>náhradní rodinné péče, 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útěku z výchovných zařízení 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ropuštění z </a:t>
            </a:r>
            <a:r>
              <a:rPr lang="cs-CZ" dirty="0"/>
              <a:t>ústavní péče či z vazby. </a:t>
            </a:r>
            <a:endParaRPr lang="cs-CZ" dirty="0" smtClean="0"/>
          </a:p>
          <a:p>
            <a:endParaRPr lang="cs-CZ" sz="2800" b="1" i="1" dirty="0" smtClean="0"/>
          </a:p>
          <a:p>
            <a:endParaRPr lang="cs-CZ" sz="2800" b="1" i="1" dirty="0"/>
          </a:p>
          <a:p>
            <a:endParaRPr lang="cs-CZ" sz="2800" b="1" i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92096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dirty="0"/>
              <a:t>H</a:t>
            </a:r>
            <a:r>
              <a:rPr lang="cs-CZ" dirty="0" smtClean="0"/>
              <a:t>omosexuální </a:t>
            </a:r>
            <a:r>
              <a:rPr lang="cs-CZ" dirty="0"/>
              <a:t>prostituce:</a:t>
            </a:r>
            <a:br>
              <a:rPr lang="cs-CZ" dirty="0"/>
            </a:b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532" y="1844824"/>
            <a:ext cx="2592288" cy="2271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4509120"/>
            <a:ext cx="237626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počet prostitutů roste </a:t>
            </a:r>
          </a:p>
          <a:p>
            <a:r>
              <a:rPr lang="cs-CZ" sz="2000" b="1" dirty="0">
                <a:solidFill>
                  <a:srgbClr val="FF0000"/>
                </a:solidFill>
              </a:rPr>
              <a:t>klesá jejich věk - věkový průměr je 17 let</a:t>
            </a:r>
          </a:p>
        </p:txBody>
      </p:sp>
    </p:spTree>
    <p:extLst>
      <p:ext uri="{BB962C8B-B14F-4D97-AF65-F5344CB8AC3E}">
        <p14:creationId xmlns:p14="http://schemas.microsoft.com/office/powerpoint/2010/main" xmlns="" val="2688339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96752"/>
            <a:ext cx="7704856" cy="4929411"/>
          </a:xfrm>
        </p:spPr>
        <p:txBody>
          <a:bodyPr>
            <a:normAutofit/>
          </a:bodyPr>
          <a:lstStyle/>
          <a:p>
            <a:r>
              <a:rPr lang="cs-CZ" dirty="0"/>
              <a:t>Homosexuální prostituti jsou v drtivé většině závislí na alkoholu, drogách (pervitinu) a hracích automatech,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často </a:t>
            </a:r>
            <a:r>
              <a:rPr lang="cs-CZ" dirty="0"/>
              <a:t>se podílejí nebo sami páchají trestnou činnost </a:t>
            </a:r>
            <a:r>
              <a:rPr lang="cs-CZ" dirty="0" smtClean="0"/>
              <a:t>Uplatňují </a:t>
            </a:r>
            <a:r>
              <a:rPr lang="cs-CZ" dirty="0"/>
              <a:t>se i jako herci v pornografických filmech s homosexuální tematikou. </a:t>
            </a: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H</a:t>
            </a:r>
            <a:r>
              <a:rPr lang="cs-CZ" dirty="0" smtClean="0"/>
              <a:t>omosexuální </a:t>
            </a:r>
            <a:r>
              <a:rPr lang="cs-CZ" dirty="0"/>
              <a:t>prostituce:</a:t>
            </a:r>
            <a:br>
              <a:rPr lang="cs-CZ" dirty="0"/>
            </a:b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501008"/>
            <a:ext cx="2736304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89821"/>
            <a:ext cx="2095500" cy="199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35274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7984397" cy="4530816"/>
          </a:xfrm>
        </p:spPr>
        <p:txBody>
          <a:bodyPr/>
          <a:lstStyle/>
          <a:p>
            <a:r>
              <a:rPr lang="cs-CZ" dirty="0" smtClean="0"/>
              <a:t>Tato </a:t>
            </a:r>
            <a:r>
              <a:rPr lang="cs-CZ" dirty="0"/>
              <a:t>činnost je dobře zakrývaná, protože zákazníci i kuplíři vědí, že se dopouštějí trestné činnosti. </a:t>
            </a:r>
            <a:endParaRPr lang="cs-CZ" dirty="0" smtClean="0"/>
          </a:p>
          <a:p>
            <a:r>
              <a:rPr lang="cs-CZ" dirty="0" smtClean="0"/>
              <a:t>Dětská </a:t>
            </a:r>
            <a:r>
              <a:rPr lang="cs-CZ" dirty="0"/>
              <a:t>prostituce se vyskytuje v místech s nejvyšším výskytem prostituce dospělých. Prostituce dětí je vysoce organizovaná.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Dětská prostituce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6054" y="3789040"/>
            <a:ext cx="3833564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4202504"/>
            <a:ext cx="387017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Je prokázáno, že většina sexuálně zneužívaných dětí jsou dívky. Děvčata jsou totiž snáze ovlivnitelná známým mužem a takto dochází velice snadno ke zneužití důvěry. </a:t>
            </a:r>
          </a:p>
        </p:txBody>
      </p:sp>
    </p:spTree>
    <p:extLst>
      <p:ext uri="{BB962C8B-B14F-4D97-AF65-F5344CB8AC3E}">
        <p14:creationId xmlns:p14="http://schemas.microsoft.com/office/powerpoint/2010/main" xmlns="" val="1131881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2492896"/>
            <a:ext cx="7740848" cy="3633267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Pohlavní </a:t>
            </a:r>
            <a:r>
              <a:rPr lang="cs-CZ" dirty="0"/>
              <a:t>nemoci se tedy nejčastěji přenášejí mezi </a:t>
            </a:r>
            <a:r>
              <a:rPr lang="cs-CZ" b="1" u="sng" dirty="0"/>
              <a:t>osobami pohlavním stykem</a:t>
            </a:r>
            <a:r>
              <a:rPr lang="cs-CZ" dirty="0"/>
              <a:t>, nakaženými injekčními </a:t>
            </a:r>
            <a:r>
              <a:rPr lang="cs-CZ" dirty="0" smtClean="0"/>
              <a:t>stříkačkami.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38742" y="116632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prostituce  a pohlavní choroby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7WM3A55V\MP9003211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3542" y="4293096"/>
            <a:ext cx="3657600" cy="1961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XSO0B7N0\MP9004223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9233" y="4470513"/>
            <a:ext cx="2578596" cy="181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7584" y="1706865"/>
            <a:ext cx="411011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>
                <a:solidFill>
                  <a:srgbClr val="FF0000"/>
                </a:solidFill>
                <a:hlinkClick r:id="rId4"/>
              </a:rPr>
              <a:t>http://</a:t>
            </a:r>
            <a:r>
              <a:rPr lang="cs-CZ" b="1" i="1" dirty="0" smtClean="0">
                <a:solidFill>
                  <a:srgbClr val="FF0000"/>
                </a:solidFill>
                <a:hlinkClick r:id="rId4"/>
              </a:rPr>
              <a:t>youtu.be/FafXQnJ66E0</a:t>
            </a:r>
            <a:endParaRPr lang="cs-CZ" b="1" i="1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8" name="Šipka doleva a nahoru 7"/>
          <p:cNvSpPr/>
          <p:nvPr/>
        </p:nvSpPr>
        <p:spPr>
          <a:xfrm>
            <a:off x="4716016" y="1280723"/>
            <a:ext cx="850392" cy="85039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34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772816"/>
            <a:ext cx="5328591" cy="4353347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Virus </a:t>
            </a:r>
            <a:r>
              <a:rPr lang="cs-CZ" dirty="0"/>
              <a:t>HIV patří do skupiny retrovirů a byl objeven roku 1985. Touto nemocí jsou dnes nejvíce </a:t>
            </a:r>
            <a:r>
              <a:rPr lang="cs-CZ" b="1" dirty="0"/>
              <a:t>zasaženy země subsaharské Afriky.</a:t>
            </a:r>
          </a:p>
          <a:p>
            <a:endParaRPr lang="cs-CZ" dirty="0"/>
          </a:p>
          <a:p>
            <a:r>
              <a:rPr lang="cs-CZ" dirty="0"/>
              <a:t>Virus se šíří pohlavním stykem a krví nebo krevními produkty. </a:t>
            </a:r>
            <a:endParaRPr lang="cs-CZ" dirty="0" smtClean="0"/>
          </a:p>
          <a:p>
            <a:r>
              <a:rPr lang="cs-CZ" dirty="0" smtClean="0"/>
              <a:t>Nákaza </a:t>
            </a:r>
            <a:r>
              <a:rPr lang="cs-CZ" dirty="0"/>
              <a:t>probíhá zpočátku bezpříznakově, obvykle jen jako lehká chřipka. </a:t>
            </a:r>
            <a:endParaRPr lang="cs-CZ" dirty="0" smtClean="0"/>
          </a:p>
          <a:p>
            <a:r>
              <a:rPr lang="cs-CZ" dirty="0" smtClean="0"/>
              <a:t>Časem </a:t>
            </a:r>
            <a:r>
              <a:rPr lang="cs-CZ" dirty="0"/>
              <a:t>však dojde k výraznému oslabení imunity jedince, který může snadno podlehnout i celkem banálnímu onemocnění. </a:t>
            </a:r>
            <a:endParaRPr lang="cs-CZ" dirty="0" smtClean="0"/>
          </a:p>
          <a:p>
            <a:r>
              <a:rPr lang="cs-CZ" dirty="0" smtClean="0"/>
              <a:t>Současná </a:t>
            </a:r>
            <a:r>
              <a:rPr lang="cs-CZ" dirty="0"/>
              <a:t>léčba sice dokáže průběh onemocnění zpomalit, ale způsob, jakým by šlo onemocnění zcela vyléčit, zatím nalezen nebyl.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AIDS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7WM3A55V\MC9004349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9538" y="1504950"/>
            <a:ext cx="184150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J3HVG2JP\MC9004349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9688" y="4340225"/>
            <a:ext cx="1828800" cy="17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0348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1484784"/>
            <a:ext cx="7884864" cy="4641379"/>
          </a:xfrm>
        </p:spPr>
        <p:txBody>
          <a:bodyPr>
            <a:normAutofit/>
          </a:bodyPr>
          <a:lstStyle/>
          <a:p>
            <a:r>
              <a:rPr lang="cs-CZ" dirty="0"/>
              <a:t>Průběh tohoto onemocnění je lépe popsat zvlášť u mužů a u žen. V případě nákazy muže je inkubační doba 3-5 dní, poté dochází k tzv. přední kapavce, kdy se objevuje pálení při močení, zduření a zarudnutí zevního ústí močové trubice a výtok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U ženy inkubační doba trvá 5-7 dní. Typické je postižení močové trubice a děložního čípku, pálení při močení, zarudnutí zevního ústí močové trubice.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Kapavka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97152"/>
            <a:ext cx="238125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731838"/>
            <a:ext cx="2095500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48770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12776"/>
            <a:ext cx="6768752" cy="471338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 </a:t>
            </a:r>
            <a:r>
              <a:rPr lang="cs-CZ" dirty="0"/>
              <a:t>je vážné onemocnění s chronickým průběhem. Přenos infekce se děje zanesením tohoto původce do </a:t>
            </a:r>
            <a:r>
              <a:rPr lang="cs-CZ" dirty="0" smtClean="0"/>
              <a:t>kůže </a:t>
            </a:r>
            <a:r>
              <a:rPr lang="cs-CZ" dirty="0"/>
              <a:t>a sliznice při pohlavním styku či přenosem z matky na dítě během těhotenství. </a:t>
            </a:r>
            <a:endParaRPr lang="cs-CZ" dirty="0" smtClean="0"/>
          </a:p>
          <a:p>
            <a:r>
              <a:rPr lang="cs-CZ" dirty="0" smtClean="0"/>
              <a:t>Samotné </a:t>
            </a:r>
            <a:r>
              <a:rPr lang="cs-CZ" dirty="0"/>
              <a:t>onemocnění má tři fáze.</a:t>
            </a:r>
          </a:p>
          <a:p>
            <a:endParaRPr lang="cs-CZ" dirty="0"/>
          </a:p>
          <a:p>
            <a:r>
              <a:rPr lang="cs-CZ" dirty="0"/>
              <a:t>První je představována vytvořením tvrdého mělkého </a:t>
            </a:r>
            <a:r>
              <a:rPr lang="cs-CZ" dirty="0" smtClean="0"/>
              <a:t>vředu</a:t>
            </a:r>
            <a:endParaRPr lang="cs-CZ" dirty="0"/>
          </a:p>
          <a:p>
            <a:r>
              <a:rPr lang="cs-CZ" dirty="0"/>
              <a:t>Poslední stádium vznikne až za 10 -15 let od nákazy, kdy dochází k orgánovému postižení cév, kostí a centrálního nervového systému. </a:t>
            </a: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Pro </a:t>
            </a:r>
            <a:r>
              <a:rPr lang="cs-CZ" b="1" dirty="0">
                <a:solidFill>
                  <a:srgbClr val="FF0000"/>
                </a:solidFill>
              </a:rPr>
              <a:t>vyléčení je velmi podstatná včasná návštěva odborného lékaře.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Syfilis</a:t>
            </a:r>
            <a:endParaRPr lang="cs-CZ"/>
          </a:p>
        </p:txBody>
      </p:sp>
      <p:pic>
        <p:nvPicPr>
          <p:cNvPr id="3075" name="Picture 3" descr="C:\Users\pc\AppData\Local\Microsoft\Windows\Temporary Internet Files\Content.IE5\XSO0B7N0\MC9003392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04664"/>
            <a:ext cx="905256" cy="905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996952"/>
            <a:ext cx="1421904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13858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7884864" cy="5112568"/>
          </a:xfrm>
        </p:spPr>
        <p:txBody>
          <a:bodyPr>
            <a:normAutofit fontScale="92500" lnSpcReduction="20000"/>
          </a:bodyPr>
          <a:lstStyle/>
          <a:p>
            <a:endParaRPr lang="cs-CZ" sz="1800" dirty="0" smtClean="0">
              <a:hlinkClick r:id="rId2"/>
            </a:endParaRPr>
          </a:p>
          <a:p>
            <a:endParaRPr lang="cs-CZ" sz="1800" dirty="0">
              <a:hlinkClick r:id="rId2"/>
            </a:endParaRPr>
          </a:p>
          <a:p>
            <a:endParaRPr lang="cs-CZ" sz="1800" dirty="0" smtClean="0">
              <a:hlinkClick r:id="rId2"/>
            </a:endParaRPr>
          </a:p>
          <a:p>
            <a:endParaRPr lang="cs-CZ" sz="1800" dirty="0">
              <a:hlinkClick r:id="rId2"/>
            </a:endParaRPr>
          </a:p>
          <a:p>
            <a:endParaRPr lang="cs-CZ" sz="1800" dirty="0" smtClean="0">
              <a:hlinkClick r:id="rId2"/>
            </a:endParaRPr>
          </a:p>
          <a:p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upload.wikimedia.org/wikipedia/commons/2/28/Festival_du_jeu_video_20080926_032.jpg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cs.wikipedia.org/wiki/Soubor:Cascari1.jpg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</a:t>
            </a:r>
            <a:r>
              <a:rPr lang="cs-CZ" sz="1800" dirty="0">
                <a:hlinkClick r:id="rId4"/>
              </a:rPr>
              <a:t>://</a:t>
            </a:r>
            <a:r>
              <a:rPr lang="cs-CZ" sz="1800" dirty="0" smtClean="0">
                <a:hlinkClick r:id="rId4"/>
              </a:rPr>
              <a:t>cs.wikipedia.org/wiki/Soubor:Cocaine_lines_2.jpg</a:t>
            </a:r>
            <a:r>
              <a:rPr lang="cs-CZ" sz="1800" dirty="0">
                <a:hlinkClick r:id="rId4"/>
              </a:rPr>
              <a:t>http://cs.wikipedia.org/wiki/Soubor:Diagnostick%C3%BD_%C3%BAstav_pro_ml%C3%A1de%C5%BE,_Lubla%C5%88sk%C3%A1_33,_</a:t>
            </a:r>
            <a:r>
              <a:rPr lang="cs-CZ" sz="1800" dirty="0" smtClean="0">
                <a:hlinkClick r:id="rId4"/>
              </a:rPr>
              <a:t>dve%C5%99e_a_okna_do_ulice.JPG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</a:t>
            </a:r>
            <a:r>
              <a:rPr lang="cs-CZ" sz="1800" dirty="0">
                <a:hlinkClick r:id="rId5"/>
              </a:rPr>
              <a:t>://</a:t>
            </a:r>
            <a:r>
              <a:rPr lang="cs-CZ" sz="1800" dirty="0" smtClean="0">
                <a:hlinkClick r:id="rId5"/>
              </a:rPr>
              <a:t>cs.wikipedia.org/wiki/Soubor:Legs_in_black_stockings.jpg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</a:t>
            </a:r>
            <a:r>
              <a:rPr lang="cs-CZ" sz="1800" dirty="0">
                <a:hlinkClick r:id="rId6"/>
              </a:rPr>
              <a:t>://</a:t>
            </a:r>
            <a:r>
              <a:rPr lang="cs-CZ" sz="1800" dirty="0" smtClean="0">
                <a:hlinkClick r:id="rId6"/>
              </a:rPr>
              <a:t>www.</a:t>
            </a:r>
            <a:r>
              <a:rPr lang="cs-CZ" sz="1800" dirty="0" err="1" smtClean="0">
                <a:hlinkClick r:id="rId6"/>
              </a:rPr>
              <a:t>doktoronline.cz</a:t>
            </a:r>
            <a:r>
              <a:rPr lang="cs-CZ" sz="1800" dirty="0" smtClean="0">
                <a:hlinkClick r:id="rId6"/>
              </a:rPr>
              <a:t>/galerie/02/</a:t>
            </a:r>
            <a:r>
              <a:rPr lang="cs-CZ" sz="1800" dirty="0" err="1" smtClean="0">
                <a:hlinkClick r:id="rId6"/>
              </a:rPr>
              <a:t>big</a:t>
            </a:r>
            <a:r>
              <a:rPr lang="cs-CZ" sz="1800" dirty="0" smtClean="0">
                <a:hlinkClick r:id="rId6"/>
              </a:rPr>
              <a:t>/95706923.jpg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www.office.</a:t>
            </a:r>
            <a:r>
              <a:rPr lang="cs-CZ" sz="1800" dirty="0" err="1" smtClean="0">
                <a:hlinkClick r:id="rId7"/>
              </a:rPr>
              <a:t>microsoft.com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2000" dirty="0" smtClean="0"/>
          </a:p>
          <a:p>
            <a:r>
              <a:rPr lang="cs-CZ" sz="2000" dirty="0"/>
              <a:t>Autorem tohoto materiálu, pokud není  uvedeno jinak je Bc. </a:t>
            </a:r>
            <a:r>
              <a:rPr lang="cs-CZ" sz="2000" dirty="0" smtClean="0"/>
              <a:t>Daniela Pavlíková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2940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603</TotalTime>
  <Words>680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Snímek 1</vt:lpstr>
      <vt:lpstr>Snímek 2</vt:lpstr>
      <vt:lpstr>Prostituce</vt:lpstr>
      <vt:lpstr> Ženská prostituce: </vt:lpstr>
      <vt:lpstr>Homosexuální prostituce: </vt:lpstr>
      <vt:lpstr>Homosexuální prostituce: </vt:lpstr>
      <vt:lpstr>Dětská prostituce</vt:lpstr>
      <vt:lpstr> prostituce  a pohlavní choroby</vt:lpstr>
      <vt:lpstr>AIDS</vt:lpstr>
      <vt:lpstr>Kapavka</vt:lpstr>
      <vt:lpstr>Syfilis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82</cp:revision>
  <dcterms:created xsi:type="dcterms:W3CDTF">2013-10-28T22:11:30Z</dcterms:created>
  <dcterms:modified xsi:type="dcterms:W3CDTF">2014-09-09T11:12:55Z</dcterms:modified>
</cp:coreProperties>
</file>