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2"/>
  </p:notesMasterIdLst>
  <p:sldIdLst>
    <p:sldId id="354" r:id="rId2"/>
    <p:sldId id="356" r:id="rId3"/>
    <p:sldId id="342" r:id="rId4"/>
    <p:sldId id="343" r:id="rId5"/>
    <p:sldId id="352" r:id="rId6"/>
    <p:sldId id="344" r:id="rId7"/>
    <p:sldId id="345" r:id="rId8"/>
    <p:sldId id="351" r:id="rId9"/>
    <p:sldId id="353" r:id="rId10"/>
    <p:sldId id="34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B561D2-2B2F-4177-8155-D118393287C7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4827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cs.wikipedia.org/wiki/Soubor:BDSM_collar_back.jpg" TargetMode="External"/><Relationship Id="rId7" Type="http://schemas.openxmlformats.org/officeDocument/2006/relationships/hyperlink" Target="http://www.extra.cz/images/thumbs/cf/61/cf61749-17476-pedofil-558x900-fit.png" TargetMode="External"/><Relationship Id="rId2" Type="http://schemas.openxmlformats.org/officeDocument/2006/relationships/hyperlink" Target="http://cs.wikipedia.org/wiki/Soubor:Flogging_demo_folsom_200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iznaky-projevy.cz/images/priznaky_projevy/jak-se-projevuje-exhibicionismus-priznaky-projevy-symptomy.jpg" TargetMode="External"/><Relationship Id="rId5" Type="http://schemas.openxmlformats.org/officeDocument/2006/relationships/hyperlink" Target="http://cs.wikipedia.org/wiki/Soubor:Travestie.jpg" TargetMode="External"/><Relationship Id="rId4" Type="http://schemas.openxmlformats.org/officeDocument/2006/relationships/hyperlink" Target="http://cs.wikipedia.org/wiki/Soubor:Knickers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042691455"/>
              </p:ext>
            </p:extLst>
          </p:nvPr>
        </p:nvGraphicFramePr>
        <p:xfrm>
          <a:off x="468313" y="1844675"/>
          <a:ext cx="8229600" cy="470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VY_32_INOVACE_09_02_sexuální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úchylky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Vztahy mezi lidmi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úchylky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Únor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s definicí sexuální úchylky a jejími druhy. 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Sexuální úchylky,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fetišistický </a:t>
                      </a:r>
                      <a:r>
                        <a:rPr lang="cs-CZ" sz="1200" baseline="0" dirty="0" err="1" smtClean="0">
                          <a:solidFill>
                            <a:srgbClr val="0070C0"/>
                          </a:solidFill>
                        </a:rPr>
                        <a:t>transvestismus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, fetišismus, sadomasochismus, exhibicionismus, pedofilie, pyrofilie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2486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Prezentace je určena k výkladu a k procvičení látky na téma </a:t>
            </a:r>
            <a:r>
              <a:rPr lang="cs-CZ" sz="2400" b="1" dirty="0" smtClean="0">
                <a:solidFill>
                  <a:srgbClr val="0070C0"/>
                </a:solidFill>
              </a:rPr>
              <a:t>sexuální úchylky.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Snímky 3 – </a:t>
            </a:r>
            <a:r>
              <a:rPr lang="cs-CZ" sz="2400" b="1" dirty="0" smtClean="0">
                <a:solidFill>
                  <a:srgbClr val="0070C0"/>
                </a:solidFill>
              </a:rPr>
              <a:t>8 výklad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Snímek 9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>
                <a:solidFill>
                  <a:srgbClr val="0070C0"/>
                </a:solidFill>
              </a:rPr>
              <a:t>úkol pro žáky.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2548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844824"/>
            <a:ext cx="7812856" cy="4281339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Sexuální úchylka (sexuální deviace) je sexuální chování vybočující ze společenských </a:t>
            </a:r>
            <a:r>
              <a:rPr lang="cs-CZ" dirty="0" smtClean="0"/>
              <a:t>norem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pojem </a:t>
            </a:r>
            <a:r>
              <a:rPr lang="cs-CZ" dirty="0"/>
              <a:t>parafilie</a:t>
            </a:r>
          </a:p>
          <a:p>
            <a:endParaRPr lang="cs-CZ" dirty="0" smtClean="0"/>
          </a:p>
          <a:p>
            <a:r>
              <a:rPr lang="cs-CZ" dirty="0" smtClean="0"/>
              <a:t>některé </a:t>
            </a:r>
            <a:r>
              <a:rPr lang="cs-CZ" dirty="0"/>
              <a:t>druhy takového chování mohou být i </a:t>
            </a:r>
            <a:r>
              <a:rPr lang="cs-CZ" dirty="0" smtClean="0"/>
              <a:t>trestné (pedofilie, sadismus)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</a:t>
            </a:r>
            <a:r>
              <a:rPr lang="cs-CZ" sz="4300" b="1" dirty="0" smtClean="0"/>
              <a:t>Druhy </a:t>
            </a:r>
            <a:r>
              <a:rPr lang="cs-CZ" sz="4300" b="1" dirty="0"/>
              <a:t>úchylek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Sexuální úchylky</a:t>
            </a:r>
            <a:endParaRPr lang="cs-CZ" dirty="0"/>
          </a:p>
        </p:txBody>
      </p:sp>
      <p:sp>
        <p:nvSpPr>
          <p:cNvPr id="4" name="Dvojitá šipka 3"/>
          <p:cNvSpPr/>
          <p:nvPr/>
        </p:nvSpPr>
        <p:spPr>
          <a:xfrm>
            <a:off x="756329" y="276051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61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060848"/>
            <a:ext cx="6048671" cy="42224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u="sng" dirty="0" smtClean="0"/>
          </a:p>
          <a:p>
            <a:r>
              <a:rPr lang="cs-CZ" sz="2800" dirty="0" smtClean="0"/>
              <a:t>nošení </a:t>
            </a:r>
            <a:r>
              <a:rPr lang="cs-CZ" sz="2800" dirty="0"/>
              <a:t>šatů opačného pohlaví převážně za účelem dosažení sexuálního vzrušení. </a:t>
            </a:r>
            <a:endParaRPr lang="cs-CZ" sz="2800" dirty="0" smtClean="0"/>
          </a:p>
          <a:p>
            <a:r>
              <a:rPr lang="cs-CZ" sz="2800" dirty="0" smtClean="0"/>
              <a:t>Rozlišuje </a:t>
            </a:r>
            <a:r>
              <a:rPr lang="cs-CZ" sz="2800" dirty="0"/>
              <a:t>se od transsexuálního transvestitismu, kde účelem je ztotožňování se s rolí opačného pohlaví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476672"/>
            <a:ext cx="8229600" cy="1252728"/>
          </a:xfrm>
        </p:spPr>
        <p:txBody>
          <a:bodyPr/>
          <a:lstStyle/>
          <a:p>
            <a:r>
              <a:rPr lang="cs-CZ" dirty="0"/>
              <a:t>Fetišistický transvestitismus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988840"/>
            <a:ext cx="2376264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89561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684374"/>
            <a:ext cx="7740848" cy="4353347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3200" dirty="0"/>
              <a:t>užívání neživých objektů (oděvy, obuv, guma, kůže atd.) jako podnětu pro sexuální vzrušení a </a:t>
            </a:r>
            <a:r>
              <a:rPr lang="cs-CZ" sz="3200" dirty="0" smtClean="0"/>
              <a:t>uspokojení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Fetišismus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1048"/>
            <a:ext cx="4464496" cy="1988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c\AppData\Local\Microsoft\Windows\Temporary Internet Files\Content.IE5\ZDF71663\MC9003205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21089"/>
            <a:ext cx="1827213" cy="139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379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35401"/>
            <a:ext cx="7408333" cy="3450696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Sadomasochismus </a:t>
            </a:r>
            <a:r>
              <a:rPr lang="cs-CZ" dirty="0" smtClean="0"/>
              <a:t>- </a:t>
            </a:r>
            <a:r>
              <a:rPr lang="cs-CZ" dirty="0" smtClean="0"/>
              <a:t>sexuální </a:t>
            </a:r>
            <a:r>
              <a:rPr lang="cs-CZ" dirty="0" smtClean="0"/>
              <a:t>aktivity spojené  </a:t>
            </a:r>
            <a:r>
              <a:rPr lang="cs-CZ" dirty="0"/>
              <a:t>s omezováním osobní svobody, působením bolesti nebo pokořováním. </a:t>
            </a:r>
            <a:endParaRPr lang="cs-CZ" dirty="0" smtClean="0"/>
          </a:p>
          <a:p>
            <a:r>
              <a:rPr lang="cs-CZ" dirty="0" smtClean="0"/>
              <a:t>Jestliže </a:t>
            </a:r>
            <a:r>
              <a:rPr lang="cs-CZ" dirty="0"/>
              <a:t>osoba takové aktivity raději přijímá, jde o </a:t>
            </a:r>
            <a:r>
              <a:rPr lang="cs-CZ" sz="2800" b="1" u="sng" dirty="0"/>
              <a:t>masochismus</a:t>
            </a:r>
            <a:r>
              <a:rPr lang="cs-CZ" sz="2800" b="1" u="sng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jestliže je raději sama provádí, jde o </a:t>
            </a:r>
            <a:endParaRPr lang="cs-CZ" dirty="0" smtClean="0"/>
          </a:p>
          <a:p>
            <a:r>
              <a:rPr lang="cs-CZ" sz="2800" b="1" u="sng" dirty="0" smtClean="0"/>
              <a:t>sadismus</a:t>
            </a:r>
            <a:r>
              <a:rPr lang="cs-CZ" sz="2800" b="1" u="sng" dirty="0"/>
              <a:t>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468560" y="332656"/>
            <a:ext cx="8229600" cy="1252728"/>
          </a:xfrm>
        </p:spPr>
        <p:txBody>
          <a:bodyPr/>
          <a:lstStyle/>
          <a:p>
            <a:r>
              <a:rPr lang="cs-CZ" dirty="0" smtClean="0"/>
              <a:t>Sadomasochismus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17776"/>
            <a:ext cx="2592288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2442" y="4797152"/>
            <a:ext cx="177738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644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1988840"/>
            <a:ext cx="5544616" cy="3450696"/>
          </a:xfrm>
        </p:spPr>
        <p:txBody>
          <a:bodyPr/>
          <a:lstStyle/>
          <a:p>
            <a:r>
              <a:rPr lang="cs-CZ" sz="3600" dirty="0" smtClean="0"/>
              <a:t>tendence </a:t>
            </a:r>
            <a:r>
              <a:rPr lang="cs-CZ" sz="3600" dirty="0"/>
              <a:t>ukazovat genitál nečekaně (zpravidla cizím) lidem bez záměru dalšího </a:t>
            </a:r>
            <a:r>
              <a:rPr lang="cs-CZ" sz="3600" dirty="0" smtClean="0"/>
              <a:t>kontaktu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Exhibicionismus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6"/>
            <a:ext cx="2736304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9834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Pedofilie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9" y="1844824"/>
            <a:ext cx="7956872" cy="4281339"/>
          </a:xfrm>
        </p:spPr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sexuální úchylka, která se projevuje erotickým zaměřením na chlapce a dívky bez znaků dospívání, nejčastěji ve věku 5 až 12 let</a:t>
            </a:r>
          </a:p>
          <a:p>
            <a:r>
              <a:rPr lang="cs-CZ" dirty="0"/>
              <a:t>Pohlavní </a:t>
            </a:r>
            <a:r>
              <a:rPr lang="cs-CZ" dirty="0" smtClean="0"/>
              <a:t>zneužívání dětí a mladistvých </a:t>
            </a:r>
            <a:r>
              <a:rPr lang="cs-CZ" dirty="0"/>
              <a:t>je v terminologii trestního práva </a:t>
            </a:r>
            <a:r>
              <a:rPr lang="cs-CZ" dirty="0" smtClean="0"/>
              <a:t> závažný trestný čin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05064"/>
            <a:ext cx="5904656" cy="2381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403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1988840"/>
            <a:ext cx="7408333" cy="46805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5 jiných sexuálních úchylek </a:t>
            </a:r>
          </a:p>
          <a:p>
            <a:endParaRPr lang="cs-CZ" dirty="0" smtClean="0"/>
          </a:p>
          <a:p>
            <a:r>
              <a:rPr lang="cs-CZ" dirty="0" smtClean="0"/>
              <a:t>Najdi, </a:t>
            </a:r>
            <a:r>
              <a:rPr lang="cs-CZ" dirty="0" smtClean="0"/>
              <a:t>co znamená tato úchylka a spoj se </a:t>
            </a:r>
            <a:r>
              <a:rPr lang="cs-CZ" dirty="0"/>
              <a:t>správným </a:t>
            </a:r>
            <a:r>
              <a:rPr lang="cs-CZ" dirty="0" smtClean="0"/>
              <a:t>obrázkem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                 Pyrofilie </a:t>
            </a:r>
          </a:p>
          <a:p>
            <a:endParaRPr lang="cs-CZ" sz="4400" dirty="0">
              <a:solidFill>
                <a:srgbClr val="FF0000"/>
              </a:solidFill>
            </a:endParaRP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endParaRPr lang="cs-CZ" sz="4400" dirty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/>
              <a:t>úchylka, při níž se sexuální vzrušení vyvolává ohněm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na internetu :</a:t>
            </a:r>
            <a:endParaRPr lang="cs-CZ" dirty="0"/>
          </a:p>
        </p:txBody>
      </p:sp>
      <p:pic>
        <p:nvPicPr>
          <p:cNvPr id="1027" name="Picture 3" descr="C:\Users\Guest\AppData\Local\Microsoft\Windows\Temporary Internet Files\Content.IE5\IQR8GRWA\MP9004000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1440160" cy="151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Guest\AppData\Local\Microsoft\Windows\Temporary Internet Files\Content.IE5\JPSC58Q3\MP9004011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5485" y="4039549"/>
            <a:ext cx="2496312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Guest\AppData\Local\Microsoft\Windows\Temporary Internet Files\Content.IE5\JPSC58Q3\MP9002899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65959"/>
            <a:ext cx="2304256" cy="225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303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7624357" cy="5256584"/>
          </a:xfrm>
        </p:spPr>
        <p:txBody>
          <a:bodyPr/>
          <a:lstStyle/>
          <a:p>
            <a:endParaRPr lang="cs-CZ" sz="1600" dirty="0" smtClean="0">
              <a:hlinkClick r:id="rId2"/>
            </a:endParaRPr>
          </a:p>
          <a:p>
            <a:endParaRPr lang="cs-CZ" sz="1600" dirty="0">
              <a:hlinkClick r:id="rId2"/>
            </a:endParaRPr>
          </a:p>
          <a:p>
            <a:endParaRPr lang="cs-CZ" sz="1600" dirty="0" smtClean="0">
              <a:hlinkClick r:id="rId2"/>
            </a:endParaRPr>
          </a:p>
          <a:p>
            <a:endParaRPr lang="cs-CZ" sz="1600" dirty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cs.wikipedia.org/wiki/Soubor:Flogging_demo_folsom_2004.jpg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cs.wikipedia.org/wiki/Soubor:BDSM_collar_back.jpg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cs.wikipedia.org/wiki/Soubor:Knickers1.jpg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cs.wikipedia.org/wiki/Soubor:Travestie.jpg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www.priznaky-projevy.cz/images/priznaky_projevy/jak-se-projevuje-exhibicionismus-priznaky-projevy-symptomy.jpg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www.extra.cz/images/thumbs/cf/61/cf61749-17476-pedofil-558x900-fit.png</a:t>
            </a:r>
            <a:endParaRPr lang="cs-CZ" sz="1600" dirty="0" smtClean="0"/>
          </a:p>
          <a:p>
            <a:pPr marL="0" indent="0">
              <a:buNone/>
            </a:pPr>
            <a:r>
              <a:rPr lang="cs-CZ" sz="2000" dirty="0" smtClean="0"/>
              <a:t>Autorem </a:t>
            </a:r>
            <a:r>
              <a:rPr lang="cs-CZ" sz="2000" dirty="0"/>
              <a:t>tohoto materiálu, pokud není  uvedeno jinak je Bc. </a:t>
            </a:r>
            <a:r>
              <a:rPr lang="cs-CZ" sz="2000" dirty="0" smtClean="0"/>
              <a:t>Daniela Pavlíková</a:t>
            </a:r>
            <a:endParaRPr lang="cs-CZ" sz="2000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5687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616</TotalTime>
  <Words>371</Words>
  <Application>Microsoft Office PowerPoint</Application>
  <PresentationFormat>Předvádění na obrazovce (4:3)</PresentationFormat>
  <Paragraphs>80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Snímek 2</vt:lpstr>
      <vt:lpstr>Sexuální úchylky</vt:lpstr>
      <vt:lpstr>Fetišistický transvestitismus </vt:lpstr>
      <vt:lpstr>Fetišismus</vt:lpstr>
      <vt:lpstr>Sadomasochismus</vt:lpstr>
      <vt:lpstr>Exhibicionismus </vt:lpstr>
      <vt:lpstr>Pedofilie</vt:lpstr>
      <vt:lpstr>Vyhledej na internetu 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82</cp:revision>
  <dcterms:created xsi:type="dcterms:W3CDTF">2013-10-28T22:11:30Z</dcterms:created>
  <dcterms:modified xsi:type="dcterms:W3CDTF">2014-09-09T11:07:59Z</dcterms:modified>
</cp:coreProperties>
</file>