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2"/>
  </p:notesMasterIdLst>
  <p:sldIdLst>
    <p:sldId id="359" r:id="rId2"/>
    <p:sldId id="360" r:id="rId3"/>
    <p:sldId id="349" r:id="rId4"/>
    <p:sldId id="350" r:id="rId5"/>
    <p:sldId id="351" r:id="rId6"/>
    <p:sldId id="357" r:id="rId7"/>
    <p:sldId id="352" r:id="rId8"/>
    <p:sldId id="354" r:id="rId9"/>
    <p:sldId id="356" r:id="rId10"/>
    <p:sldId id="34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JHGUNuwaDlU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a/Female_reproductive_system_lateral_nolabel.png/240px-Female_reproductive_system_lateral_nolabel.pn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upload.wikimedia.org/wikipedia/commons/thumb/f/f3/Umbilicalcord.jpg/220px-Umbilicalcor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youtu.be/JHGUNuwaDlU" TargetMode="External"/><Relationship Id="rId5" Type="http://schemas.openxmlformats.org/officeDocument/2006/relationships/hyperlink" Target="http://img.mimishop.cz/s/ms/646/1/0628/b3251647.jpg" TargetMode="External"/><Relationship Id="rId4" Type="http://schemas.openxmlformats.org/officeDocument/2006/relationships/hyperlink" Target="http://hygiena-ditete-spravna-hygiena.mdq.cz/img/full/4/13915.jpg?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1663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625275613"/>
              </p:ext>
            </p:extLst>
          </p:nvPr>
        </p:nvGraphicFramePr>
        <p:xfrm>
          <a:off x="468313" y="1772816"/>
          <a:ext cx="8229600" cy="495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VY_32_INOVACE_02_02_hygiena dítěte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Zdraví a jeho ochrana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Hygiena dětí</a:t>
                      </a:r>
                      <a:r>
                        <a:rPr lang="cs-CZ" sz="1200" kern="1200" baseline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péče o pleť, vlasy, nehty, chrup, péče o čistotu těla</a:t>
                      </a:r>
                      <a:endParaRPr lang="cs-CZ" sz="1200" kern="120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pojmem hygiena dítěte. Je doplněna o praktické cvičení a videoukázku postupu při koupání novorozence.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Hygiena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7733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2828836"/>
            <a:ext cx="74711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Prezentace je určena k výkladu a k procvičení látky na téma hygiena </a:t>
            </a:r>
            <a:r>
              <a:rPr lang="cs-CZ" sz="2800" b="1" dirty="0" smtClean="0">
                <a:solidFill>
                  <a:srgbClr val="0070C0"/>
                </a:solidFill>
              </a:rPr>
              <a:t>dítěte.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>
                <a:solidFill>
                  <a:srgbClr val="0070C0"/>
                </a:solidFill>
              </a:rPr>
              <a:t>Snímky 3 – </a:t>
            </a:r>
            <a:r>
              <a:rPr lang="cs-CZ" sz="2800" b="1" dirty="0" smtClean="0">
                <a:solidFill>
                  <a:srgbClr val="0070C0"/>
                </a:solidFill>
              </a:rPr>
              <a:t>8 </a:t>
            </a:r>
            <a:r>
              <a:rPr lang="cs-CZ" sz="2800" b="1" dirty="0">
                <a:solidFill>
                  <a:srgbClr val="0070C0"/>
                </a:solidFill>
              </a:rPr>
              <a:t>výklad</a:t>
            </a:r>
          </a:p>
          <a:p>
            <a:r>
              <a:rPr lang="cs-CZ" sz="2800" b="1" dirty="0">
                <a:solidFill>
                  <a:srgbClr val="0070C0"/>
                </a:solidFill>
              </a:rPr>
              <a:t>Snímek </a:t>
            </a:r>
            <a:r>
              <a:rPr lang="cs-CZ" sz="2800" b="1" dirty="0" smtClean="0">
                <a:solidFill>
                  <a:srgbClr val="0070C0"/>
                </a:solidFill>
              </a:rPr>
              <a:t>9 </a:t>
            </a:r>
            <a:r>
              <a:rPr lang="cs-CZ" sz="2800" b="1" dirty="0">
                <a:solidFill>
                  <a:srgbClr val="0070C0"/>
                </a:solidFill>
              </a:rPr>
              <a:t>úkol pro žáky.</a:t>
            </a:r>
          </a:p>
        </p:txBody>
      </p:sp>
    </p:spTree>
    <p:extLst>
      <p:ext uri="{BB962C8B-B14F-4D97-AF65-F5344CB8AC3E}">
        <p14:creationId xmlns="" xmlns:p14="http://schemas.microsoft.com/office/powerpoint/2010/main" val="381447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844824"/>
            <a:ext cx="7408333" cy="3450696"/>
          </a:xfrm>
        </p:spPr>
        <p:txBody>
          <a:bodyPr/>
          <a:lstStyle/>
          <a:p>
            <a:r>
              <a:rPr lang="cs-CZ" dirty="0" smtClean="0"/>
              <a:t>Laicky </a:t>
            </a:r>
            <a:r>
              <a:rPr lang="cs-CZ" dirty="0"/>
              <a:t>můžeme říci, že na vodu jsou </a:t>
            </a:r>
            <a:r>
              <a:rPr lang="cs-CZ" dirty="0" smtClean="0"/>
              <a:t>miminka </a:t>
            </a:r>
            <a:r>
              <a:rPr lang="cs-CZ" dirty="0"/>
              <a:t>zvyklá, jelikož je obklopovala devět měsíců v mateřském bříšku. </a:t>
            </a:r>
            <a:endParaRPr lang="cs-CZ" dirty="0" smtClean="0"/>
          </a:p>
          <a:p>
            <a:r>
              <a:rPr lang="cs-CZ" dirty="0" smtClean="0"/>
              <a:t>Již </a:t>
            </a:r>
            <a:r>
              <a:rPr lang="cs-CZ" dirty="0"/>
              <a:t>od narození miminka vodu milují, většina z nich při koupání nepláče, naopak se pro ně koupání stává příjemným zpestřením během dne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Voda, jako známé prostředí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pc\AppData\Local\Microsoft\Windows\Temporary Internet Files\Content.IE5\7WM3A55V\MM900283628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971" y="4221088"/>
            <a:ext cx="2520280" cy="158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9MKUL6RV\MP9004011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725144"/>
            <a:ext cx="2505075" cy="15010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9600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7056784" cy="4248472"/>
          </a:xfrm>
        </p:spPr>
        <p:txBody>
          <a:bodyPr>
            <a:normAutofit/>
          </a:bodyPr>
          <a:lstStyle/>
          <a:p>
            <a:r>
              <a:rPr lang="cs-CZ" dirty="0" smtClean="0"/>
              <a:t>Zhruba </a:t>
            </a:r>
            <a:r>
              <a:rPr lang="cs-CZ" dirty="0"/>
              <a:t>do půl roku věku dítěte není zapotřebí každodenní koupání ve vaničce nebo ve vaně.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se děťátku během dne myje zadeček pod tekoucí vodou, je hygiena dostačující.</a:t>
            </a:r>
          </a:p>
          <a:p>
            <a:endParaRPr lang="cs-CZ" dirty="0"/>
          </a:p>
          <a:p>
            <a:r>
              <a:rPr lang="cs-CZ" dirty="0"/>
              <a:t>V prvních měsících života dítěte nepřidávejme do vody žádné koupelové přípravky. </a:t>
            </a:r>
          </a:p>
          <a:p>
            <a:r>
              <a:rPr lang="cs-CZ" dirty="0"/>
              <a:t>Většina koupelových přípravků dětskou pokožku vysušuje a bývají velmi častou příčinou alergií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Pravidelné koupání není nutností</a:t>
            </a:r>
            <a:br>
              <a:rPr lang="cs-CZ" dirty="0"/>
            </a:br>
            <a:endParaRPr lang="cs-CZ" dirty="0"/>
          </a:p>
        </p:txBody>
      </p:sp>
      <p:pic>
        <p:nvPicPr>
          <p:cNvPr id="2052" name="Picture 4" descr="C:\Users\pc\AppData\Local\Microsoft\Windows\Temporary Internet Files\Content.IE5\7WM3A55V\MC9003102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302834"/>
            <a:ext cx="1452562" cy="23503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58228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539552" y="338138"/>
            <a:ext cx="7690048" cy="1252537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Teplota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vody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645975" y="2132856"/>
            <a:ext cx="5328592" cy="373876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</a:t>
            </a:r>
            <a:r>
              <a:rPr lang="cs-CZ" dirty="0"/>
              <a:t>koupání dítěte je žádoucí, aby teplota vzduchu v místnosti byla v rozmezí mezi 22 - 27 ºC. Voda ke koupání dítěte by měla mít teplotu těla, tedy </a:t>
            </a:r>
            <a:r>
              <a:rPr lang="cs-CZ" dirty="0" smtClean="0"/>
              <a:t>mezi 36 </a:t>
            </a:r>
            <a:r>
              <a:rPr lang="cs-CZ" dirty="0"/>
              <a:t>- </a:t>
            </a:r>
            <a:r>
              <a:rPr lang="cs-CZ" dirty="0" smtClean="0"/>
              <a:t>38 ºC.</a:t>
            </a:r>
          </a:p>
          <a:p>
            <a:r>
              <a:rPr lang="cs-CZ" dirty="0" smtClean="0"/>
              <a:t> </a:t>
            </a:r>
            <a:r>
              <a:rPr lang="cs-CZ" dirty="0"/>
              <a:t>Vaničku napustíme v takovém objemu, který bude vyhovovat velikosti dítěte. Novorozencům bohatě postačí zhruba 10 - 15 cm vody ve vaničce. </a:t>
            </a:r>
          </a:p>
        </p:txBody>
      </p:sp>
      <p:pic>
        <p:nvPicPr>
          <p:cNvPr id="3075" name="Picture 3" descr="C:\Users\pc\AppData\Local\Microsoft\Windows\Temporary Internet Files\Content.IE5\J3HVG2JP\MP9003905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88840"/>
            <a:ext cx="2952328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80899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24000" y="6021288"/>
            <a:ext cx="31902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youtu.be/JHGUNuwaDlU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51037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556792"/>
            <a:ext cx="7668840" cy="4569371"/>
          </a:xfrm>
        </p:spPr>
        <p:txBody>
          <a:bodyPr/>
          <a:lstStyle/>
          <a:p>
            <a:r>
              <a:rPr lang="cs-CZ" dirty="0" smtClean="0"/>
              <a:t>■</a:t>
            </a:r>
            <a:r>
              <a:rPr lang="cs-CZ" dirty="0"/>
              <a:t>dětská vanička nebo koupací kyblík</a:t>
            </a:r>
          </a:p>
          <a:p>
            <a:r>
              <a:rPr lang="cs-CZ" dirty="0"/>
              <a:t>■lehátko do vaničky (plastové, látkové, gumové nebo pěnové)</a:t>
            </a:r>
          </a:p>
          <a:p>
            <a:r>
              <a:rPr lang="cs-CZ" dirty="0"/>
              <a:t>■teploměr do vody</a:t>
            </a:r>
          </a:p>
          <a:p>
            <a:r>
              <a:rPr lang="cs-CZ" dirty="0"/>
              <a:t>■dětské mýdlo</a:t>
            </a:r>
          </a:p>
          <a:p>
            <a:r>
              <a:rPr lang="cs-CZ" dirty="0"/>
              <a:t>■žínka nebo speciální </a:t>
            </a:r>
            <a:r>
              <a:rPr lang="cs-CZ" dirty="0" smtClean="0"/>
              <a:t>dětská </a:t>
            </a:r>
            <a:r>
              <a:rPr lang="cs-CZ" dirty="0"/>
              <a:t>houbička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Potřeby ke koupání dítěte</a:t>
            </a:r>
            <a:br>
              <a:rPr lang="cs-CZ" dirty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40968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23982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196752"/>
            <a:ext cx="7776864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Hygiena </a:t>
            </a:r>
            <a:r>
              <a:rPr lang="cs-CZ" dirty="0"/>
              <a:t>během dne </a:t>
            </a:r>
            <a:r>
              <a:rPr lang="cs-CZ" dirty="0" smtClean="0"/>
              <a:t>- </a:t>
            </a:r>
            <a:r>
              <a:rPr lang="cs-CZ" dirty="0"/>
              <a:t>Při každé výměně pleny bychom dítěti měli řádně očistit zadeček a genitálie, nejideálnějším pomocníkem je tekoucí voda.</a:t>
            </a:r>
          </a:p>
          <a:p>
            <a:endParaRPr lang="cs-CZ" dirty="0"/>
          </a:p>
          <a:p>
            <a:r>
              <a:rPr lang="cs-CZ" dirty="0" smtClean="0"/>
              <a:t>k </a:t>
            </a:r>
            <a:r>
              <a:rPr lang="cs-CZ" dirty="0"/>
              <a:t>očištění </a:t>
            </a:r>
            <a:r>
              <a:rPr lang="cs-CZ" dirty="0" smtClean="0"/>
              <a:t>používat vlhčené ubrousky</a:t>
            </a:r>
            <a:endParaRPr lang="cs-CZ" dirty="0"/>
          </a:p>
          <a:p>
            <a:r>
              <a:rPr lang="cs-CZ" dirty="0"/>
              <a:t>Po důkladném omytí zadečku a genitálií bychom měli pokožku promazat speciálními krémy proti opruzeninám.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Hygiena během dne</a:t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C:\Users\pc\AppData\Local\Microsoft\Windows\Temporary Internet Files\Content.IE5\9MKUL6RV\MP9004483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293096"/>
            <a:ext cx="6002163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5188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Co na koupání dítěte nepotřebujeme?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pc\AppData\Local\Microsoft\Windows\Temporary Internet Files\Content.IE5\XSO0B7N0\MC900030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40039"/>
            <a:ext cx="763451" cy="10750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9MKUL6RV\MC9002816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362" y="2023090"/>
            <a:ext cx="1173486" cy="6991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XSO0B7N0\MC9004126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675" y="4275612"/>
            <a:ext cx="2016224" cy="1658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7WM3A55V\MC9004134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503" y="4299298"/>
            <a:ext cx="2149475" cy="21288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7WM3A55V\MC9001998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98612"/>
            <a:ext cx="1123950" cy="1789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J3HVG2JP\MC9003402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77180"/>
            <a:ext cx="1679575" cy="1831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7WM3A55V\MC9002932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40039"/>
            <a:ext cx="1747837" cy="17589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XSO0B7N0\MC9003842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95201"/>
            <a:ext cx="1519238" cy="13658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6198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624357" cy="5256584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Klipart – www.office.</a:t>
            </a:r>
            <a:r>
              <a:rPr lang="cs-CZ" dirty="0" err="1" smtClean="0"/>
              <a:t>microsoft.com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upload.wikimedia.org/wikipedia/commons/thumb/f/f3/Umbilicalcord.jpg/220px-Umbilicalcord.jpg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upload.wikimedia.org/wikipedia/commons/thumb/6/6a/Female_reproductive_system_lateral_nolabel.png/240px-Female_reproductive_system_lateral_nolabel.png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hygiena-ditete-spravna-hygiena.mdq.cz/img/full/4/13915.jpg?6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img.mimishop.cz/s/ms/646/1/0628/b3251647.jpg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youtu.be/JHGUNuwaDlU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Autorem </a:t>
            </a:r>
            <a:r>
              <a:rPr lang="cs-CZ" dirty="0"/>
              <a:t>tohoto materiálu, pokud není  uvedeno jinak je Bc. </a:t>
            </a:r>
            <a:r>
              <a:rPr lang="cs-CZ" dirty="0" smtClean="0"/>
              <a:t>Daniela Pavlíková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45687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643</TotalTime>
  <Words>438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Snímek 2</vt:lpstr>
      <vt:lpstr>Voda, jako známé prostředí </vt:lpstr>
      <vt:lpstr>Pravidelné koupání není nutností </vt:lpstr>
      <vt:lpstr>Teplota vody</vt:lpstr>
      <vt:lpstr>Snímek 6</vt:lpstr>
      <vt:lpstr>Potřeby ke koupání dítěte </vt:lpstr>
      <vt:lpstr>Hygiena během dne </vt:lpstr>
      <vt:lpstr>  Co na koupání dítěte nepotřebujeme?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88</cp:revision>
  <dcterms:created xsi:type="dcterms:W3CDTF">2013-10-28T22:11:30Z</dcterms:created>
  <dcterms:modified xsi:type="dcterms:W3CDTF">2014-09-09T11:05:26Z</dcterms:modified>
</cp:coreProperties>
</file>