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1"/>
  </p:notesMasterIdLst>
  <p:sldIdLst>
    <p:sldId id="339" r:id="rId2"/>
    <p:sldId id="340" r:id="rId3"/>
    <p:sldId id="338" r:id="rId4"/>
    <p:sldId id="332" r:id="rId5"/>
    <p:sldId id="334" r:id="rId6"/>
    <p:sldId id="333" r:id="rId7"/>
    <p:sldId id="335" r:id="rId8"/>
    <p:sldId id="337" r:id="rId9"/>
    <p:sldId id="32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youtu.be/cG8bYIivhUg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youtu.be/liq7X9zNP8A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youtu.be/lCut05t-aso" TargetMode="External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5.jpeg"/><Relationship Id="rId7" Type="http://schemas.openxmlformats.org/officeDocument/2006/relationships/image" Target="../media/image27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18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ekolist.cz/aaa/img.php?src=/img_upload/e6ffb6c50bc1424ab10ecf09e063cd63/panel_pracky.jpg&amp;w=330" TargetMode="External"/><Relationship Id="rId3" Type="http://schemas.openxmlformats.org/officeDocument/2006/relationships/hyperlink" Target="http://www.babynabytek.cz/pictures/mini2/maltex-vaniatky-wanna-fiolet.jpg" TargetMode="External"/><Relationship Id="rId7" Type="http://schemas.openxmlformats.org/officeDocument/2006/relationships/hyperlink" Target="https://i.cdn.nrholding.net/15975865/200/140/" TargetMode="External"/><Relationship Id="rId12" Type="http://schemas.openxmlformats.org/officeDocument/2006/relationships/image" Target="../media/image2.jpeg"/><Relationship Id="rId2" Type="http://schemas.openxmlformats.org/officeDocument/2006/relationships/hyperlink" Target="http://www.babynabytek.cz/pictures/mini2/sani-vaniatky-w3139-d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.cdn.nrholding.net/16097176/200/140/" TargetMode="External"/><Relationship Id="rId11" Type="http://schemas.openxmlformats.org/officeDocument/2006/relationships/hyperlink" Target="http://im9.cz/iR/importprodukt-orig/33d/33d439dbb50393f956988bf000b8a2bf--mmf250x250.jpg" TargetMode="External"/><Relationship Id="rId5" Type="http://schemas.openxmlformats.org/officeDocument/2006/relationships/hyperlink" Target="https://i.cdn.nrholding.net/16466379/200/140/" TargetMode="External"/><Relationship Id="rId10" Type="http://schemas.openxmlformats.org/officeDocument/2006/relationships/hyperlink" Target="http://www.danea.cz/media/catalog/product/cache/4/small_image/180x220/9df78eab33525d08d6e5fb8d27136e95/0/2/02-1.jpg" TargetMode="External"/><Relationship Id="rId4" Type="http://schemas.openxmlformats.org/officeDocument/2006/relationships/hyperlink" Target="http://www.kocarky-atd.cz/fotky23839/fotos/_vyr_1100komodaprincess.jpg" TargetMode="External"/><Relationship Id="rId9" Type="http://schemas.openxmlformats.org/officeDocument/2006/relationships/hyperlink" Target="http://s1.cz.subyho.com/media/catalog/product/cache/1/small_image/165x/9df78eab33525d08d6e5fb8d27136e95/6/3/635194806088032329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1663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162188497"/>
              </p:ext>
            </p:extLst>
          </p:nvPr>
        </p:nvGraphicFramePr>
        <p:xfrm>
          <a:off x="457994" y="1556792"/>
          <a:ext cx="8229600" cy="513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VY_32_INOVACE_03_02_hygiena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odívání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Zdraví a jeho ochrana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Zdravý způsob života a péče o zdraví – ochrana před přenosnými  a nepřenosnými chorobami </a:t>
                      </a:r>
                      <a:endParaRPr lang="cs-CZ" sz="120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základními pomocníky v domácnosti pomáhajícími při údržbě čistoty osobního prádla. Je doplněna o praktické cvičení a videoukázky.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Hygiena,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pračka, žehlička, oblečení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6915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2828836"/>
            <a:ext cx="761518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Prezentace je určena k výkladu a k procvičení látky na téma hygiena </a:t>
            </a:r>
            <a:r>
              <a:rPr lang="cs-CZ" sz="3200" b="1" dirty="0" smtClean="0">
                <a:solidFill>
                  <a:srgbClr val="0070C0"/>
                </a:solidFill>
              </a:rPr>
              <a:t>odívání.</a:t>
            </a:r>
            <a:endParaRPr lang="cs-CZ" sz="3200" b="1" dirty="0">
              <a:solidFill>
                <a:srgbClr val="0070C0"/>
              </a:solidFill>
            </a:endParaRPr>
          </a:p>
          <a:p>
            <a:r>
              <a:rPr lang="cs-CZ" sz="3200" b="1" dirty="0">
                <a:solidFill>
                  <a:srgbClr val="0070C0"/>
                </a:solidFill>
              </a:rPr>
              <a:t>Snímky 3 – 7 výklad</a:t>
            </a:r>
          </a:p>
          <a:p>
            <a:r>
              <a:rPr lang="cs-CZ" sz="3200" b="1" dirty="0">
                <a:solidFill>
                  <a:srgbClr val="0070C0"/>
                </a:solidFill>
              </a:rPr>
              <a:t>Snímek 8 úkol pro žáky.</a:t>
            </a:r>
          </a:p>
        </p:txBody>
      </p:sp>
    </p:spTree>
    <p:extLst>
      <p:ext uri="{BB962C8B-B14F-4D97-AF65-F5344CB8AC3E}">
        <p14:creationId xmlns="" xmlns:p14="http://schemas.microsoft.com/office/powerpoint/2010/main" val="333993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Oděv lidem slouží především jako: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08333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2800" i="1" dirty="0"/>
              <a:t>ochrana těla před klimatickými vlivy</a:t>
            </a:r>
          </a:p>
          <a:p>
            <a:r>
              <a:rPr lang="cs-CZ" sz="2800" i="1" dirty="0"/>
              <a:t>ochrana těla před jinými mechanickými a tepelnými vlivy</a:t>
            </a:r>
          </a:p>
          <a:p>
            <a:r>
              <a:rPr lang="cs-CZ" sz="2800" i="1" dirty="0"/>
              <a:t>zakrytí nahoty</a:t>
            </a:r>
          </a:p>
          <a:p>
            <a:r>
              <a:rPr lang="cs-CZ" sz="2800" i="1" dirty="0"/>
              <a:t>okrasa (móda)</a:t>
            </a:r>
          </a:p>
          <a:p>
            <a:r>
              <a:rPr lang="cs-CZ" sz="2800" b="1" i="1" dirty="0"/>
              <a:t>hygienický doplněk</a:t>
            </a:r>
          </a:p>
        </p:txBody>
      </p:sp>
      <p:pic>
        <p:nvPicPr>
          <p:cNvPr id="1026" name="Picture 2" descr="C:\Users\pc\AppData\Local\Microsoft\Windows\Temporary Internet Files\Content.IE5\9MKUL6RV\MC900232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88840"/>
            <a:ext cx="1614535" cy="21683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7WM3A55V\MC900232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20280"/>
            <a:ext cx="2000816" cy="2008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J3HVG2JP\MC900430249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04715"/>
            <a:ext cx="1447800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3067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1952059"/>
            <a:ext cx="3335535" cy="370919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Domácí pračka je </a:t>
            </a:r>
            <a:r>
              <a:rPr lang="cs-CZ" dirty="0" smtClean="0"/>
              <a:t> - stroj </a:t>
            </a:r>
            <a:r>
              <a:rPr lang="cs-CZ" dirty="0"/>
              <a:t>určený k praní, vyváření a odstřeďování špinavého prádla, tedy oděvů a jiného textilu. </a:t>
            </a:r>
            <a:endParaRPr lang="cs-CZ" dirty="0" smtClean="0"/>
          </a:p>
          <a:p>
            <a:r>
              <a:rPr lang="cs-CZ" dirty="0" smtClean="0"/>
              <a:t>První </a:t>
            </a:r>
            <a:r>
              <a:rPr lang="cs-CZ" dirty="0"/>
              <a:t>pračku sestrojil Angličan </a:t>
            </a:r>
            <a:r>
              <a:rPr lang="cs-CZ" dirty="0" err="1"/>
              <a:t>Stender</a:t>
            </a:r>
            <a:r>
              <a:rPr lang="cs-CZ" dirty="0"/>
              <a:t> kolem roku 1750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Pračka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T72ADJ26\MC900370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61243"/>
            <a:ext cx="1125626" cy="18269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1C8IVGK4\MC900412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256" y="4365104"/>
            <a:ext cx="1800225" cy="16192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14325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31640" y="5903548"/>
            <a:ext cx="29754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youtu.be/cG8bYIivhUg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653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Žehlička je zařízení sloužící k žehlení, čili vyhlazování tkaniny pomocí vysoké teploty a tlaku. Žehlení působí tak, že se vlivem teploty uvolňují vazby v molekulách polymerů tvořících vlákna tkaniny. Když jsou vlákna horká, pod tlakem žehličky se narovnávají a po ochlazení si uchovávají svůj tvar. U některých látek jako např. bavlna je potřeba též použít vodu.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Žehlička </a:t>
            </a:r>
          </a:p>
        </p:txBody>
      </p:sp>
      <p:pic>
        <p:nvPicPr>
          <p:cNvPr id="3074" name="Picture 2" descr="C:\Users\pc\AppData\Local\Microsoft\Windows\Temporary Internet Files\Content.IE5\T72ADJ26\MC900320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661248"/>
            <a:ext cx="1827886" cy="9966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1C8IVGK4\MC900370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1826057" cy="17839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39262" y="5513265"/>
            <a:ext cx="32006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youtu.be/liq7X9zNP8A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382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691680" y="188640"/>
            <a:ext cx="7042150" cy="12525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Oblékání v zimě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1C8IVGK4\MC900352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1393825" cy="17859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UFD3A81D\MC900406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88840"/>
            <a:ext cx="1390650" cy="1841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085LKJRR\MC900407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067" y="4060825"/>
            <a:ext cx="1527175" cy="1844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UFD3A81D\MC9003601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238" y="4060825"/>
            <a:ext cx="1787525" cy="180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34840"/>
            <a:ext cx="1714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999" y="1679575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57242" y="6144465"/>
            <a:ext cx="30532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youtu.be/lCut05t-aso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46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Oblékání v létě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085LKJRR\MC9004062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362" y="2635250"/>
            <a:ext cx="1819275" cy="1587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T72ADJ26\MC90011332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61048"/>
            <a:ext cx="2778012" cy="26591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T72ADJ26\MP900423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490" y="548680"/>
            <a:ext cx="2019906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1C8IVGK4\MC900412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617" y="2635250"/>
            <a:ext cx="2189430" cy="2329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1C8IVGK4\MC9000570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15998"/>
            <a:ext cx="1832458" cy="1613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958991"/>
            <a:ext cx="1571625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descr="C:\Users\pc\AppData\Local\Microsoft\Windows\Temporary Internet Files\Content.IE5\1C8IVGK4\MC9002962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490" y="5157192"/>
            <a:ext cx="1636713" cy="15255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2371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Vyber správné oblečení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522336" y="2916627"/>
            <a:ext cx="3822700" cy="3446463"/>
          </a:xfrm>
        </p:spPr>
        <p:txBody>
          <a:bodyPr/>
          <a:lstStyle/>
          <a:p>
            <a:r>
              <a:rPr lang="cs-CZ" dirty="0" smtClean="0"/>
              <a:t>Prší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5321300" y="2679700"/>
            <a:ext cx="3822700" cy="3446463"/>
          </a:xfrm>
        </p:spPr>
        <p:txBody>
          <a:bodyPr/>
          <a:lstStyle/>
          <a:p>
            <a:r>
              <a:rPr lang="cs-CZ" dirty="0" smtClean="0"/>
              <a:t>sněží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XSO0B7N0\MC900196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69877"/>
            <a:ext cx="1180490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9MKUL6RV\MP9004242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96472"/>
            <a:ext cx="2136403" cy="25649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XSO0B7N0\MC900407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854" y="2348880"/>
            <a:ext cx="1527175" cy="1844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XSO0B7N0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57138"/>
            <a:ext cx="1684339" cy="1619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XSO0B7N0\MC9004358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70782"/>
            <a:ext cx="1503362" cy="15541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9MKUL6RV\MC9003401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00031"/>
            <a:ext cx="1831975" cy="1795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7WM3A55V\MC9002329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5" y="1282700"/>
            <a:ext cx="1893888" cy="14843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0156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8992" y="1282539"/>
            <a:ext cx="8316416" cy="5098789"/>
          </a:xfrm>
        </p:spPr>
        <p:txBody>
          <a:bodyPr>
            <a:normAutofit/>
          </a:bodyPr>
          <a:lstStyle/>
          <a:p>
            <a:endParaRPr lang="cs-CZ" sz="1600" dirty="0" smtClean="0">
              <a:hlinkClick r:id="rId2"/>
            </a:endParaRPr>
          </a:p>
          <a:p>
            <a:endParaRPr lang="cs-CZ" sz="1600" dirty="0">
              <a:hlinkClick r:id="rId2"/>
            </a:endParaRPr>
          </a:p>
          <a:p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www.babynabytek.cz/pictures/mini2/sani-vaniatky-w3139-d-1.jpg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www.babynabytek.cz/pictures/mini2/maltex-vaniatky-wanna-fiolet.jpg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://www.kocarky-atd.cz/fotky23839/fotos/_</a:t>
            </a:r>
            <a:r>
              <a:rPr lang="cs-CZ" sz="1600" dirty="0" smtClean="0">
                <a:hlinkClick r:id="rId4"/>
              </a:rPr>
              <a:t>vyr_1100komodaprincess.jpg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https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i.cdn.nrholding.net/16466379/200/140/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https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i.cdn.nrholding.net/16097176/200/140/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https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i.cdn.nrholding.net/15975865/200/140/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://ekolist.cz/aaa/img.php?src=/</a:t>
            </a:r>
            <a:r>
              <a:rPr lang="cs-CZ" sz="1600" dirty="0" smtClean="0">
                <a:hlinkClick r:id="rId8"/>
              </a:rPr>
              <a:t>img_upload/e6ffb6c50bc1424ab10ecf09e063cd63/panel_pracky.jpg&amp;w=330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s1.cz.subyho.com/media/catalog/product/cache/1/small_image/165x/9df78eab33525d08d6e5fb8d27136e95/6/3/635194806088032329_3.jpg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</a:t>
            </a:r>
            <a:r>
              <a:rPr lang="cs-CZ" sz="1600" dirty="0" smtClean="0">
                <a:hlinkClick r:id="rId10"/>
              </a:rPr>
              <a:t>www.danea.cz/media/catalog/product/cache/4/small_image/180x220/9df78eab33525d08d6e5fb8d27136e95/0/2/02-1.jpg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://im9.cz/iR/importprodukt-orig/33d/33d439dbb50393f956988bf000b8a2bf--</a:t>
            </a:r>
            <a:r>
              <a:rPr lang="cs-CZ" sz="1600" dirty="0" smtClean="0">
                <a:hlinkClick r:id="rId11"/>
              </a:rPr>
              <a:t>mmf250x250.jpg</a:t>
            </a:r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729</TotalTime>
  <Words>332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Snímek 2</vt:lpstr>
      <vt:lpstr>Oděv lidem slouží především jako: </vt:lpstr>
      <vt:lpstr>Pračka</vt:lpstr>
      <vt:lpstr>Žehlička </vt:lpstr>
      <vt:lpstr>                              Oblékání v zimě</vt:lpstr>
      <vt:lpstr>Oblékání v létě</vt:lpstr>
      <vt:lpstr> Vyber správné oblečení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91</cp:revision>
  <dcterms:created xsi:type="dcterms:W3CDTF">2013-10-28T22:11:30Z</dcterms:created>
  <dcterms:modified xsi:type="dcterms:W3CDTF">2014-05-13T09:48:03Z</dcterms:modified>
</cp:coreProperties>
</file>