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1"/>
  </p:notesMasterIdLst>
  <p:sldIdLst>
    <p:sldId id="279" r:id="rId2"/>
    <p:sldId id="337" r:id="rId3"/>
    <p:sldId id="290" r:id="rId4"/>
    <p:sldId id="291" r:id="rId5"/>
    <p:sldId id="289" r:id="rId6"/>
    <p:sldId id="292" r:id="rId7"/>
    <p:sldId id="293" r:id="rId8"/>
    <p:sldId id="336" r:id="rId9"/>
    <p:sldId id="30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s.wikipedia.org/wiki/Soubor:Plaquettes_de_pilule.jpg" TargetMode="External"/><Relationship Id="rId7" Type="http://schemas.openxmlformats.org/officeDocument/2006/relationships/hyperlink" Target="http://zivotni-energie.cz/neplodnost-fenomen-dneska.html" TargetMode="External"/><Relationship Id="rId2" Type="http://schemas.openxmlformats.org/officeDocument/2006/relationships/hyperlink" Target="http://upload.wikimedia.org/wikipedia/commons/d/d5/Kondom_gru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ovinky.cz/zena/deti/193181-neplodnost-je-tvrdym-zasahem-do-psychiky-okoli-to-casto-nechape.html" TargetMode="External"/><Relationship Id="rId5" Type="http://schemas.openxmlformats.org/officeDocument/2006/relationships/hyperlink" Target="http://www.esoterika.cz/zdravi/neplodnost-prirodne-pragmaticky-pristup-k-neplodnosti" TargetMode="External"/><Relationship Id="rId4" Type="http://schemas.openxmlformats.org/officeDocument/2006/relationships/hyperlink" Target="http://cs.wikipedia.org/w/index.php?title=Antikoncepce&amp;action=edit&amp;section=1http://cs.wikipedia.org/wiki/Soubor:Mirena_IntraUterine_Syste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632254113"/>
              </p:ext>
            </p:extLst>
          </p:nvPr>
        </p:nvGraphicFramePr>
        <p:xfrm>
          <a:off x="468313" y="1844675"/>
          <a:ext cx="8229600" cy="492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VY_32_INOVACE_05_02_plánované rodičovství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Vztahy mezi lidmi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Plánované rodičovství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metodami plánovaného rodičovství, antikoncepcí a porozumí pojmu neplodnost . Je doplněna o praktické cvičení.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Plánované rodičovství, neplodnost, antikoncepce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4238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výkladu a k procvičení látky na téma hygiena </a:t>
            </a:r>
            <a:r>
              <a:rPr lang="cs-CZ" sz="2400" b="1" dirty="0" smtClean="0">
                <a:solidFill>
                  <a:srgbClr val="0070C0"/>
                </a:solidFill>
              </a:rPr>
              <a:t>plánované rodičovství.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7 výklad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Snímek 8 úkol pro žáky.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dirty="0"/>
              <a:t>Přirozené plánování rodičovství (PPR) </a:t>
            </a:r>
            <a:endParaRPr lang="cs-CZ" dirty="0" smtClean="0"/>
          </a:p>
          <a:p>
            <a:r>
              <a:rPr lang="cs-CZ" dirty="0" smtClean="0"/>
              <a:t>zahrnuje metody </a:t>
            </a:r>
            <a:r>
              <a:rPr lang="cs-CZ" dirty="0"/>
              <a:t>plánování a předcházení </a:t>
            </a:r>
            <a:r>
              <a:rPr lang="cs-CZ" dirty="0" smtClean="0"/>
              <a:t>těhotenství</a:t>
            </a:r>
          </a:p>
          <a:p>
            <a:r>
              <a:rPr lang="cs-CZ" dirty="0" smtClean="0"/>
              <a:t>na </a:t>
            </a:r>
            <a:r>
              <a:rPr lang="cs-CZ" dirty="0"/>
              <a:t>základě sledování přirozeně se vyskytujících známek a symptomů plodných a neplodných fází menstruačního cyklu.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/>
              <a:t>Plánované rodičovství</a:t>
            </a:r>
          </a:p>
        </p:txBody>
      </p:sp>
    </p:spTree>
    <p:extLst>
      <p:ext uri="{BB962C8B-B14F-4D97-AF65-F5344CB8AC3E}">
        <p14:creationId xmlns:p14="http://schemas.microsoft.com/office/powerpoint/2010/main" xmlns="" val="117277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2625" y="1125538"/>
            <a:ext cx="8461375" cy="3024187"/>
          </a:xfrm>
          <a:noFill/>
        </p:spPr>
        <p:txBody>
          <a:bodyPr>
            <a:normAutofit/>
          </a:bodyPr>
          <a:lstStyle/>
          <a:p>
            <a:r>
              <a:rPr lang="cs-CZ" dirty="0"/>
              <a:t>Přirozené plánování rodičovství lze samozřejmě použít jako metodu pro dosažení těhotenství. Sledování příznaků plodnosti a samotné ovulace má význam zvláště u párů s poruchami plodnosti.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12976"/>
            <a:ext cx="5184576" cy="23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4625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196952"/>
          </a:xfrm>
          <a:noFill/>
        </p:spPr>
        <p:txBody>
          <a:bodyPr>
            <a:normAutofit/>
          </a:bodyPr>
          <a:lstStyle/>
          <a:p>
            <a:r>
              <a:rPr lang="cs-CZ" dirty="0"/>
              <a:t>Neplodnost postihuje rovným dílem 40 procent mužů i žen. Asi ve dvaceti procentech je kombinovanou záležitostí obou partnerů. Příčiny neplodnosti nelze hledat jen u žen.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Příčiny </a:t>
            </a:r>
            <a:r>
              <a:rPr lang="cs-CZ" b="1" dirty="0"/>
              <a:t>neplodnosti jsou předmětem </a:t>
            </a:r>
            <a:r>
              <a:rPr lang="cs-CZ" b="1" dirty="0" smtClean="0"/>
              <a:t>odborných </a:t>
            </a:r>
            <a:r>
              <a:rPr lang="cs-CZ" b="1" dirty="0"/>
              <a:t>výzkumů.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eplodnost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41168"/>
            <a:ext cx="2305050" cy="1409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00431"/>
            <a:ext cx="2733675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5518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</a:t>
            </a:r>
            <a:r>
              <a:rPr lang="cs-CZ" dirty="0"/>
              <a:t>souhrnný název pro metody zabraňující početí. Nejspolehlivější antikoncepční </a:t>
            </a:r>
            <a:r>
              <a:rPr lang="cs-CZ" dirty="0" smtClean="0"/>
              <a:t> </a:t>
            </a:r>
            <a:r>
              <a:rPr lang="cs-CZ" dirty="0"/>
              <a:t>metodou však zůstává sexuální </a:t>
            </a:r>
            <a:r>
              <a:rPr lang="cs-CZ" dirty="0" smtClean="0"/>
              <a:t>abstinence</a:t>
            </a:r>
          </a:p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dirty="0" smtClean="0">
                <a:solidFill>
                  <a:srgbClr val="FF0000"/>
                </a:solidFill>
              </a:rPr>
              <a:t>Dělení antikoncepce</a:t>
            </a:r>
          </a:p>
          <a:p>
            <a:r>
              <a:rPr lang="cs-CZ" dirty="0" smtClean="0"/>
              <a:t>mužská a ženská </a:t>
            </a:r>
            <a:r>
              <a:rPr lang="cs-CZ" dirty="0"/>
              <a:t>antikoncepce</a:t>
            </a:r>
          </a:p>
          <a:p>
            <a:r>
              <a:rPr lang="cs-CZ" dirty="0"/>
              <a:t>dle typu</a:t>
            </a:r>
          </a:p>
          <a:p>
            <a:r>
              <a:rPr lang="cs-CZ" dirty="0"/>
              <a:t>antikoncepce postkoitální</a:t>
            </a:r>
          </a:p>
          <a:p>
            <a:r>
              <a:rPr lang="cs-CZ" dirty="0"/>
              <a:t>dle spolehlivosti</a:t>
            </a:r>
          </a:p>
          <a:p>
            <a:r>
              <a:rPr lang="cs-CZ" dirty="0"/>
              <a:t>dle návratnosti plodnosti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/>
              <a:t>Antikoncepce </a:t>
            </a:r>
          </a:p>
        </p:txBody>
      </p:sp>
    </p:spTree>
    <p:extLst>
      <p:ext uri="{BB962C8B-B14F-4D97-AF65-F5344CB8AC3E}">
        <p14:creationId xmlns:p14="http://schemas.microsoft.com/office/powerpoint/2010/main" xmlns="" val="133562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62356"/>
            <a:ext cx="8229600" cy="4525963"/>
          </a:xfrm>
        </p:spPr>
        <p:txBody>
          <a:bodyPr/>
          <a:lstStyle/>
          <a:p>
            <a:r>
              <a:rPr lang="cs-CZ" dirty="0"/>
              <a:t>Bariérové </a:t>
            </a:r>
            <a:r>
              <a:rPr lang="cs-CZ" dirty="0" smtClean="0"/>
              <a:t>metody</a:t>
            </a:r>
          </a:p>
          <a:p>
            <a:r>
              <a:rPr lang="cs-CZ" dirty="0"/>
              <a:t>Chirurgické metody – sterilizace</a:t>
            </a:r>
            <a:endParaRPr lang="cs-CZ" dirty="0" smtClean="0"/>
          </a:p>
          <a:p>
            <a:r>
              <a:rPr lang="cs-CZ" dirty="0"/>
              <a:t>Hormonální </a:t>
            </a:r>
            <a:r>
              <a:rPr lang="cs-CZ" dirty="0" smtClean="0"/>
              <a:t>antikoncepce</a:t>
            </a:r>
          </a:p>
          <a:p>
            <a:r>
              <a:rPr lang="cs-CZ" dirty="0" smtClean="0"/>
              <a:t>Chemické </a:t>
            </a:r>
            <a:r>
              <a:rPr lang="cs-CZ" dirty="0"/>
              <a:t>metody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Druhy antikoncepce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5629" y="1916832"/>
            <a:ext cx="2046362" cy="1882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7337" y="4375855"/>
            <a:ext cx="209550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365104"/>
            <a:ext cx="20955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652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Přiřaď dvojice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827584" y="1700808"/>
            <a:ext cx="2376264" cy="914400"/>
          </a:xfrm>
          <a:prstGeom prst="round2Same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7508" y="5489465"/>
            <a:ext cx="2304256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8605" y="4259978"/>
            <a:ext cx="216024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7059" y="4135527"/>
            <a:ext cx="207330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826" y="2934827"/>
            <a:ext cx="2581779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805" y="5589239"/>
            <a:ext cx="2254976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4153" y="1738431"/>
            <a:ext cx="2260278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6593" y="2815877"/>
            <a:ext cx="216024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3284984"/>
            <a:ext cx="1248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neplodnost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11068" y="1916832"/>
            <a:ext cx="1223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prezervativ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729084"/>
            <a:ext cx="1161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plánované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6058346"/>
            <a:ext cx="1198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rodičovství</a:t>
            </a:r>
            <a:endParaRPr lang="cs-CZ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211" y="1700807"/>
            <a:ext cx="2729070" cy="985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43608" y="2193777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pesar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3034601"/>
            <a:ext cx="1622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Ženy, muži 40%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46044" y="6058346"/>
            <a:ext cx="943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sexuální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4729084"/>
            <a:ext cx="1205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abstinence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44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924944"/>
            <a:ext cx="7668840" cy="4569371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upload.wikimedia.org/wikipedia/commons/d/d5/Kondom_gruen.jpg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cs.wikipedia.org/wiki/Soubor:Plaquettes_de_pilule.jpg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cs.wikipedia.org/w/index.php?title=Antikoncepce&amp;action=edit&amp;section=1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cs.wikipedia.org/wiki/Soubor:Mirena_IntraUterine_System.jpg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www.esoterika.cz/zdravi/neplodnost-prirodne-pragmaticky-pristup-k-neplodnosti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www.novinky.cz/zena/deti/193181-neplodnost-je-tvrdym-zasahem-do-psychiky-okoli-to-casto-nechape.html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zivotni-energie.cz/neplodnost-fenomen-dneska.html</a:t>
            </a:r>
            <a:endParaRPr lang="cs-CZ" sz="1800" dirty="0" smtClean="0"/>
          </a:p>
          <a:p>
            <a:endParaRPr lang="cs-CZ" sz="1800" dirty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884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547</TotalTime>
  <Words>312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Snímek 2</vt:lpstr>
      <vt:lpstr>Plánované rodičovství</vt:lpstr>
      <vt:lpstr>Snímek 4</vt:lpstr>
      <vt:lpstr>Neplodnost</vt:lpstr>
      <vt:lpstr>Antikoncepce </vt:lpstr>
      <vt:lpstr>Druhy antikoncepce</vt:lpstr>
      <vt:lpstr>Přiřaď dvojice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74</cp:revision>
  <dcterms:created xsi:type="dcterms:W3CDTF">2013-10-28T22:11:30Z</dcterms:created>
  <dcterms:modified xsi:type="dcterms:W3CDTF">2014-09-09T09:23:45Z</dcterms:modified>
</cp:coreProperties>
</file>