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0"/>
  </p:notesMasterIdLst>
  <p:sldIdLst>
    <p:sldId id="307" r:id="rId2"/>
    <p:sldId id="350" r:id="rId3"/>
    <p:sldId id="311" r:id="rId4"/>
    <p:sldId id="315" r:id="rId5"/>
    <p:sldId id="312" r:id="rId6"/>
    <p:sldId id="313" r:id="rId7"/>
    <p:sldId id="334" r:id="rId8"/>
    <p:sldId id="31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s.wikipedia.org/wiki/Soubor:Oh_mother.jpg" TargetMode="External"/><Relationship Id="rId7" Type="http://schemas.openxmlformats.org/officeDocument/2006/relationships/hyperlink" Target="http://diagnosticke-testy.heureka.cz/gs-mamatest-comfort-10-tehotensky-test/galerie/?obrazek=c1ee0bce3d82c5ef2ae6dad150c166c1" TargetMode="External"/><Relationship Id="rId2" Type="http://schemas.openxmlformats.org/officeDocument/2006/relationships/hyperlink" Target="http://upload.wikimedia.org/wikipedia/commons/b/b5/Pregnancy_26_week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llposters.cz/-sp/Pregnant-Woman-Plakaty_i9058831_.htm" TargetMode="External"/><Relationship Id="rId5" Type="http://schemas.openxmlformats.org/officeDocument/2006/relationships/hyperlink" Target="http://cs.wikipedia.org/wiki/Soubor:Caesarian.jpg" TargetMode="External"/><Relationship Id="rId4" Type="http://schemas.openxmlformats.org/officeDocument/2006/relationships/hyperlink" Target="http://cs.wikipedia.org/w/index.php?title=T%C4%9Bhotenstv%C3%AD&amp;action=edit&amp;section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39066074"/>
              </p:ext>
            </p:extLst>
          </p:nvPr>
        </p:nvGraphicFramePr>
        <p:xfrm>
          <a:off x="468313" y="1844675"/>
          <a:ext cx="8229600" cy="477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VY_32_INOVACE_07_02_těhotenství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Vztahy mezi lidmi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Těhotenství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obdobím těhotenství od počátku do porodu. Je doplněna o praktické cvičení.Pomůcky: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Příznaky, délka, závěr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těhotenství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050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téma </a:t>
            </a:r>
            <a:r>
              <a:rPr lang="cs-CZ" sz="2400" b="1" dirty="0" smtClean="0">
                <a:solidFill>
                  <a:srgbClr val="0070C0"/>
                </a:solidFill>
              </a:rPr>
              <a:t>těhotenství.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6 </a:t>
            </a:r>
            <a:r>
              <a:rPr lang="cs-CZ" sz="2400" b="1" dirty="0">
                <a:solidFill>
                  <a:srgbClr val="0070C0"/>
                </a:solidFill>
              </a:rPr>
              <a:t>výklad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Snímek </a:t>
            </a:r>
            <a:r>
              <a:rPr lang="cs-CZ" sz="2400" b="1" dirty="0" smtClean="0">
                <a:solidFill>
                  <a:srgbClr val="0070C0"/>
                </a:solidFill>
              </a:rPr>
              <a:t>7 </a:t>
            </a:r>
            <a:r>
              <a:rPr lang="cs-CZ" sz="2400" b="1" dirty="0">
                <a:solidFill>
                  <a:srgbClr val="0070C0"/>
                </a:solidFill>
              </a:rPr>
              <a:t>úkol pro žáky.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322712" cy="4525963"/>
          </a:xfrm>
        </p:spPr>
        <p:txBody>
          <a:bodyPr>
            <a:normAutofit/>
          </a:bodyPr>
          <a:lstStyle/>
          <a:p>
            <a:r>
              <a:rPr lang="cs-CZ" dirty="0"/>
              <a:t>Těhotenství je proces, kterým žena vynosí živé potomky od početí </a:t>
            </a:r>
            <a:r>
              <a:rPr lang="cs-CZ" dirty="0" smtClean="0"/>
              <a:t>do </a:t>
            </a:r>
            <a:r>
              <a:rPr lang="cs-CZ" dirty="0"/>
              <a:t>doby, kdy je potomstvo schopno života mimo dělohu. </a:t>
            </a:r>
            <a:endParaRPr lang="cs-CZ" dirty="0" smtClean="0"/>
          </a:p>
          <a:p>
            <a:r>
              <a:rPr lang="cs-CZ" dirty="0" smtClean="0"/>
              <a:t>Začíná </a:t>
            </a:r>
            <a:r>
              <a:rPr lang="cs-CZ" dirty="0"/>
              <a:t>početím, což je proces oplodnění a formování </a:t>
            </a:r>
            <a:r>
              <a:rPr lang="cs-CZ" dirty="0" smtClean="0"/>
              <a:t>zygoty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Těhotenství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4286250" cy="4850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7958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1" y="2132856"/>
            <a:ext cx="7668840" cy="3993307"/>
          </a:xfrm>
        </p:spPr>
        <p:txBody>
          <a:bodyPr/>
          <a:lstStyle/>
          <a:p>
            <a:endParaRPr lang="cs-CZ" dirty="0"/>
          </a:p>
          <a:p>
            <a:r>
              <a:rPr lang="cs-CZ" dirty="0"/>
              <a:t>Pravděpodobnou známkou těhotenství </a:t>
            </a:r>
          </a:p>
          <a:p>
            <a:pPr marL="0" indent="0">
              <a:buNone/>
            </a:pPr>
            <a:r>
              <a:rPr lang="cs-CZ" dirty="0" smtClean="0"/>
              <a:t>    je </a:t>
            </a:r>
            <a:r>
              <a:rPr lang="cs-CZ" dirty="0"/>
              <a:t>vynechání očekávané menstruace. </a:t>
            </a:r>
            <a:endParaRPr lang="cs-CZ" dirty="0" smtClean="0"/>
          </a:p>
          <a:p>
            <a:r>
              <a:rPr lang="cs-CZ" dirty="0" smtClean="0"/>
              <a:t>Ranní nevolnost</a:t>
            </a:r>
          </a:p>
          <a:p>
            <a:r>
              <a:rPr lang="cs-CZ" dirty="0" smtClean="0"/>
              <a:t>Únava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82883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404" y="4221088"/>
            <a:ext cx="49434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837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4464496" cy="3949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Těhotenství </a:t>
            </a:r>
            <a:r>
              <a:rPr lang="cs-CZ" dirty="0"/>
              <a:t>trvá asi 40 týdnů od prvního dne posledního menstruačního cyklu do porodu (38 týdnů od oplodnění).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těhotenství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352800" cy="491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941477"/>
            <a:ext cx="2160240" cy="2456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6389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/>
          <a:lstStyle/>
          <a:p>
            <a:r>
              <a:rPr lang="cs-CZ" dirty="0"/>
              <a:t>končí porodem, </a:t>
            </a:r>
            <a:endParaRPr lang="cs-CZ" dirty="0" smtClean="0"/>
          </a:p>
          <a:p>
            <a:r>
              <a:rPr lang="cs-CZ" dirty="0" smtClean="0"/>
              <a:t>císařským řezem </a:t>
            </a:r>
          </a:p>
          <a:p>
            <a:r>
              <a:rPr lang="cs-CZ" dirty="0" smtClean="0"/>
              <a:t>potratem </a:t>
            </a:r>
          </a:p>
          <a:p>
            <a:r>
              <a:rPr lang="cs-CZ" dirty="0" smtClean="0"/>
              <a:t> </a:t>
            </a:r>
            <a:r>
              <a:rPr lang="cs-CZ" dirty="0"/>
              <a:t>interrupcí.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 těhotenství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12776"/>
            <a:ext cx="238125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pc\AppData\Local\Microsoft\Windows\Temporary Internet Files\Content.IE5\KPC0UOJ7\MP9004221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05312"/>
            <a:ext cx="3417912" cy="2914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LF8P3WE7\MC900360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941" y="4581128"/>
            <a:ext cx="1565453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151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8880"/>
            <a:ext cx="1252563" cy="1545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Škrtni obrázky nesouvisející s dobou těhotenství</a:t>
            </a:r>
            <a:endParaRPr lang="cs-CZ" dirty="0"/>
          </a:p>
        </p:txBody>
      </p:sp>
      <p:pic>
        <p:nvPicPr>
          <p:cNvPr id="2054" name="Picture 6" descr="C:\Users\pc\AppData\Local\Microsoft\Windows\Temporary Internet Files\Content.IE5\LF8P3WE7\MP9003088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518380"/>
            <a:ext cx="187220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YZVBMEX9\MP9004486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76872"/>
            <a:ext cx="1944216" cy="200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KPC0UOJ7\MC90044174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16832"/>
            <a:ext cx="1512168" cy="185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KISP9FKW\MP9004228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424" y="4806335"/>
            <a:ext cx="1691680" cy="167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\AppData\Local\Microsoft\Windows\Temporary Internet Files\Content.IE5\YZVBMEX9\MC9003342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883" y="2060848"/>
            <a:ext cx="1194206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c\AppData\Local\Microsoft\Windows\Temporary Internet Files\Content.IE5\KISP9FKW\MC9003325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198" y="4286523"/>
            <a:ext cx="183337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337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924944"/>
            <a:ext cx="7740848" cy="3096344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upload.wikimedia.org/wikipedia/commons/b/b5/Pregnancy_26_weeks.jpg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cs.wikipedia.org/wiki/Soubor:Oh_mother.jpg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cs.wikipedia.org/w/index.php?title=T%C4%9Bhotenstv%C3%AD&amp;action=edit&amp;section=1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cs.wikipedia.org/wiki/Soubor:Caesarian.jpg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://www.allposters.cz/-sp/Pregnant-Woman-Plakaty_i9058831_.</a:t>
            </a:r>
            <a:r>
              <a:rPr lang="cs-CZ" sz="1800" dirty="0" smtClean="0">
                <a:hlinkClick r:id="rId6"/>
              </a:rPr>
              <a:t>htm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://diagnosticke-testy.heureka.cz/gs-mamatest-comfort-10-tehotensky-test/galerie/?</a:t>
            </a:r>
            <a:r>
              <a:rPr lang="cs-CZ" sz="1800" dirty="0" smtClean="0">
                <a:hlinkClick r:id="rId7"/>
              </a:rPr>
              <a:t>obrazek=c1ee0bce3d82c5ef2ae6dad150c166c1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30213" y="1844675"/>
            <a:ext cx="8713787" cy="46418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endParaRPr kumimoji="0" lang="cs-CZ" sz="24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347864" y="2132856"/>
            <a:ext cx="1931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74320" lvl="0" indent="-274320" algn="ctr">
              <a:spcBef>
                <a:spcPct val="20000"/>
              </a:spcBef>
              <a:buClr>
                <a:schemeClr val="accent1"/>
              </a:buClr>
              <a:buSzPct val="100000"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</p:spTree>
    <p:extLst>
      <p:ext uri="{BB962C8B-B14F-4D97-AF65-F5344CB8AC3E}">
        <p14:creationId xmlns:p14="http://schemas.microsoft.com/office/powerpoint/2010/main" val="17122184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542</TotalTime>
  <Words>242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Prezentace aplikace PowerPoint</vt:lpstr>
      <vt:lpstr>Těhotenství</vt:lpstr>
      <vt:lpstr>Příznaky </vt:lpstr>
      <vt:lpstr>Délka těhotenství</vt:lpstr>
      <vt:lpstr>Závěr těhotenství</vt:lpstr>
      <vt:lpstr>Škrtni obrázky nesouvisející s dobou těhotenství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76</cp:revision>
  <dcterms:created xsi:type="dcterms:W3CDTF">2013-10-28T22:11:30Z</dcterms:created>
  <dcterms:modified xsi:type="dcterms:W3CDTF">2014-08-26T07:29:56Z</dcterms:modified>
</cp:coreProperties>
</file>