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74" r:id="rId2"/>
    <p:sldId id="257" r:id="rId3"/>
    <p:sldId id="298" r:id="rId4"/>
    <p:sldId id="300" r:id="rId5"/>
    <p:sldId id="258" r:id="rId6"/>
    <p:sldId id="299" r:id="rId7"/>
    <p:sldId id="319" r:id="rId8"/>
    <p:sldId id="327" r:id="rId9"/>
    <p:sldId id="323" r:id="rId10"/>
    <p:sldId id="325" r:id="rId11"/>
    <p:sldId id="324" r:id="rId12"/>
    <p:sldId id="328" r:id="rId13"/>
    <p:sldId id="304" r:id="rId14"/>
    <p:sldId id="333" r:id="rId15"/>
    <p:sldId id="332" r:id="rId16"/>
    <p:sldId id="331" r:id="rId17"/>
    <p:sldId id="330" r:id="rId18"/>
    <p:sldId id="334" r:id="rId19"/>
    <p:sldId id="308" r:id="rId20"/>
    <p:sldId id="306" r:id="rId21"/>
    <p:sldId id="336" r:id="rId22"/>
    <p:sldId id="337" r:id="rId23"/>
    <p:sldId id="338" r:id="rId24"/>
    <p:sldId id="311" r:id="rId25"/>
    <p:sldId id="340" r:id="rId26"/>
    <p:sldId id="312" r:id="rId27"/>
    <p:sldId id="339" r:id="rId28"/>
    <p:sldId id="341" r:id="rId29"/>
    <p:sldId id="342" r:id="rId30"/>
    <p:sldId id="314" r:id="rId31"/>
    <p:sldId id="343" r:id="rId32"/>
    <p:sldId id="344" r:id="rId33"/>
    <p:sldId id="297" r:id="rId34"/>
    <p:sldId id="293" r:id="rId35"/>
    <p:sldId id="294" r:id="rId36"/>
    <p:sldId id="295" r:id="rId37"/>
    <p:sldId id="345" r:id="rId38"/>
    <p:sldId id="346" r:id="rId39"/>
    <p:sldId id="347" r:id="rId40"/>
    <p:sldId id="350" r:id="rId41"/>
    <p:sldId id="351" r:id="rId42"/>
    <p:sldId id="352" r:id="rId43"/>
    <p:sldId id="349" r:id="rId44"/>
    <p:sldId id="292" r:id="rId45"/>
    <p:sldId id="353" r:id="rId46"/>
    <p:sldId id="275" r:id="rId4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1" end="43"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42" autoAdjust="0"/>
    <p:restoredTop sz="94660"/>
  </p:normalViewPr>
  <p:slideViewPr>
    <p:cSldViewPr>
      <p:cViewPr>
        <p:scale>
          <a:sx n="81" d="100"/>
          <a:sy n="81" d="100"/>
        </p:scale>
        <p:origin x="-84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bg2">
                <a:tint val="88000"/>
                <a:satMod val="40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" Target="slide37.xml"/><Relationship Id="rId2" Type="http://schemas.openxmlformats.org/officeDocument/2006/relationships/slide" Target="slide40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" Target="slide41.xml"/><Relationship Id="rId2" Type="http://schemas.openxmlformats.org/officeDocument/2006/relationships/slide" Target="slide38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" Target="slide42.xml"/><Relationship Id="rId2" Type="http://schemas.openxmlformats.org/officeDocument/2006/relationships/slide" Target="slide39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" Target="slide35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" Target="slide36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slide" Target="slide43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" Target="slide34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" Target="slide35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slide" Target="slide36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Pyramida" TargetMode="External"/><Relationship Id="rId13" Type="http://schemas.openxmlformats.org/officeDocument/2006/relationships/hyperlink" Target="http://cs.wikipedia.org/wiki/%C5%98eck%C3%A1_abeceda" TargetMode="External"/><Relationship Id="rId18" Type="http://schemas.openxmlformats.org/officeDocument/2006/relationships/hyperlink" Target="http://cs.wikipedia.org/wiki/Akvadukt" TargetMode="External"/><Relationship Id="rId3" Type="http://schemas.openxmlformats.org/officeDocument/2006/relationships/hyperlink" Target="http://en.wikipedia.org/wiki/World" TargetMode="External"/><Relationship Id="rId7" Type="http://schemas.openxmlformats.org/officeDocument/2006/relationships/hyperlink" Target="http://cs.wikipedia.org/wiki/Faraon" TargetMode="External"/><Relationship Id="rId12" Type="http://schemas.openxmlformats.org/officeDocument/2006/relationships/hyperlink" Target="http://cs.wikipedia.org/wiki/Velk%C3%A1_%C4%8D%C3%ADnsk%C3%A1_ze%C4%8F" TargetMode="External"/><Relationship Id="rId17" Type="http://schemas.openxmlformats.org/officeDocument/2006/relationships/hyperlink" Target="http://en.wikipedia.org/wiki/Coloseum" TargetMode="External"/><Relationship Id="rId2" Type="http://schemas.openxmlformats.org/officeDocument/2006/relationships/hyperlink" Target="http://generator.citace.com/dok/lJTUzw9qKeNTPkzX" TargetMode="External"/><Relationship Id="rId16" Type="http://schemas.openxmlformats.org/officeDocument/2006/relationships/hyperlink" Target="http://cs.wikipedia.org/wiki/Gladi%C3%A1tor" TargetMode="External"/><Relationship Id="rId20" Type="http://schemas.openxmlformats.org/officeDocument/2006/relationships/hyperlink" Target="http://cs.wikipedia.org/wiki/Latinka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Zavla%C5%BEovac%C3%AD_kan%C3%A1l" TargetMode="External"/><Relationship Id="rId11" Type="http://schemas.openxmlformats.org/officeDocument/2006/relationships/hyperlink" Target="http://cs.wikipedia.org/wiki/Papyrus" TargetMode="External"/><Relationship Id="rId5" Type="http://schemas.openxmlformats.org/officeDocument/2006/relationships/hyperlink" Target="http://cs.wikipedia.org/wiki/Chammurapiho_z%C3%A1kon%C3%ADk" TargetMode="External"/><Relationship Id="rId15" Type="http://schemas.openxmlformats.org/officeDocument/2006/relationships/hyperlink" Target="http://cs.wikipedia.org/wiki/Romulus_a_Remus" TargetMode="External"/><Relationship Id="rId10" Type="http://schemas.openxmlformats.org/officeDocument/2006/relationships/hyperlink" Target="http://cs.wikipedia.org/wiki/Egyptsk%C3%A9_hieroglyfy" TargetMode="External"/><Relationship Id="rId19" Type="http://schemas.openxmlformats.org/officeDocument/2006/relationships/hyperlink" Target="http://cs.wikipedia.org/wiki/Forum_Romanum" TargetMode="External"/><Relationship Id="rId4" Type="http://schemas.openxmlformats.org/officeDocument/2006/relationships/hyperlink" Target="http://cs.wikipedia.org/wiki/Hrn%C4%8D%C3%AD%C5%99sk%C3%BD_kruh" TargetMode="External"/><Relationship Id="rId9" Type="http://schemas.openxmlformats.org/officeDocument/2006/relationships/hyperlink" Target="http://cs.wikipedia.org/wiki/Mumie" TargetMode="External"/><Relationship Id="rId14" Type="http://schemas.openxmlformats.org/officeDocument/2006/relationships/hyperlink" Target="http://cs.wikipedia.org/wiki/Trojsk%C3%BD_k%C5%AF%C5%8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41326"/>
            <a:ext cx="7772400" cy="4572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8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00338226"/>
              </p:ext>
            </p:extLst>
          </p:nvPr>
        </p:nvGraphicFramePr>
        <p:xfrm>
          <a:off x="468313" y="1844675"/>
          <a:ext cx="8229600" cy="492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VY_32_INOVACE_01_03_civilizace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společnost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Základy společenských věd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dějiny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Historický exkurz – vznik státu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Miroslav Janata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Listopad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DUM je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 určen žákům praktické školy, slouží  k seznámení se vznikem 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civilizace.  K dispozici  mapky a fotografie. 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Pomůcky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: interaktivní tabule, dataprojektor, učebnice.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Civilizace, Mezopotámie, Egypt, starověké Řecko, starověký Řím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Click="0" advTm="5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  <a:latin typeface="Batang" pitchFamily="18" charset="-127"/>
                <a:ea typeface="Batang" pitchFamily="18" charset="-127"/>
                <a:cs typeface="Aharoni" pitchFamily="2" charset="-79"/>
              </a:rPr>
              <a:t>CIVILIZACE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79712" y="2204864"/>
            <a:ext cx="6336704" cy="31700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?????</a:t>
            </a:r>
            <a:endParaRPr lang="cs-CZ" sz="20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  <a:latin typeface="Batang" pitchFamily="18" charset="-127"/>
                <a:ea typeface="Batang" pitchFamily="18" charset="-127"/>
                <a:cs typeface="Aharoni" pitchFamily="2" charset="-79"/>
              </a:rPr>
              <a:t>CIVILIZACE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3429000"/>
            <a:ext cx="806489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cap="all" dirty="0" smtClean="0"/>
              <a:t>V době starověku = </a:t>
            </a:r>
          </a:p>
          <a:p>
            <a:r>
              <a:rPr lang="cs-CZ" sz="3600" cap="all" dirty="0" smtClean="0"/>
              <a:t>První státy, kde lidé žili většinou ve městech a měli vyspělejší způsob života</a:t>
            </a:r>
          </a:p>
          <a:p>
            <a:r>
              <a:rPr lang="cs-CZ" sz="3600" cap="all" dirty="0" smtClean="0"/>
              <a:t>Než pravěcí zemědělci a lovci</a:t>
            </a:r>
            <a:endParaRPr lang="cs-CZ" sz="3600" cap="all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1988840"/>
            <a:ext cx="7113294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souhrnný název pro všechny obyvatele Země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all" dirty="0" smtClean="0">
                <a:solidFill>
                  <a:srgbClr val="FF0000"/>
                </a:solidFill>
              </a:rPr>
              <a:t>Podmínky vzniku civilizace</a:t>
            </a:r>
            <a:endParaRPr lang="cs-CZ" cap="all" dirty="0">
              <a:solidFill>
                <a:srgbClr val="FF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412776"/>
            <a:ext cx="8676456" cy="4572000"/>
          </a:xfrm>
        </p:spPr>
        <p:txBody>
          <a:bodyPr>
            <a:noAutofit/>
          </a:bodyPr>
          <a:lstStyle/>
          <a:p>
            <a:r>
              <a:rPr lang="cs-CZ" sz="4000" cap="all" dirty="0">
                <a:solidFill>
                  <a:srgbClr val="FFFF00"/>
                </a:solidFill>
              </a:rPr>
              <a:t>Rozvinuté </a:t>
            </a:r>
            <a:r>
              <a:rPr lang="cs-CZ" sz="4000" cap="all" dirty="0" smtClean="0">
                <a:solidFill>
                  <a:srgbClr val="FFFF00"/>
                </a:solidFill>
              </a:rPr>
              <a:t>zemědělství</a:t>
            </a:r>
          </a:p>
          <a:p>
            <a:r>
              <a:rPr lang="cs-CZ" sz="4000" cap="all" dirty="0" smtClean="0">
                <a:solidFill>
                  <a:srgbClr val="FFFF00"/>
                </a:solidFill>
              </a:rPr>
              <a:t>roste počet obyvatel</a:t>
            </a:r>
          </a:p>
          <a:p>
            <a:r>
              <a:rPr lang="cs-CZ" sz="4000" cap="all" dirty="0" smtClean="0">
                <a:solidFill>
                  <a:srgbClr val="FFFF00"/>
                </a:solidFill>
              </a:rPr>
              <a:t>Vznik měst a městských států</a:t>
            </a:r>
          </a:p>
          <a:p>
            <a:r>
              <a:rPr lang="cs-CZ" sz="4000" cap="all" dirty="0" smtClean="0">
                <a:solidFill>
                  <a:srgbClr val="FFFF00"/>
                </a:solidFill>
              </a:rPr>
              <a:t> vznik písma</a:t>
            </a:r>
            <a:endParaRPr lang="cs-CZ" sz="4000" cap="all" dirty="0">
              <a:solidFill>
                <a:srgbClr val="FFFF00"/>
              </a:solidFill>
            </a:endParaRPr>
          </a:p>
          <a:p>
            <a:r>
              <a:rPr lang="cs-CZ" sz="3600" cap="all" dirty="0" smtClean="0">
                <a:solidFill>
                  <a:srgbClr val="FFFF00"/>
                </a:solidFill>
              </a:rPr>
              <a:t>oddělení </a:t>
            </a:r>
            <a:r>
              <a:rPr lang="cs-CZ" sz="3600" cap="all" dirty="0">
                <a:solidFill>
                  <a:srgbClr val="FFFF00"/>
                </a:solidFill>
              </a:rPr>
              <a:t>řemesla od zemědělství </a:t>
            </a:r>
            <a:endParaRPr lang="cs-CZ" sz="3600" cap="all" dirty="0" smtClean="0">
              <a:solidFill>
                <a:srgbClr val="FFFF00"/>
              </a:solidFill>
            </a:endParaRPr>
          </a:p>
          <a:p>
            <a:r>
              <a:rPr lang="cs-CZ" sz="4000" cap="all" dirty="0" smtClean="0">
                <a:solidFill>
                  <a:srgbClr val="FFFF00"/>
                </a:solidFill>
              </a:rPr>
              <a:t>vznik obchodu</a:t>
            </a:r>
            <a:endParaRPr lang="cs-CZ" sz="4000" cap="all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5" dur="8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6" dur="8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8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2" dur="8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3" dur="8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8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Earth_Eastern_Hemispher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2276872"/>
            <a:ext cx="8087555" cy="4176464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1259632" y="404664"/>
            <a:ext cx="43172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Mezopotámie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4211960" y="1772816"/>
            <a:ext cx="1224136" cy="172819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4499992" y="1556792"/>
            <a:ext cx="427392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Země mezi řekami</a:t>
            </a:r>
            <a:endParaRPr lang="cs-CZ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79712" y="188640"/>
            <a:ext cx="554792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cap="all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Sumerové</a:t>
            </a:r>
            <a:endParaRPr lang="cs-CZ" sz="8000" b="1" cap="all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436561" y="1772816"/>
            <a:ext cx="6630982" cy="59093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Klínové </a:t>
            </a:r>
            <a:r>
              <a:rPr lang="cs-CZ" sz="5400" b="1" cap="all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písmo </a:t>
            </a:r>
          </a:p>
          <a:p>
            <a:pPr algn="ctr"/>
            <a:r>
              <a:rPr lang="cs-CZ" sz="5400" b="1" cap="all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Hrnčířský kruh</a:t>
            </a:r>
          </a:p>
          <a:p>
            <a:pPr algn="ctr"/>
            <a:r>
              <a:rPr lang="cs-CZ" sz="5400" b="1" cap="all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Vůz</a:t>
            </a:r>
          </a:p>
          <a:p>
            <a:pPr algn="ctr"/>
            <a:r>
              <a:rPr lang="cs-CZ" sz="5400" b="1" cap="all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Zavlažovali půdu</a:t>
            </a:r>
          </a:p>
          <a:p>
            <a:pPr algn="ctr"/>
            <a:r>
              <a:rPr lang="cs-CZ" sz="5400" b="1" cap="all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pomocí</a:t>
            </a:r>
          </a:p>
          <a:p>
            <a:pPr algn="ctr"/>
            <a:r>
              <a:rPr lang="cs-CZ" sz="5400" b="1" cap="all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vodních kanálů</a:t>
            </a:r>
          </a:p>
          <a:p>
            <a:pPr algn="ctr"/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836712"/>
            <a:ext cx="597666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b="1" cap="all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Klínové písmo </a:t>
            </a:r>
          </a:p>
        </p:txBody>
      </p:sp>
      <p:pic>
        <p:nvPicPr>
          <p:cNvPr id="3" name="Obrázek 2" descr="02-Cuneiform_scrip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3356992"/>
            <a:ext cx="3096344" cy="3191256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3851920" y="1844824"/>
            <a:ext cx="4235455" cy="17967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</a:rPr>
              <a:t>na hliněných </a:t>
            </a:r>
          </a:p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</a:rPr>
              <a:t>destičkách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836712"/>
            <a:ext cx="676875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b="1" cap="all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Hrnčířský kruh</a:t>
            </a:r>
          </a:p>
        </p:txBody>
      </p:sp>
      <p:pic>
        <p:nvPicPr>
          <p:cNvPr id="3" name="Obrázek 2" descr="03-1280px-Töpferscheib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51720" y="2492896"/>
            <a:ext cx="4835376" cy="36265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06-Code-de-Hammurabi-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23928" y="0"/>
            <a:ext cx="4649492" cy="68580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611560" y="4293096"/>
            <a:ext cx="626469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b="1" cap="all" dirty="0" err="1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Chammurapiho</a:t>
            </a:r>
            <a:r>
              <a:rPr lang="cs-CZ" sz="6000" b="1" cap="all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zákoník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836712"/>
            <a:ext cx="597666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b="1" cap="all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vůz</a:t>
            </a:r>
          </a:p>
        </p:txBody>
      </p:sp>
      <p:pic>
        <p:nvPicPr>
          <p:cNvPr id="3" name="Obrázek 2" descr="vůz 0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71800" y="2420888"/>
            <a:ext cx="4111689" cy="344383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836712"/>
            <a:ext cx="597666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b="1" cap="all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Zavlažovací</a:t>
            </a:r>
          </a:p>
          <a:p>
            <a:pPr algn="ctr"/>
            <a:r>
              <a:rPr lang="cs-CZ" sz="6000" b="1" cap="all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kanál</a:t>
            </a:r>
          </a:p>
        </p:txBody>
      </p:sp>
      <p:pic>
        <p:nvPicPr>
          <p:cNvPr id="3" name="Obrázek 2" descr="04-kaná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99792" y="2996952"/>
            <a:ext cx="4032448" cy="30243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Earth_Eastern_Hemispher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2276872"/>
            <a:ext cx="8087555" cy="4176464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272730" y="404664"/>
            <a:ext cx="22910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EGYPT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3923928" y="1916832"/>
            <a:ext cx="1224136" cy="172819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27784" y="2060848"/>
            <a:ext cx="35951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Pyramidy</a:t>
            </a:r>
            <a:endParaRPr lang="cs-CZ" sz="5400" b="1" cap="all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64088" y="3573016"/>
            <a:ext cx="23968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mumie</a:t>
            </a:r>
            <a:endParaRPr lang="cs-CZ" sz="5400" b="1" cap="all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0492" y="620688"/>
            <a:ext cx="286123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Faraon</a:t>
            </a:r>
            <a:endParaRPr lang="cs-CZ" sz="5400" b="1" cap="all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941168"/>
            <a:ext cx="73793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Papyrus + hieroglyf</a:t>
            </a:r>
            <a:endParaRPr lang="cs-CZ" sz="5400" b="1" cap="all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87824" y="1196752"/>
            <a:ext cx="597666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b="1" cap="all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faraon</a:t>
            </a:r>
          </a:p>
        </p:txBody>
      </p:sp>
      <p:pic>
        <p:nvPicPr>
          <p:cNvPr id="4" name="Obrázek 3" descr="07-farao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88640"/>
            <a:ext cx="2924131" cy="64533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836712"/>
            <a:ext cx="597666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b="1" cap="all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pyramida</a:t>
            </a:r>
          </a:p>
        </p:txBody>
      </p:sp>
      <p:pic>
        <p:nvPicPr>
          <p:cNvPr id="3" name="Obrázek 2" descr="vůz 0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71800" y="2604132"/>
            <a:ext cx="4111689" cy="307734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836712"/>
            <a:ext cx="597666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b="1" cap="all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mumie</a:t>
            </a:r>
          </a:p>
        </p:txBody>
      </p:sp>
      <p:pic>
        <p:nvPicPr>
          <p:cNvPr id="3" name="Obrázek 2" descr="vůz 0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71800" y="2650710"/>
            <a:ext cx="4111689" cy="298418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88640"/>
            <a:ext cx="597666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b="1" cap="all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Hieroglyf na papyru</a:t>
            </a:r>
          </a:p>
        </p:txBody>
      </p:sp>
      <p:pic>
        <p:nvPicPr>
          <p:cNvPr id="3" name="Obrázek 2" descr="vůz 0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2132856"/>
            <a:ext cx="2933449" cy="3443830"/>
          </a:xfrm>
          <a:prstGeom prst="rect">
            <a:avLst/>
          </a:prstGeom>
        </p:spPr>
      </p:pic>
      <p:pic>
        <p:nvPicPr>
          <p:cNvPr id="4" name="Obrázek 3" descr="10 papyru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484784"/>
            <a:ext cx="2633435" cy="36004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4067944" y="4725144"/>
            <a:ext cx="3709670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</a:rPr>
              <a:t>EGYPTSKÝ </a:t>
            </a:r>
          </a:p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</a:rPr>
              <a:t>PÍSAŘ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Earth_Eastern_Hemispher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2276872"/>
            <a:ext cx="8087555" cy="4176464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784314" y="404664"/>
            <a:ext cx="7316077" cy="141577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DÁLNÝ VÝCHOD</a:t>
            </a:r>
          </a:p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ČÍNA   A   INDIE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3851920" y="1772816"/>
            <a:ext cx="2592288" cy="1656184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4788024" y="1772816"/>
            <a:ext cx="1440160" cy="208823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22397" y="1340768"/>
            <a:ext cx="7662226" cy="34163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Široké ulice</a:t>
            </a:r>
          </a:p>
          <a:p>
            <a:pPr algn="ctr"/>
            <a:r>
              <a:rPr lang="cs-CZ" sz="5400" b="1" cap="all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Poschoďové domy</a:t>
            </a:r>
          </a:p>
          <a:p>
            <a:pPr algn="ctr"/>
            <a:r>
              <a:rPr lang="cs-CZ" sz="5400" b="1" cap="all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KoupelnY</a:t>
            </a:r>
            <a:endParaRPr lang="cs-CZ" sz="5400" b="1" cap="all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cs-CZ" sz="5400" b="1" cap="all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Splachovací </a:t>
            </a:r>
            <a:r>
              <a:rPr lang="cs-CZ" sz="5400" b="1" cap="all" dirty="0" err="1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toaletY</a:t>
            </a:r>
            <a:endParaRPr lang="cs-CZ" sz="5400" b="1" cap="all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764704"/>
            <a:ext cx="6696744" cy="507831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small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Hedvábí</a:t>
            </a:r>
          </a:p>
          <a:p>
            <a:pPr algn="ctr"/>
            <a:r>
              <a:rPr lang="cs-CZ" sz="5400" b="1" cap="small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Koňský postroj</a:t>
            </a:r>
          </a:p>
          <a:p>
            <a:pPr algn="ctr"/>
            <a:r>
              <a:rPr lang="cs-CZ" sz="5400" b="1" cap="small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Kompas</a:t>
            </a:r>
          </a:p>
          <a:p>
            <a:pPr algn="ctr"/>
            <a:r>
              <a:rPr lang="cs-CZ" sz="5400" b="1" cap="small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Papír</a:t>
            </a:r>
          </a:p>
          <a:p>
            <a:pPr algn="ctr"/>
            <a:r>
              <a:rPr lang="cs-CZ" sz="5400" b="1" cap="small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Velká čínská zeď</a:t>
            </a:r>
          </a:p>
          <a:p>
            <a:pPr algn="ctr"/>
            <a:r>
              <a:rPr lang="cs-CZ" sz="5400" b="1" cap="small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Střelný prach</a:t>
            </a:r>
            <a:endParaRPr lang="cs-CZ" sz="5400" b="1" cap="small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908720"/>
            <a:ext cx="655272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b="1" cap="all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KOŇSKÝ POSTROJ</a:t>
            </a:r>
          </a:p>
        </p:txBody>
      </p:sp>
      <p:pic>
        <p:nvPicPr>
          <p:cNvPr id="3" name="Obrázek 2" descr="vůz 0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56614" y="2650710"/>
            <a:ext cx="3542060" cy="298418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548680"/>
            <a:ext cx="655272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b="1" cap="all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VELKÁ ČÍNSKÁ ZEĎ</a:t>
            </a:r>
          </a:p>
        </p:txBody>
      </p:sp>
      <p:pic>
        <p:nvPicPr>
          <p:cNvPr id="3" name="Obrázek 2" descr="vůz 0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27784" y="2924944"/>
            <a:ext cx="4486096" cy="33645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Earth_Eastern_Hemispher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2276872"/>
            <a:ext cx="8087555" cy="4176464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1403648" y="548680"/>
            <a:ext cx="628172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STAROVĚKÉ ŘECKO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3923928" y="1412776"/>
            <a:ext cx="1080120" cy="194421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4664"/>
            <a:ext cx="8908851" cy="59093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Řecká abeceda</a:t>
            </a:r>
          </a:p>
          <a:p>
            <a:pPr algn="ctr"/>
            <a:r>
              <a:rPr lang="cs-CZ" sz="5400" b="1" cap="all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Nahrazení bronzu železem</a:t>
            </a:r>
          </a:p>
          <a:p>
            <a:pPr algn="ctr"/>
            <a:r>
              <a:rPr lang="cs-CZ" sz="5400" b="1" cap="all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Občané hlasovali o zákonech</a:t>
            </a:r>
          </a:p>
          <a:p>
            <a:pPr algn="ctr"/>
            <a:r>
              <a:rPr lang="cs-CZ" sz="5400" b="1" cap="all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</a:p>
          <a:p>
            <a:pPr algn="ctr"/>
            <a:r>
              <a:rPr lang="cs-CZ" sz="5400" b="1" cap="all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Volili úředníky</a:t>
            </a:r>
            <a:endParaRPr lang="cs-CZ" sz="5400" b="1" cap="all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548680"/>
            <a:ext cx="655272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b="1" cap="all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ŘECKÁ ABECEDA</a:t>
            </a:r>
          </a:p>
        </p:txBody>
      </p:sp>
      <p:pic>
        <p:nvPicPr>
          <p:cNvPr id="3" name="Obrázek 2" descr="vůz 0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06685" y="2924944"/>
            <a:ext cx="4328293" cy="33645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692696"/>
            <a:ext cx="36095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Trojský kůň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" name="Obrázek 2" descr="15-Trojan_horse_Çanakkal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79912" y="1988840"/>
            <a:ext cx="2952328" cy="447000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Earth_Eastern_Hemispher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2276872"/>
            <a:ext cx="8087555" cy="4176464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1403648" y="476672"/>
            <a:ext cx="53825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STAROVĚKÝ ŘÍM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3995936" y="1556792"/>
            <a:ext cx="792088" cy="172819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548680"/>
            <a:ext cx="655272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b="1" cap="all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ROMULUS A REMUS</a:t>
            </a:r>
          </a:p>
        </p:txBody>
      </p:sp>
      <p:pic>
        <p:nvPicPr>
          <p:cNvPr id="3" name="Obrázek 2" descr="vůz 0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06685" y="3210372"/>
            <a:ext cx="4328293" cy="27937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548680"/>
            <a:ext cx="655272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b="1" cap="all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GLADIÁTOŘI</a:t>
            </a:r>
          </a:p>
        </p:txBody>
      </p:sp>
      <p:pic>
        <p:nvPicPr>
          <p:cNvPr id="3" name="Obrázek 2" descr="vůz 0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69824" y="2276872"/>
            <a:ext cx="6298519" cy="41924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02265" y="1340768"/>
            <a:ext cx="8311314" cy="501675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cap="all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Stavitelství</a:t>
            </a:r>
          </a:p>
          <a:p>
            <a:pPr algn="ctr"/>
            <a:r>
              <a:rPr lang="cs-CZ" sz="8000" b="1" cap="all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Armáda</a:t>
            </a:r>
          </a:p>
          <a:p>
            <a:pPr algn="ctr"/>
            <a:r>
              <a:rPr lang="cs-CZ" sz="8000" b="1" cap="all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Písmo – latinka</a:t>
            </a:r>
          </a:p>
          <a:p>
            <a:pPr algn="ctr"/>
            <a:r>
              <a:rPr lang="cs-CZ" sz="8000" b="1" cap="all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křesťanství</a:t>
            </a:r>
            <a:endParaRPr lang="cs-CZ" sz="8000" b="1" cap="all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18-1280px-Colosseum_in_Rome,_Italy_-_April_200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332656"/>
            <a:ext cx="4860032" cy="2851472"/>
          </a:xfrm>
          <a:prstGeom prst="rect">
            <a:avLst/>
          </a:prstGeom>
        </p:spPr>
      </p:pic>
      <p:pic>
        <p:nvPicPr>
          <p:cNvPr id="5" name="Obrázek 4" descr="19-Pont_du_Gard_Oct_200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32040" y="1484784"/>
            <a:ext cx="4067944" cy="3050958"/>
          </a:xfrm>
          <a:prstGeom prst="rect">
            <a:avLst/>
          </a:prstGeom>
        </p:spPr>
      </p:pic>
      <p:pic>
        <p:nvPicPr>
          <p:cNvPr id="6" name="Obrázek 5" descr="20-Forum_Romanum_panoram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1560" y="3861048"/>
            <a:ext cx="6372200" cy="2797920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699792" y="5805264"/>
            <a:ext cx="62167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rgbClr val="FF0000"/>
                </a:solidFill>
                <a:effectLst/>
              </a:rPr>
              <a:t>FORUM ROMANUM</a:t>
            </a:r>
            <a:endParaRPr lang="cs-CZ" sz="5400" b="1" cap="none" spc="0" dirty="0">
              <a:ln/>
              <a:solidFill>
                <a:srgbClr val="FF0000"/>
              </a:soli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851920" y="260648"/>
            <a:ext cx="37980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rgbClr val="FF0000"/>
                </a:solidFill>
                <a:effectLst/>
              </a:rPr>
              <a:t>COLOSEUM</a:t>
            </a:r>
            <a:endParaRPr lang="cs-CZ" sz="5400" b="1" cap="none" spc="0" dirty="0">
              <a:ln/>
              <a:solidFill>
                <a:srgbClr val="FF0000"/>
              </a:soli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11760" y="3068960"/>
            <a:ext cx="37301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AKVADUKT</a:t>
            </a:r>
            <a:endParaRPr lang="cs-CZ" sz="54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1 LATINKA VE SVĚTĚ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404664"/>
            <a:ext cx="8220075" cy="4219575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55576" y="4797152"/>
            <a:ext cx="7897995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ROZŠÍŘENÍ LATINSKÉHO</a:t>
            </a:r>
          </a:p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PÍSMA VE SVĚTĚ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844824"/>
            <a:ext cx="8002768" cy="34163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MALÉ OPAKOVÁNÍ</a:t>
            </a:r>
          </a:p>
          <a:p>
            <a:pPr algn="ctr"/>
            <a:r>
              <a:rPr lang="cs-CZ" sz="5400" b="1" spc="50" dirty="0" smtClean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 SPRÁVNÉ ODPOVĚDI</a:t>
            </a:r>
          </a:p>
          <a:p>
            <a:pPr algn="ctr"/>
            <a:r>
              <a:rPr lang="cs-CZ" sz="5400" b="1" spc="50" dirty="0" smtClean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DOSTANEŠ NOVOU</a:t>
            </a:r>
          </a:p>
          <a:p>
            <a:pPr algn="ctr"/>
            <a:r>
              <a:rPr lang="cs-CZ" sz="5400" b="1" cap="none" spc="50" dirty="0" smtClean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OTÁZKU</a:t>
            </a:r>
            <a:endParaRPr lang="cs-CZ" sz="5400" b="1" cap="none" spc="50" dirty="0">
              <a:ln w="11430"/>
              <a:solidFill>
                <a:srgbClr val="FFFF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70395" y="764704"/>
            <a:ext cx="7856638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PSALI EGYPŤANÉ</a:t>
            </a: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 HLINĚNÉ DESTIČKY ?</a:t>
            </a:r>
          </a:p>
        </p:txBody>
      </p:sp>
      <p:sp>
        <p:nvSpPr>
          <p:cNvPr id="3" name="Obdélník 2"/>
          <p:cNvSpPr/>
          <p:nvPr/>
        </p:nvSpPr>
        <p:spPr>
          <a:xfrm>
            <a:off x="1691680" y="3356992"/>
            <a:ext cx="16129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ANO</a:t>
            </a:r>
            <a:endParaRPr lang="cs-CZ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940152" y="3356992"/>
            <a:ext cx="11192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NE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43808" y="5661248"/>
            <a:ext cx="3949350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KLIKNI NA ŠIPKU POD</a:t>
            </a:r>
          </a:p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SPRÁVNOU ODPOVĚDÍ</a:t>
            </a:r>
            <a:endParaRPr lang="cs-CZ" sz="28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Obousměrná vodorovná šipka 6">
            <a:hlinkClick r:id="rId2" action="ppaction://hlinksldjump"/>
          </p:cNvPr>
          <p:cNvSpPr/>
          <p:nvPr/>
        </p:nvSpPr>
        <p:spPr>
          <a:xfrm>
            <a:off x="1907704" y="4581128"/>
            <a:ext cx="1216152" cy="484632"/>
          </a:xfrm>
          <a:prstGeom prst="left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ousměrná vodorovná šipka 7">
            <a:hlinkClick r:id="rId3" action="ppaction://hlinksldjump"/>
          </p:cNvPr>
          <p:cNvSpPr/>
          <p:nvPr/>
        </p:nvSpPr>
        <p:spPr>
          <a:xfrm>
            <a:off x="5796136" y="4509120"/>
            <a:ext cx="1216152" cy="484632"/>
          </a:xfrm>
          <a:prstGeom prst="left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86605" y="764704"/>
            <a:ext cx="7024232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PYRAMIDA 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 HROBKA FARAONA</a:t>
            </a:r>
          </a:p>
        </p:txBody>
      </p:sp>
      <p:sp>
        <p:nvSpPr>
          <p:cNvPr id="3" name="Obdélník 2"/>
          <p:cNvSpPr/>
          <p:nvPr/>
        </p:nvSpPr>
        <p:spPr>
          <a:xfrm>
            <a:off x="1691680" y="3356992"/>
            <a:ext cx="16129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ANO</a:t>
            </a:r>
            <a:endParaRPr lang="cs-CZ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940152" y="3356992"/>
            <a:ext cx="11192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NE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43808" y="5661248"/>
            <a:ext cx="3949350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KLIKNI NA ŠIPKU POD</a:t>
            </a:r>
          </a:p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SPRÁVNOU ODPOVĚDÍ</a:t>
            </a:r>
            <a:endParaRPr lang="cs-CZ" sz="28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Obousměrná vodorovná šipka 6">
            <a:hlinkClick r:id="rId2" action="ppaction://hlinksldjump"/>
          </p:cNvPr>
          <p:cNvSpPr/>
          <p:nvPr/>
        </p:nvSpPr>
        <p:spPr>
          <a:xfrm>
            <a:off x="1907704" y="4581128"/>
            <a:ext cx="1216152" cy="484632"/>
          </a:xfrm>
          <a:prstGeom prst="left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ousměrná vodorovná šipka 7">
            <a:hlinkClick r:id="rId3" action="ppaction://hlinksldjump"/>
          </p:cNvPr>
          <p:cNvSpPr/>
          <p:nvPr/>
        </p:nvSpPr>
        <p:spPr>
          <a:xfrm>
            <a:off x="5796136" y="4509120"/>
            <a:ext cx="1216152" cy="484632"/>
          </a:xfrm>
          <a:prstGeom prst="left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69732" y="764704"/>
            <a:ext cx="6857968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ŘECKÁ ABECEDA 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  NEJROZŠÍŘENĚJŠÍ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 SVĚTĚ</a:t>
            </a:r>
          </a:p>
        </p:txBody>
      </p:sp>
      <p:sp>
        <p:nvSpPr>
          <p:cNvPr id="3" name="Obdélník 2"/>
          <p:cNvSpPr/>
          <p:nvPr/>
        </p:nvSpPr>
        <p:spPr>
          <a:xfrm>
            <a:off x="1691680" y="3356992"/>
            <a:ext cx="16129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ANO</a:t>
            </a:r>
            <a:endParaRPr lang="cs-CZ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940152" y="3356992"/>
            <a:ext cx="11192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NE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43808" y="5661248"/>
            <a:ext cx="3949350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KLIKNI NA ŠIPKU POD</a:t>
            </a:r>
          </a:p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SPRÁVNOU ODPOVĚDÍ</a:t>
            </a:r>
            <a:endParaRPr lang="cs-CZ" sz="28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Obousměrná vodorovná šipka 6">
            <a:hlinkClick r:id="rId2" action="ppaction://hlinksldjump"/>
          </p:cNvPr>
          <p:cNvSpPr/>
          <p:nvPr/>
        </p:nvSpPr>
        <p:spPr>
          <a:xfrm>
            <a:off x="1907704" y="4581128"/>
            <a:ext cx="1216152" cy="484632"/>
          </a:xfrm>
          <a:prstGeom prst="left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ousměrná vodorovná šipka 7">
            <a:hlinkClick r:id="rId3" action="ppaction://hlinksldjump"/>
          </p:cNvPr>
          <p:cNvSpPr/>
          <p:nvPr/>
        </p:nvSpPr>
        <p:spPr>
          <a:xfrm>
            <a:off x="5796136" y="4509120"/>
            <a:ext cx="1216152" cy="484632"/>
          </a:xfrm>
          <a:prstGeom prst="left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08720"/>
            <a:ext cx="6789551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SPRÁVNĚ</a:t>
            </a:r>
          </a:p>
          <a:p>
            <a:r>
              <a:rPr lang="cs-CZ" sz="2800" dirty="0" smtClean="0"/>
              <a:t>EGYPŤANÉ PSALI NA PAPYRUS</a:t>
            </a:r>
          </a:p>
          <a:p>
            <a:r>
              <a:rPr lang="cs-CZ" sz="2800" dirty="0" smtClean="0"/>
              <a:t>NA HLINĚNÉ DESTIČKY PSALI   SUMEROVÉ</a:t>
            </a:r>
            <a:endParaRPr lang="cs-CZ" sz="2800" dirty="0"/>
          </a:p>
        </p:txBody>
      </p:sp>
      <p:pic>
        <p:nvPicPr>
          <p:cNvPr id="3" name="Obrázek 2" descr="10 papyrus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771800" y="3284984"/>
            <a:ext cx="1932005" cy="226814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076056" y="5013176"/>
            <a:ext cx="22338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KLIKNI NA OBRÁZEK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5527795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SPRÁVNĚ</a:t>
            </a:r>
          </a:p>
          <a:p>
            <a:r>
              <a:rPr lang="cs-CZ" sz="3200" dirty="0" smtClean="0"/>
              <a:t>EGYPŤANÉ  MRTVÉ FARAONY </a:t>
            </a:r>
          </a:p>
          <a:p>
            <a:r>
              <a:rPr lang="cs-CZ" sz="3200" dirty="0" smtClean="0"/>
              <a:t>NABALZAMOVALI</a:t>
            </a:r>
          </a:p>
          <a:p>
            <a:r>
              <a:rPr lang="cs-CZ" sz="3200" dirty="0" smtClean="0"/>
              <a:t>A POCHOVALI DO PYRAMID</a:t>
            </a:r>
            <a:endParaRPr lang="cs-CZ" sz="3200" dirty="0"/>
          </a:p>
        </p:txBody>
      </p:sp>
      <p:pic>
        <p:nvPicPr>
          <p:cNvPr id="4" name="Obrázek 3" descr="09mumie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79912" y="4005064"/>
            <a:ext cx="2161209" cy="156856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724128" y="3356992"/>
            <a:ext cx="19014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KLIKNI NA MUMII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3728" y="1484784"/>
            <a:ext cx="23131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SPRÁVNĚ</a:t>
            </a:r>
            <a:endParaRPr lang="cs-CZ" sz="4000" dirty="0"/>
          </a:p>
        </p:txBody>
      </p:sp>
      <p:pic>
        <p:nvPicPr>
          <p:cNvPr id="3" name="Obrázek 2" descr="10 papyrus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55776" y="2996952"/>
            <a:ext cx="3475058" cy="178383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08720"/>
            <a:ext cx="7727180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NE !!!!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NA HLINĚNÉ DESTIČKY PSALI   SUMEROVÉ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EGYPŤANÉ PSALI NA PAPYRUS</a:t>
            </a:r>
          </a:p>
        </p:txBody>
      </p:sp>
      <p:pic>
        <p:nvPicPr>
          <p:cNvPr id="3" name="Obrázek 2" descr="10 papyrus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11760" y="3068960"/>
            <a:ext cx="1932005" cy="226814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076056" y="5013176"/>
            <a:ext cx="22338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KLIKNI NA OBRÁZEK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700808"/>
            <a:ext cx="7660430" cy="12311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r>
              <a:rPr lang="cs-CZ" sz="2800" dirty="0" smtClean="0">
                <a:solidFill>
                  <a:srgbClr val="FF0000"/>
                </a:solidFill>
              </a:rPr>
              <a:t>EGYPŤANÉ  MRTVÉ FARAONY NABALZAMOVALI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A POCHOVALI DO PYRAMID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4" name="Obrázek 3" descr="09mumie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07904" y="4005064"/>
            <a:ext cx="2161209" cy="156856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724128" y="3356992"/>
            <a:ext cx="19014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KLIKNI NA MUMII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412776"/>
            <a:ext cx="741029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NĚJAK TI TO NEJDE. NA OBRÁZKU SVĚTA JE ZELENĚ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ZNÁZORNĚNO, KDE SE POUŽÍVÁ LATINSKÁ ABECEDA.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KLIKNI NA MAPKU.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3" name="Obrázek 2" descr="10 papyrus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93914" y="3068960"/>
            <a:ext cx="4348604" cy="22322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25569" y="2967335"/>
            <a:ext cx="24928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K</a:t>
            </a:r>
            <a:r>
              <a:rPr lang="cs-CZ" sz="5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ONEC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60288" y="836712"/>
            <a:ext cx="6465232" cy="507831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Prezentace slouží</a:t>
            </a: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k doplnění a 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oživení látky.</a:t>
            </a: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Posun se provádí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klinutím na obrázek, 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nebo šipku.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979712" y="1412776"/>
            <a:ext cx="548175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Čerpáno z </a:t>
            </a:r>
            <a:r>
              <a:rPr lang="cs-CZ" dirty="0" err="1" smtClean="0"/>
              <a:t>vikipedie</a:t>
            </a:r>
            <a:r>
              <a:rPr lang="cs-CZ" dirty="0" smtClean="0"/>
              <a:t> (viz citace list č. 46) a učebnice:</a:t>
            </a:r>
          </a:p>
          <a:p>
            <a:r>
              <a:rPr lang="cs-CZ" dirty="0" smtClean="0"/>
              <a:t>VALENTA, Milan a Oldřich MÜLLER. </a:t>
            </a:r>
          </a:p>
          <a:p>
            <a:r>
              <a:rPr lang="cs-CZ" i="1" dirty="0" smtClean="0"/>
              <a:t>Dějepis pro 2. stupeň základní školy praktické</a:t>
            </a:r>
            <a:r>
              <a:rPr lang="cs-CZ" dirty="0" smtClean="0"/>
              <a:t>.</a:t>
            </a:r>
          </a:p>
          <a:p>
            <a:r>
              <a:rPr lang="cs-CZ" dirty="0" smtClean="0"/>
              <a:t> 1. </a:t>
            </a:r>
            <a:r>
              <a:rPr lang="cs-CZ" dirty="0" err="1" smtClean="0"/>
              <a:t>vyd</a:t>
            </a:r>
            <a:r>
              <a:rPr lang="cs-CZ" dirty="0" smtClean="0"/>
              <a:t>. Praha: Parta, 2010, 67 s. ISBN 978-807-3201-241.</a:t>
            </a:r>
            <a:endParaRPr lang="cs-CZ" dirty="0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259633" y="1120301"/>
          <a:ext cx="6912767" cy="12443460"/>
        </p:xfrm>
        <a:graphic>
          <a:graphicData uri="http://schemas.openxmlformats.org/drawingml/2006/table">
            <a:tbl>
              <a:tblPr/>
              <a:tblGrid>
                <a:gridCol w="424327"/>
                <a:gridCol w="749982"/>
                <a:gridCol w="5738458"/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LIST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OBRÁZEK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CITACE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17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5,12,14,18,23,27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mapa světa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Mapa světa. In: </a:t>
                      </a:r>
                      <a:r>
                        <a:rPr lang="cs-CZ" sz="1000" i="1">
                          <a:latin typeface="Calibri"/>
                          <a:ea typeface="Calibri"/>
                          <a:cs typeface="Times New Roman"/>
                        </a:rPr>
                        <a:t>Wikipedia: the free encyclopedia</a:t>
                      </a: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 [online]. San Francisco (CA): Wikimedia Foundation, 2001- [cit. 2014-06-18]. Dostupné z: </a:t>
                      </a:r>
                      <a:r>
                        <a:rPr lang="cs-CZ" sz="1000" u="sng">
                          <a:solidFill>
                            <a:srgbClr val="0000FF"/>
                          </a:solidFill>
                          <a:latin typeface="Calibri"/>
                          <a:ea typeface="Calibri"/>
                          <a:cs typeface="Times New Roman"/>
                          <a:hlinkClick r:id="rId2"/>
                        </a:rPr>
                        <a:t>http://generator.citace.com/dok/lJTUzw9qKeNTPkzX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90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7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Klínové písmo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Země. In: </a:t>
                      </a:r>
                      <a:r>
                        <a:rPr lang="cs-CZ" sz="1000" i="1">
                          <a:latin typeface="Calibri"/>
                          <a:ea typeface="Calibri"/>
                          <a:cs typeface="Times New Roman"/>
                        </a:rPr>
                        <a:t>Wikipedia: the free encyclopedia</a:t>
                      </a: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 [online]. San Francisco (CA): Wikimedia Foundation, 2001- [cit. 2014-06-16]. Dostupné z: </a:t>
                      </a:r>
                      <a:r>
                        <a:rPr lang="cs-CZ" sz="1000" u="sng">
                          <a:solidFill>
                            <a:srgbClr val="0000FF"/>
                          </a:solidFill>
                          <a:latin typeface="Calibri"/>
                          <a:ea typeface="Calibri"/>
                          <a:cs typeface="Times New Roman"/>
                          <a:hlinkClick r:id="rId3"/>
                        </a:rPr>
                        <a:t>http://en.wikipedia.org/wiki/World#mediaviewer/File:Earth_Eastern_Hemisphere.jpg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90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8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Hrnčířský kruh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Hrnčířský kruh. In: </a:t>
                      </a:r>
                      <a:r>
                        <a:rPr lang="cs-CZ" sz="1000" i="1">
                          <a:latin typeface="Calibri"/>
                          <a:ea typeface="Calibri"/>
                          <a:cs typeface="Times New Roman"/>
                        </a:rPr>
                        <a:t>Wikipedia: the free encyclopedia</a:t>
                      </a: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 [online]. San Francisco (CA): Wikimedia Foundation, 2001- [cit. 2014-06-16]. Dostupné z: </a:t>
                      </a:r>
                      <a:r>
                        <a:rPr lang="cs-CZ" sz="1000" u="sng">
                          <a:solidFill>
                            <a:srgbClr val="0000FF"/>
                          </a:solidFill>
                          <a:latin typeface="Calibri"/>
                          <a:ea typeface="Calibri"/>
                          <a:cs typeface="Times New Roman"/>
                          <a:hlinkClick r:id="rId4"/>
                        </a:rPr>
                        <a:t>http://cs.wikipedia.org/wiki/Hrn%C4%8D%C3%AD%C5%99sk%C3%BD_kruh#mediaviewer/Soubor:T%C3%B6pferscheibe.jpg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90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9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Chammurapiho zákoník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Chammurapiho zákoník. In: </a:t>
                      </a:r>
                      <a:r>
                        <a:rPr lang="cs-CZ" sz="1000" i="1">
                          <a:latin typeface="Calibri"/>
                          <a:ea typeface="Calibri"/>
                          <a:cs typeface="Times New Roman"/>
                        </a:rPr>
                        <a:t>Wikipedia: the free encyclopedia</a:t>
                      </a: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 [online]. San Francisco (CA): Wikimedia Foundation, 2001- [cit. 2014-06-18]. Dostupné z: </a:t>
                      </a:r>
                      <a:r>
                        <a:rPr lang="cs-CZ" sz="1000" u="sng">
                          <a:solidFill>
                            <a:srgbClr val="0000FF"/>
                          </a:solidFill>
                          <a:latin typeface="Calibri"/>
                          <a:ea typeface="Calibri"/>
                          <a:cs typeface="Times New Roman"/>
                          <a:hlinkClick r:id="rId5"/>
                        </a:rPr>
                        <a:t>http://cs.wikipedia.org/wiki/Chammurapiho_z%C3%A1kon%C3%ADk#mediaviewer/Soubor:Code-de-Hammurabi-1.jpg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5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10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vůz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VALENTA, Milan a Oldřich MÜLLER. </a:t>
                      </a:r>
                      <a:r>
                        <a:rPr lang="cs-CZ" sz="1000" i="1">
                          <a:latin typeface="Calibri"/>
                          <a:ea typeface="Calibri"/>
                          <a:cs typeface="Times New Roman"/>
                        </a:rPr>
                        <a:t>Dějepis pro 2. stupeň základní školy praktické</a:t>
                      </a: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. 1. vyd. Praha: Parta, 2010, 67 s. ISBN 978-807-3201-241.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17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11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Zavlažovací kanál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Zavlažovací kanál-. In: </a:t>
                      </a:r>
                      <a:r>
                        <a:rPr lang="cs-CZ" sz="1000" i="1">
                          <a:latin typeface="Calibri"/>
                          <a:ea typeface="Calibri"/>
                          <a:cs typeface="Times New Roman"/>
                        </a:rPr>
                        <a:t>Wikipedia: the free encyclopedia</a:t>
                      </a: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 [online]. San Francisco (CA): Wikimedia Foundation, 2001- [cit. 2014-06-16]. Dostupné z: </a:t>
                      </a:r>
                      <a:r>
                        <a:rPr lang="cs-CZ" sz="1000" u="sng">
                          <a:solidFill>
                            <a:srgbClr val="0000FF"/>
                          </a:solidFill>
                          <a:latin typeface="Calibri"/>
                          <a:ea typeface="Calibri"/>
                          <a:cs typeface="Times New Roman"/>
                          <a:hlinkClick r:id="rId6"/>
                        </a:rPr>
                        <a:t>http://cs.wikipedia.org/wiki/Zavla%C5%BEovac%C3%AD_kan%C3%A1l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90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14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faraon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Faraon. In: </a:t>
                      </a:r>
                      <a:r>
                        <a:rPr lang="cs-CZ" sz="1000" i="1">
                          <a:latin typeface="Calibri"/>
                          <a:ea typeface="Calibri"/>
                          <a:cs typeface="Times New Roman"/>
                        </a:rPr>
                        <a:t>Wikipedia: the free encyclopedia</a:t>
                      </a: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 [online]. San Francisco (CA): Wikimedia Foundation, 2001- [cit. 2014-06-18]. Dostupné z: </a:t>
                      </a:r>
                      <a:r>
                        <a:rPr lang="cs-CZ" sz="1000" u="sng">
                          <a:solidFill>
                            <a:srgbClr val="0000FF"/>
                          </a:solidFill>
                          <a:latin typeface="Calibri"/>
                          <a:ea typeface="Calibri"/>
                          <a:cs typeface="Times New Roman"/>
                          <a:hlinkClick r:id="rId7"/>
                        </a:rPr>
                        <a:t>http://cs.wikipedia.org/wiki/Faraon#mediaviewer/Soubor:Egypte_louvre_172_pharaon.jpg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90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15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pyramida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Pyramida. In: </a:t>
                      </a:r>
                      <a:r>
                        <a:rPr lang="cs-CZ" sz="1000" i="1">
                          <a:latin typeface="Calibri"/>
                          <a:ea typeface="Calibri"/>
                          <a:cs typeface="Times New Roman"/>
                        </a:rPr>
                        <a:t>Wikipedia: the free encyclopedia</a:t>
                      </a: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 [online]. San Francisco (CA): Wikimedia Foundation, 2001- [cit. 2014-06-18]. Dostupné z: </a:t>
                      </a:r>
                      <a:r>
                        <a:rPr lang="cs-CZ" sz="1000" u="sng">
                          <a:solidFill>
                            <a:srgbClr val="0000FF"/>
                          </a:solidFill>
                          <a:latin typeface="Calibri"/>
                          <a:ea typeface="Calibri"/>
                          <a:cs typeface="Times New Roman"/>
                          <a:hlinkClick r:id="rId8"/>
                        </a:rPr>
                        <a:t>http://cs.wikipedia.org/wiki/Pyramida#mediaviewer/Soubor:Egypt.Dashur.RedPyramid.01.jpg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90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16,28,41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mumie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Mumie. In: </a:t>
                      </a:r>
                      <a:r>
                        <a:rPr lang="cs-CZ" sz="1000" i="1">
                          <a:latin typeface="Calibri"/>
                          <a:ea typeface="Calibri"/>
                          <a:cs typeface="Times New Roman"/>
                        </a:rPr>
                        <a:t>Wikipedia: the free encyclopedia</a:t>
                      </a: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 [online]. San Francisco (CA): Wikimedia Foundation, 2001- [cit. 2014-06-18]. Dostupné z: </a:t>
                      </a:r>
                      <a:r>
                        <a:rPr lang="cs-CZ" sz="1000" u="sng">
                          <a:solidFill>
                            <a:srgbClr val="0000FF"/>
                          </a:solidFill>
                          <a:latin typeface="Calibri"/>
                          <a:ea typeface="Calibri"/>
                          <a:cs typeface="Times New Roman"/>
                          <a:hlinkClick r:id="rId9"/>
                        </a:rPr>
                        <a:t>http://cs.wikipedia.org/wiki/Mumie#mediaviewer/Soubor:Mummy_at_British_Museum.jpg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90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17,37,40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hieroflyfy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Hieroglyf. In: </a:t>
                      </a:r>
                      <a:r>
                        <a:rPr lang="cs-CZ" sz="1000" i="1">
                          <a:latin typeface="Calibri"/>
                          <a:ea typeface="Calibri"/>
                          <a:cs typeface="Times New Roman"/>
                        </a:rPr>
                        <a:t>Wikipedia: the free encyclopedia</a:t>
                      </a: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 [online]. San Francisco (CA): Wikimedia Foundation, 2001- [cit. 2014-06-18]. Dostupné z: </a:t>
                      </a:r>
                      <a:r>
                        <a:rPr lang="cs-CZ" sz="1000" u="sng">
                          <a:solidFill>
                            <a:srgbClr val="0000FF"/>
                          </a:solidFill>
                          <a:latin typeface="Calibri"/>
                          <a:ea typeface="Calibri"/>
                          <a:cs typeface="Times New Roman"/>
                          <a:hlinkClick r:id="rId10"/>
                        </a:rPr>
                        <a:t>http://cs.wikipedia.org/wiki/Egyptsk%C3%A9_hieroglyfy#mediaviewer/Soubor:Papyrus_Ani_curs_hiero.jpg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90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17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písař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Písař. In: </a:t>
                      </a:r>
                      <a:r>
                        <a:rPr lang="cs-CZ" sz="1000" i="1">
                          <a:latin typeface="Calibri"/>
                          <a:ea typeface="Calibri"/>
                          <a:cs typeface="Times New Roman"/>
                        </a:rPr>
                        <a:t>Wikipedia: the free encyclopedia</a:t>
                      </a: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 [online]. San Francisco (CA): Wikimedia Foundation, 2001- [cit. 2014-06-18]. Dostupné z: </a:t>
                      </a:r>
                      <a:r>
                        <a:rPr lang="cs-CZ" sz="1000" u="sng">
                          <a:solidFill>
                            <a:srgbClr val="0000FF"/>
                          </a:solidFill>
                          <a:latin typeface="Calibri"/>
                          <a:ea typeface="Calibri"/>
                          <a:cs typeface="Times New Roman"/>
                          <a:hlinkClick r:id="rId11"/>
                        </a:rPr>
                        <a:t>http://cs.wikipedia.org/wiki/Papyrus#mediaviewer/Soubor:Egypte_louvre_285_scribe.jpg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25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21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postroj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POSTROJ. [online]. [cit. 2014-06-18]. Dostupné z: https://www.google.cz/search?q=ko%C5%88sk%C3%BD+postroj&amp;client=firefox-a&amp;hs=tGH&amp;rls=org.mozilla:cs:official&amp;channel=sb&amp;tbm=isch&amp;tbo=u&amp;source=univ&amp;sa=X&amp;ei=HI6hU9DKJMHiywPs0YK4Ag&amp;ved=0CCAQsAQ&amp;biw=1280&amp;bih=864#facrc=_&amp;imgdii=_&amp;imgrc=4iN_ez7SsTYTvM%253A%3BDg17R6VhDN3d9M%3Bhttp%253A%252F%252Fwww.eshop-zemedelske-potreby.cz%252Ffotocache%252Fbigorig%252Fpostroj-pro-jednosprezi-maraton-v.jpg%3Bhttp%253A%252F%252Fwww.eshop-zemedelske-potreby.cz%252Fpostroj-pro-jednosprezi-maraton-velikost-teplokrevnik%2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90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22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Čínská zeď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VELKÁ ČÍNSKÁ ZEĎ. In: </a:t>
                      </a:r>
                      <a:r>
                        <a:rPr lang="cs-CZ" sz="1000" i="1">
                          <a:latin typeface="Calibri"/>
                          <a:ea typeface="Calibri"/>
                          <a:cs typeface="Times New Roman"/>
                        </a:rPr>
                        <a:t>Wikipedia: the free encyclopedia</a:t>
                      </a: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 [online]. San Francisco (CA): Wikimedia Foundation, 2001- [cit. 2014-06-18]. Dostupné z: </a:t>
                      </a:r>
                      <a:r>
                        <a:rPr lang="cs-CZ" sz="1000" u="sng">
                          <a:solidFill>
                            <a:srgbClr val="0000FF"/>
                          </a:solidFill>
                          <a:latin typeface="Calibri"/>
                          <a:ea typeface="Calibri"/>
                          <a:cs typeface="Times New Roman"/>
                          <a:hlinkClick r:id="rId12"/>
                        </a:rPr>
                        <a:t>http://cs.wikipedia.org/wiki/Velk%C3%A1_%C4%8D%C3%ADnsk%C3%A1_ze%C4%8F#mediaviewer/Soubor:GreatWall_2004_Summer_4.jpg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90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25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Řecká abeceda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ŘECKÁ ABECEDA. In: </a:t>
                      </a:r>
                      <a:r>
                        <a:rPr lang="cs-CZ" sz="1000" i="1">
                          <a:latin typeface="Calibri"/>
                          <a:ea typeface="Calibri"/>
                          <a:cs typeface="Times New Roman"/>
                        </a:rPr>
                        <a:t>Wikipedia: the free encyclopedia</a:t>
                      </a: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 [online]. San Francisco (CA): Wikimedia Foundation, 2001- [cit. 2014-06-18]. Dostupné z: </a:t>
                      </a:r>
                      <a:r>
                        <a:rPr lang="cs-CZ" sz="1000" u="sng">
                          <a:solidFill>
                            <a:srgbClr val="0000FF"/>
                          </a:solidFill>
                          <a:latin typeface="Calibri"/>
                          <a:ea typeface="Calibri"/>
                          <a:cs typeface="Times New Roman"/>
                          <a:hlinkClick r:id="rId13"/>
                        </a:rPr>
                        <a:t>http://cs.wikipedia.org/wiki/%C5%98eck%C3%A1_abeceda#mediaviewer/Soubor:Griechisches_Stra%C3%9Fenschild.JPG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90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26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Trojský kůň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TROJSKÝ KŮŇ. In: </a:t>
                      </a:r>
                      <a:r>
                        <a:rPr lang="cs-CZ" sz="1000" i="1">
                          <a:latin typeface="Calibri"/>
                          <a:ea typeface="Calibri"/>
                          <a:cs typeface="Times New Roman"/>
                        </a:rPr>
                        <a:t>Wikipedia: the free encyclopedia</a:t>
                      </a: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 [online]. San Francisco (CA): Wikimedia Foundation, 2001- [cit. 2014-06-18]. Dostupné z: </a:t>
                      </a:r>
                      <a:r>
                        <a:rPr lang="cs-CZ" sz="1000" u="sng">
                          <a:solidFill>
                            <a:srgbClr val="0000FF"/>
                          </a:solidFill>
                          <a:latin typeface="Calibri"/>
                          <a:ea typeface="Calibri"/>
                          <a:cs typeface="Times New Roman"/>
                          <a:hlinkClick r:id="rId14"/>
                        </a:rPr>
                        <a:t>http://cs.wikipedia.org/wiki/Trojsk%C3%BD_k%C5%AF%C5%88#mediaviewer/Soubor:Trojan_horse_%C3%87anakkale.jpg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17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28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Romulus a Remus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ROMULUS A REMUS. In: </a:t>
                      </a:r>
                      <a:r>
                        <a:rPr lang="cs-CZ" sz="1000" i="1">
                          <a:latin typeface="Calibri"/>
                          <a:ea typeface="Calibri"/>
                          <a:cs typeface="Times New Roman"/>
                        </a:rPr>
                        <a:t>Wikipedia: the free encyclopedia</a:t>
                      </a: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 [online]. San Francisco (CA): Wikimedia Foundation, 2001- [cit. 2014-06-18]. Dostupné z: </a:t>
                      </a:r>
                      <a:r>
                        <a:rPr lang="cs-CZ" sz="1000" u="sng">
                          <a:solidFill>
                            <a:srgbClr val="0000FF"/>
                          </a:solidFill>
                          <a:latin typeface="Calibri"/>
                          <a:ea typeface="Calibri"/>
                          <a:cs typeface="Times New Roman"/>
                          <a:hlinkClick r:id="rId15"/>
                        </a:rPr>
                        <a:t>http://cs.wikipedia.org/wiki/Romulus_a_Remus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90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29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gladiátoři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GLADIÁTOR-. In: </a:t>
                      </a:r>
                      <a:r>
                        <a:rPr lang="cs-CZ" sz="1000" i="1">
                          <a:latin typeface="Calibri"/>
                          <a:ea typeface="Calibri"/>
                          <a:cs typeface="Times New Roman"/>
                        </a:rPr>
                        <a:t>Wikipedia: the free encyclopedia</a:t>
                      </a: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 [online]. San Francisco (CA): Wikimedia Foundation, 2001- [cit. 2014-06-18]. Dostupné z: </a:t>
                      </a:r>
                      <a:r>
                        <a:rPr lang="cs-CZ" sz="1000" u="sng">
                          <a:solidFill>
                            <a:srgbClr val="0000FF"/>
                          </a:solidFill>
                          <a:latin typeface="Calibri"/>
                          <a:ea typeface="Calibri"/>
                          <a:cs typeface="Times New Roman"/>
                          <a:hlinkClick r:id="rId16"/>
                        </a:rPr>
                        <a:t>http://cs.wikipedia.org/wiki/Gladi%C3%A1tor#mediaviewer/Soubor:Jean-Leon_Gerome_Pollice_Verso.jpg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90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31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Coloseum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COLOSEUM-. In: </a:t>
                      </a:r>
                      <a:r>
                        <a:rPr lang="cs-CZ" sz="1000" i="1">
                          <a:latin typeface="Calibri"/>
                          <a:ea typeface="Calibri"/>
                          <a:cs typeface="Times New Roman"/>
                        </a:rPr>
                        <a:t>Wikipedia: the free encyclopedia</a:t>
                      </a: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 [online]. San Francisco (CA): Wikimedia Foundation, 2001- [cit. 2014-06-18]. Dostupné z: </a:t>
                      </a:r>
                      <a:r>
                        <a:rPr lang="cs-CZ" sz="1000" u="sng">
                          <a:solidFill>
                            <a:srgbClr val="0000FF"/>
                          </a:solidFill>
                          <a:latin typeface="Calibri"/>
                          <a:ea typeface="Calibri"/>
                          <a:cs typeface="Times New Roman"/>
                          <a:hlinkClick r:id="rId17"/>
                        </a:rPr>
                        <a:t>http://en.wikipedia.org/wiki/Coloseum#mediaviewer/File:Colosseum_in_Rome,_Italy_-_April_2007.jpg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90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31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Akvadukt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AKVADUKT. In: </a:t>
                      </a:r>
                      <a:r>
                        <a:rPr lang="cs-CZ" sz="1000" i="1">
                          <a:latin typeface="Calibri"/>
                          <a:ea typeface="Calibri"/>
                          <a:cs typeface="Times New Roman"/>
                        </a:rPr>
                        <a:t>Wikipedia: the free encyclopedia</a:t>
                      </a: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 [online]. San Francisco (CA): Wikimedia Foundation, 2001- [cit. 2014-06-18]. Dostupné z: </a:t>
                      </a:r>
                      <a:r>
                        <a:rPr lang="cs-CZ" sz="1000" u="sng">
                          <a:solidFill>
                            <a:srgbClr val="0000FF"/>
                          </a:solidFill>
                          <a:latin typeface="Calibri"/>
                          <a:ea typeface="Calibri"/>
                          <a:cs typeface="Times New Roman"/>
                          <a:hlinkClick r:id="rId18"/>
                        </a:rPr>
                        <a:t>http://cs.wikipedia.org/wiki/Akvadukt#mediaviewer/Soubor:Pont_du_Gard_Oct_2007.jpg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90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31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Forum Romanum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FORUM ROMANUM-. In: </a:t>
                      </a:r>
                      <a:r>
                        <a:rPr lang="cs-CZ" sz="1000" i="1">
                          <a:latin typeface="Calibri"/>
                          <a:ea typeface="Calibri"/>
                          <a:cs typeface="Times New Roman"/>
                        </a:rPr>
                        <a:t>Wikipedia: the free encyclopedia</a:t>
                      </a: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 [online]. San Francisco (CA): Wikimedia Foundation, 2001- [cit. 2014-06-18]. Dostupné z: </a:t>
                      </a:r>
                      <a:r>
                        <a:rPr lang="cs-CZ" sz="1000" u="sng">
                          <a:solidFill>
                            <a:srgbClr val="0000FF"/>
                          </a:solidFill>
                          <a:latin typeface="Calibri"/>
                          <a:ea typeface="Calibri"/>
                          <a:cs typeface="Times New Roman"/>
                          <a:hlinkClick r:id="rId19"/>
                        </a:rPr>
                        <a:t>http://cs.wikipedia.org/wiki/Forum_Romanum#mediaviewer/Soubor:Forum_Romanum_panorama.jpg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90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32,39,42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Latinská abeceda</a:t>
                      </a: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ROZŠÍŘENÍ LATINKY. In: </a:t>
                      </a:r>
                      <a:r>
                        <a:rPr lang="cs-CZ" sz="1000" i="1" dirty="0" err="1">
                          <a:latin typeface="Calibri"/>
                          <a:ea typeface="Calibri"/>
                          <a:cs typeface="Times New Roman"/>
                        </a:rPr>
                        <a:t>Wikipedia</a:t>
                      </a:r>
                      <a:r>
                        <a:rPr lang="cs-CZ" sz="1000" i="1" dirty="0">
                          <a:latin typeface="Calibri"/>
                          <a:ea typeface="Calibri"/>
                          <a:cs typeface="Times New Roman"/>
                        </a:rPr>
                        <a:t>: </a:t>
                      </a:r>
                      <a:r>
                        <a:rPr lang="cs-CZ" sz="1000" i="1" dirty="0" err="1">
                          <a:latin typeface="Calibri"/>
                          <a:ea typeface="Calibri"/>
                          <a:cs typeface="Times New Roman"/>
                        </a:rPr>
                        <a:t>the</a:t>
                      </a:r>
                      <a:r>
                        <a:rPr lang="cs-CZ" sz="1000" i="1" dirty="0">
                          <a:latin typeface="Calibri"/>
                          <a:ea typeface="Calibri"/>
                          <a:cs typeface="Times New Roman"/>
                        </a:rPr>
                        <a:t> free </a:t>
                      </a:r>
                      <a:r>
                        <a:rPr lang="cs-CZ" sz="1000" i="1" dirty="0" err="1">
                          <a:latin typeface="Calibri"/>
                          <a:ea typeface="Calibri"/>
                          <a:cs typeface="Times New Roman"/>
                        </a:rPr>
                        <a:t>encyclopedia</a:t>
                      </a: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 [online]. San </a:t>
                      </a:r>
                      <a:r>
                        <a:rPr lang="cs-CZ" sz="1000" dirty="0" err="1">
                          <a:latin typeface="Calibri"/>
                          <a:ea typeface="Calibri"/>
                          <a:cs typeface="Times New Roman"/>
                        </a:rPr>
                        <a:t>Francisco</a:t>
                      </a: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 (CA): </a:t>
                      </a:r>
                      <a:r>
                        <a:rPr lang="cs-CZ" sz="1000" dirty="0" err="1">
                          <a:latin typeface="Calibri"/>
                          <a:ea typeface="Calibri"/>
                          <a:cs typeface="Times New Roman"/>
                        </a:rPr>
                        <a:t>Wikimedia</a:t>
                      </a: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000" dirty="0" err="1">
                          <a:latin typeface="Calibri"/>
                          <a:ea typeface="Calibri"/>
                          <a:cs typeface="Times New Roman"/>
                        </a:rPr>
                        <a:t>Foundation</a:t>
                      </a: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, 2001- [cit. 2014-06-18]. Dostupné z: </a:t>
                      </a:r>
                      <a:r>
                        <a:rPr lang="cs-CZ" sz="1000" u="sng" dirty="0">
                          <a:solidFill>
                            <a:srgbClr val="0000FF"/>
                          </a:solidFill>
                          <a:latin typeface="Calibri"/>
                          <a:ea typeface="Calibri"/>
                          <a:cs typeface="Times New Roman"/>
                          <a:hlinkClick r:id="rId20"/>
                        </a:rPr>
                        <a:t>http://cs.wikipedia.org/wiki/Latinka#mediaviewer/Soubor:Latin_alphabet_world_distribution.svg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8491" marR="1849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Vlastní 5">
      <a:dk1>
        <a:srgbClr val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690</TotalTime>
  <Words>1208</Words>
  <Application>Microsoft Office PowerPoint</Application>
  <PresentationFormat>Předvádění na obrazovce (4:3)</PresentationFormat>
  <Paragraphs>221</Paragraphs>
  <Slides>46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46</vt:i4>
      </vt:variant>
    </vt:vector>
  </HeadingPairs>
  <TitlesOfParts>
    <vt:vector size="47" baseType="lpstr">
      <vt:lpstr>Metro</vt:lpstr>
      <vt:lpstr>Prezentace aplikace PowerPoint</vt:lpstr>
      <vt:lpstr>CIVILIZACE</vt:lpstr>
      <vt:lpstr>CIVILIZACE</vt:lpstr>
      <vt:lpstr>Podmínky vzniku civilizace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Mirda</dc:creator>
  <cp:lastModifiedBy>pc</cp:lastModifiedBy>
  <cp:revision>75</cp:revision>
  <dcterms:created xsi:type="dcterms:W3CDTF">2013-04-20T16:52:31Z</dcterms:created>
  <dcterms:modified xsi:type="dcterms:W3CDTF">2014-08-26T09:05:48Z</dcterms:modified>
</cp:coreProperties>
</file>