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74" r:id="rId2"/>
    <p:sldId id="257" r:id="rId3"/>
    <p:sldId id="277" r:id="rId4"/>
    <p:sldId id="258" r:id="rId5"/>
    <p:sldId id="279" r:id="rId6"/>
    <p:sldId id="278" r:id="rId7"/>
    <p:sldId id="263" r:id="rId8"/>
    <p:sldId id="264" r:id="rId9"/>
    <p:sldId id="280" r:id="rId10"/>
    <p:sldId id="281" r:id="rId11"/>
    <p:sldId id="282" r:id="rId12"/>
    <p:sldId id="288" r:id="rId13"/>
    <p:sldId id="291" r:id="rId14"/>
    <p:sldId id="289" r:id="rId15"/>
    <p:sldId id="290" r:id="rId16"/>
    <p:sldId id="287" r:id="rId17"/>
    <p:sldId id="276" r:id="rId18"/>
    <p:sldId id="283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16"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100" d="100"/>
          <a:sy n="100" d="100"/>
        </p:scale>
        <p:origin x="-7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Ran&#253;_novov&#283;k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Ran&#253;_novov&#283;k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odern&#237;_d&#283;jiny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gi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endParaRPr lang="cs-CZ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99121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4091872601"/>
              </p:ext>
            </p:extLst>
          </p:nvPr>
        </p:nvGraphicFramePr>
        <p:xfrm>
          <a:off x="35496" y="1916831"/>
          <a:ext cx="8064896" cy="4846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32448"/>
                <a:gridCol w="4032448"/>
              </a:tblGrid>
              <a:tr h="36502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6502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VY_32_INOVACE_02_03_novověk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510027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6502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6502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společnost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6502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Základy společenských věd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6502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dějiny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6502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Dějiny novověku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6502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Miroslav Janata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6502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Březen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6502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DUM je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určen žákům praktické školy, slouží  k seznámení se s vývojem historických událostí novověku. 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Pomůcky: interaktivní tabule, </a:t>
                      </a:r>
                      <a:r>
                        <a:rPr lang="cs-CZ" sz="1000" dirty="0" err="1" smtClean="0">
                          <a:solidFill>
                            <a:srgbClr val="0070C0"/>
                          </a:solidFill>
                        </a:rPr>
                        <a:t>dataprojektor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, učebnice.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6502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Novověk, Kryštof Kolumbus,</a:t>
                      </a:r>
                      <a:r>
                        <a:rPr lang="cs-CZ" sz="1200" baseline="0" dirty="0" smtClean="0">
                          <a:solidFill>
                            <a:srgbClr val="0070C0"/>
                          </a:solidFill>
                        </a:rPr>
                        <a:t> 1. světová válka, rok1848, parní stroj, železnice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,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novověk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588680"/>
          </a:xfrm>
        </p:spPr>
        <p:txBody>
          <a:bodyPr/>
          <a:lstStyle/>
          <a:p>
            <a:pPr algn="ctr"/>
            <a:r>
              <a:rPr lang="cs-CZ" dirty="0" smtClean="0"/>
              <a:t>novověk</a:t>
            </a:r>
            <a:endParaRPr lang="cs-CZ" dirty="0"/>
          </a:p>
        </p:txBody>
      </p:sp>
      <p:pic>
        <p:nvPicPr>
          <p:cNvPr id="5" name="Obrázek 4" descr="kolumbu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2060848"/>
            <a:ext cx="3528392" cy="3960440"/>
          </a:xfrm>
          <a:prstGeom prst="rect">
            <a:avLst/>
          </a:prstGeom>
        </p:spPr>
      </p:pic>
      <p:pic>
        <p:nvPicPr>
          <p:cNvPr id="6" name="Obrázek 5" descr="tan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39952" y="2924944"/>
            <a:ext cx="3650306" cy="288032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659651" y="980728"/>
            <a:ext cx="67889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 r. 1492 do r.1914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908720"/>
            <a:ext cx="6466834" cy="507831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 se stalo v letech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1492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1918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?????????</a:t>
            </a:r>
          </a:p>
          <a:p>
            <a:pPr algn="ctr"/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1492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3068960"/>
            <a:ext cx="3520440" cy="3057203"/>
          </a:xfrm>
        </p:spPr>
        <p:txBody>
          <a:bodyPr/>
          <a:lstStyle/>
          <a:p>
            <a:pPr algn="ctr">
              <a:buNone/>
            </a:pPr>
            <a:r>
              <a:rPr lang="cs-CZ" cap="all" dirty="0" smtClean="0">
                <a:solidFill>
                  <a:srgbClr val="FF0000"/>
                </a:solidFill>
                <a:latin typeface="Arial Black" pitchFamily="34" charset="0"/>
              </a:rPr>
              <a:t>Kryštof</a:t>
            </a:r>
          </a:p>
          <a:p>
            <a:pPr algn="ctr">
              <a:buNone/>
            </a:pPr>
            <a:r>
              <a:rPr lang="cs-CZ" cap="all" dirty="0" smtClean="0">
                <a:solidFill>
                  <a:srgbClr val="FF0000"/>
                </a:solidFill>
                <a:latin typeface="Arial Black" pitchFamily="34" charset="0"/>
              </a:rPr>
              <a:t>KOLUMBUS OBJEVIL AMERIKU</a:t>
            </a:r>
            <a:endParaRPr lang="cs-CZ" cap="all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5" name="Obrázek 4" descr="kolumbu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1844824"/>
            <a:ext cx="3528392" cy="39604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1918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2852936"/>
            <a:ext cx="3520440" cy="3273227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11.LISTOPADU 1918</a:t>
            </a:r>
          </a:p>
          <a:p>
            <a:pPr algn="ctr">
              <a:buNone/>
            </a:pP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SKONČILA</a:t>
            </a:r>
          </a:p>
          <a:p>
            <a:pPr marL="514350" indent="-514350" algn="ctr">
              <a:buNone/>
            </a:pP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1. SVĚTOVÁ</a:t>
            </a:r>
          </a:p>
          <a:p>
            <a:pPr marL="514350" indent="-514350" algn="ctr">
              <a:buNone/>
            </a:pP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VÁLKA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6" name="Obrázek 5" descr="tan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2780928"/>
            <a:ext cx="3650306" cy="28803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NOVOVĚK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algn="ctr">
              <a:buNone/>
            </a:pPr>
            <a:r>
              <a:rPr lang="cs-CZ" sz="5900" cap="all" dirty="0" smtClean="0">
                <a:latin typeface="Arial" pitchFamily="34" charset="0"/>
                <a:cs typeface="Arial" pitchFamily="34" charset="0"/>
              </a:rPr>
              <a:t>doba převratných změn společenského, kulturního, ekonomického charakteru. Přechod společnosti od středověkého modelu zemědělské výroby k ekonomickým modelům kapitalismu , rozvoj osobní svobody a svobodné společnosti. Výrazný ekonomický růst, zvyšování životní úrovně, </a:t>
            </a:r>
            <a:r>
              <a:rPr lang="cs-CZ" sz="5900" cap="all" dirty="0" err="1" smtClean="0">
                <a:latin typeface="Arial" pitchFamily="34" charset="0"/>
                <a:cs typeface="Arial" pitchFamily="34" charset="0"/>
              </a:rPr>
              <a:t>úrovně</a:t>
            </a:r>
            <a:r>
              <a:rPr lang="cs-CZ" sz="5900" cap="all" dirty="0" smtClean="0">
                <a:latin typeface="Arial" pitchFamily="34" charset="0"/>
                <a:cs typeface="Arial" pitchFamily="34" charset="0"/>
              </a:rPr>
              <a:t> obecného vzdělání a kultury. </a:t>
            </a:r>
          </a:p>
          <a:p>
            <a:pPr algn="ctr">
              <a:buNone/>
            </a:pPr>
            <a:r>
              <a:rPr lang="cs-CZ" sz="5900" cap="all" dirty="0" smtClean="0">
                <a:latin typeface="Arial" pitchFamily="34" charset="0"/>
                <a:cs typeface="Arial" pitchFamily="34" charset="0"/>
              </a:rPr>
              <a:t>Vznikly celosvětové koloniální říše, dochází k propojování různých částí světa a urychlování celosvětového vývoje.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259632" y="476672"/>
            <a:ext cx="526298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RANÝ NOVOVĚK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835696" y="1628800"/>
            <a:ext cx="428194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Znovuobjevení krásy lidského těla</a:t>
            </a:r>
            <a:endParaRPr lang="cs-CZ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56681" y="2132856"/>
            <a:ext cx="229595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Vynález knihtisku</a:t>
            </a:r>
            <a:endParaRPr lang="cs-CZ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37793" y="2636912"/>
            <a:ext cx="622176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Vasco</a:t>
            </a:r>
            <a:r>
              <a:rPr lang="cs-CZ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de Gama – objevení cesty do Indie po moři</a:t>
            </a:r>
            <a:endParaRPr lang="cs-CZ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87013" y="3212976"/>
            <a:ext cx="232332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Objevení Ameriky</a:t>
            </a:r>
            <a:endParaRPr lang="cs-CZ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482240" y="3789040"/>
            <a:ext cx="4988866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Vznik manufaktur – předchůdce továren</a:t>
            </a:r>
            <a:endParaRPr lang="cs-CZ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771800" y="4365104"/>
            <a:ext cx="289867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Vynález parního stroje</a:t>
            </a:r>
            <a:endParaRPr lang="cs-CZ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61320" y="4869160"/>
            <a:ext cx="272702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vynález dalekohledu </a:t>
            </a:r>
            <a:endParaRPr lang="cs-CZ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94052" y="5373216"/>
            <a:ext cx="249780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Rozvoj </a:t>
            </a:r>
            <a:r>
              <a:rPr lang="cs-CZ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as</a:t>
            </a:r>
            <a:r>
              <a:rPr lang="cs-CZ" sz="2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tronomie </a:t>
            </a:r>
            <a:endParaRPr lang="cs-CZ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140224" y="5877272"/>
            <a:ext cx="231024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Rozvoj medicíny</a:t>
            </a:r>
            <a:endParaRPr lang="cs-CZ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979712" y="6381328"/>
            <a:ext cx="4536504" cy="369332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ea typeface="Batang" pitchFamily="18" charset="-127"/>
                <a:cs typeface="Arial" pitchFamily="34" charset="0"/>
                <a:hlinkClick r:id="rId2"/>
              </a:rPr>
              <a:t>http://cs.wikipedia.org/wiki/Raný_novověk</a:t>
            </a:r>
            <a:endParaRPr lang="cs-CZ" dirty="0">
              <a:latin typeface="Arial" pitchFamily="34" charset="0"/>
              <a:ea typeface="Batang" pitchFamily="18" charset="-127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476672"/>
            <a:ext cx="784887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Vrcholný  NOVOVĚK</a:t>
            </a:r>
            <a:endParaRPr lang="cs-CZ" sz="5400" b="1" cap="all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637997" y="1628800"/>
            <a:ext cx="2677336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Průmyslová revoluce</a:t>
            </a:r>
            <a:endParaRPr lang="cs-CZ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92015" y="2132856"/>
            <a:ext cx="222528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Rozvoj železnice</a:t>
            </a:r>
            <a:endParaRPr lang="cs-CZ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32932" y="2636912"/>
            <a:ext cx="283148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Velké politické změny</a:t>
            </a:r>
            <a:endParaRPr lang="cs-CZ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321288" y="3212976"/>
            <a:ext cx="345479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Kolonie rozšiřují své území</a:t>
            </a:r>
            <a:endParaRPr lang="cs-CZ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99449" y="3789040"/>
            <a:ext cx="455445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Nerovnoměrnost ve světovém vývoji</a:t>
            </a:r>
            <a:endParaRPr lang="cs-CZ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979712" y="5949280"/>
            <a:ext cx="4320480" cy="369332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http://cs.wikipedia.org/wiki/Novověk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476672"/>
            <a:ext cx="7848872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Počátek Moderních dějiny</a:t>
            </a:r>
            <a:endParaRPr lang="cs-CZ" sz="5400" b="1" cap="all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87824" y="2420888"/>
            <a:ext cx="185980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nacionalismus</a:t>
            </a:r>
            <a:endParaRPr lang="cs-CZ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99792" y="3068960"/>
            <a:ext cx="250902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Revoluční rok 1848</a:t>
            </a:r>
            <a:endParaRPr lang="cs-CZ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07704" y="3573016"/>
            <a:ext cx="438132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Koloniální velmoci na vrcholu moci</a:t>
            </a:r>
            <a:endParaRPr lang="cs-CZ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19672" y="4149080"/>
            <a:ext cx="470673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Konflikty mezi </a:t>
            </a:r>
            <a:r>
              <a:rPr lang="cs-CZ" sz="20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kolniálními</a:t>
            </a:r>
            <a:r>
              <a:rPr lang="cs-CZ" sz="2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velmocemi</a:t>
            </a:r>
            <a:endParaRPr lang="cs-CZ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66599" y="4653136"/>
            <a:ext cx="210987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1. světová válka</a:t>
            </a:r>
            <a:endParaRPr lang="cs-CZ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331640" y="5949280"/>
            <a:ext cx="5544616" cy="369332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http://cs.wikipedia.org/wiki/Moderní_dějiny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54826" y="548680"/>
            <a:ext cx="2765501" cy="310854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Malé opakování</a:t>
            </a:r>
          </a:p>
          <a:p>
            <a:pPr algn="ctr"/>
            <a:endParaRPr lang="cs-CZ" sz="2800" b="1" cap="none" spc="0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Klikni na šipku </a:t>
            </a:r>
          </a:p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pod správnou</a:t>
            </a:r>
          </a:p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odpovědí.</a:t>
            </a:r>
          </a:p>
          <a:p>
            <a:pPr algn="ctr"/>
            <a:endParaRPr lang="cs-CZ" sz="2800" b="1" cap="none" spc="0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 algn="ctr"/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Šipka doprava se zářezem 2"/>
          <p:cNvSpPr/>
          <p:nvPr/>
        </p:nvSpPr>
        <p:spPr>
          <a:xfrm>
            <a:off x="4139952" y="3429000"/>
            <a:ext cx="2808312" cy="1296144"/>
          </a:xfrm>
          <a:prstGeom prst="notchedRightArrow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355976" y="3717032"/>
            <a:ext cx="219643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Klik sem</a:t>
            </a:r>
            <a:endParaRPr lang="cs-CZ" sz="4000" b="1" cap="none" spc="0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05832" y="836712"/>
            <a:ext cx="206498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RANÝ </a:t>
            </a:r>
            <a:r>
              <a:rPr lang="cs-CZ" sz="2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NOVOVĚK</a:t>
            </a:r>
            <a:endParaRPr lang="cs-CZ" sz="2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980426" y="2132856"/>
            <a:ext cx="271580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VRCHOLNÝ NOVOVĚK</a:t>
            </a:r>
            <a:endParaRPr lang="cs-CZ" sz="2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85728" y="3356992"/>
            <a:ext cx="219322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MODERNÍ DĚJINY</a:t>
            </a:r>
            <a:endParaRPr lang="cs-CZ" sz="2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Šrafovaná šipka doprava 4">
            <a:hlinkClick r:id="rId2" action="ppaction://hlinksldjump"/>
          </p:cNvPr>
          <p:cNvSpPr/>
          <p:nvPr/>
        </p:nvSpPr>
        <p:spPr>
          <a:xfrm>
            <a:off x="5940152" y="1412776"/>
            <a:ext cx="978408" cy="484632"/>
          </a:xfrm>
          <a:prstGeom prst="stripedRightArrow">
            <a:avLst/>
          </a:prstGeom>
          <a:solidFill>
            <a:schemeClr val="bg2">
              <a:lumMod val="2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rafovaná šipka doprava 5">
            <a:hlinkClick r:id="rId2" action="ppaction://hlinksldjump"/>
          </p:cNvPr>
          <p:cNvSpPr/>
          <p:nvPr/>
        </p:nvSpPr>
        <p:spPr>
          <a:xfrm>
            <a:off x="6012160" y="2708920"/>
            <a:ext cx="978408" cy="484632"/>
          </a:xfrm>
          <a:prstGeom prst="stripedRightArrow">
            <a:avLst/>
          </a:prstGeom>
          <a:solidFill>
            <a:schemeClr val="bg2">
              <a:lumMod val="2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rafovaná šipka doprava 6">
            <a:hlinkClick r:id="" action="ppaction://hlinkshowjump?jump=nextslide"/>
          </p:cNvPr>
          <p:cNvSpPr/>
          <p:nvPr/>
        </p:nvSpPr>
        <p:spPr>
          <a:xfrm>
            <a:off x="5940152" y="4005064"/>
            <a:ext cx="978408" cy="484632"/>
          </a:xfrm>
          <a:prstGeom prst="stripedRightArrow">
            <a:avLst/>
          </a:prstGeom>
          <a:solidFill>
            <a:schemeClr val="bg2">
              <a:lumMod val="2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979712" y="1196752"/>
            <a:ext cx="342433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Kam patří</a:t>
            </a:r>
          </a:p>
          <a:p>
            <a:r>
              <a:rPr lang="cs-CZ" sz="3200" dirty="0" smtClean="0"/>
              <a:t>1. světová válka ?</a:t>
            </a:r>
            <a:endParaRPr lang="cs-CZ" sz="3200" dirty="0"/>
          </a:p>
        </p:txBody>
      </p:sp>
      <p:pic>
        <p:nvPicPr>
          <p:cNvPr id="10" name="Obrázek 9" descr="tan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91680" y="2996952"/>
            <a:ext cx="3650306" cy="28803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05832" y="836712"/>
            <a:ext cx="206498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RANÝ </a:t>
            </a:r>
            <a:r>
              <a:rPr lang="cs-CZ" sz="2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NOVOVĚK</a:t>
            </a:r>
            <a:endParaRPr lang="cs-CZ" sz="2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980426" y="2132856"/>
            <a:ext cx="271580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VRCHOLNÝ NOVOVĚK</a:t>
            </a:r>
            <a:endParaRPr lang="cs-CZ" sz="2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85728" y="3356992"/>
            <a:ext cx="219322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MODERNÍ DĚJINY</a:t>
            </a:r>
            <a:endParaRPr lang="cs-CZ" sz="2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Šrafovaná šipka doprava 4">
            <a:hlinkClick r:id="" action="ppaction://hlinkshowjump?jump=nextslide"/>
          </p:cNvPr>
          <p:cNvSpPr/>
          <p:nvPr/>
        </p:nvSpPr>
        <p:spPr>
          <a:xfrm>
            <a:off x="5940152" y="1412776"/>
            <a:ext cx="978408" cy="484632"/>
          </a:xfrm>
          <a:prstGeom prst="stripedRightArrow">
            <a:avLst/>
          </a:prstGeom>
          <a:solidFill>
            <a:schemeClr val="bg2">
              <a:lumMod val="2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rafovaná šipka doprava 5">
            <a:hlinkClick r:id="rId2" action="ppaction://hlinksldjump"/>
          </p:cNvPr>
          <p:cNvSpPr/>
          <p:nvPr/>
        </p:nvSpPr>
        <p:spPr>
          <a:xfrm>
            <a:off x="6012160" y="2708920"/>
            <a:ext cx="978408" cy="484632"/>
          </a:xfrm>
          <a:prstGeom prst="stripedRightArrow">
            <a:avLst/>
          </a:prstGeom>
          <a:solidFill>
            <a:schemeClr val="bg2">
              <a:lumMod val="2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rafovaná šipka doprava 6">
            <a:hlinkClick r:id="rId2" action="ppaction://hlinksldjump"/>
          </p:cNvPr>
          <p:cNvSpPr/>
          <p:nvPr/>
        </p:nvSpPr>
        <p:spPr>
          <a:xfrm>
            <a:off x="5940152" y="4005064"/>
            <a:ext cx="978408" cy="484632"/>
          </a:xfrm>
          <a:prstGeom prst="stripedRightArrow">
            <a:avLst/>
          </a:prstGeom>
          <a:solidFill>
            <a:schemeClr val="bg2">
              <a:lumMod val="2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 descr="davi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051720" y="3212976"/>
            <a:ext cx="1888976" cy="2521783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979712" y="1196752"/>
            <a:ext cx="364875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Kam patří</a:t>
            </a:r>
          </a:p>
          <a:p>
            <a:r>
              <a:rPr lang="cs-CZ" sz="2800" dirty="0" err="1" smtClean="0"/>
              <a:t>Michelangelova</a:t>
            </a:r>
            <a:r>
              <a:rPr lang="cs-CZ" sz="2800" dirty="0" smtClean="0"/>
              <a:t> socha</a:t>
            </a:r>
          </a:p>
          <a:p>
            <a:r>
              <a:rPr lang="cs-CZ" sz="2800" dirty="0" smtClean="0"/>
              <a:t>Davida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05832" y="836712"/>
            <a:ext cx="206498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RANÝ </a:t>
            </a:r>
            <a:r>
              <a:rPr lang="cs-CZ" sz="2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NOVOVĚK</a:t>
            </a:r>
            <a:endParaRPr lang="cs-CZ" sz="2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980426" y="2132856"/>
            <a:ext cx="271580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VRCHOLNÝ NOVOVĚK</a:t>
            </a:r>
            <a:endParaRPr lang="cs-CZ" sz="2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85728" y="3356992"/>
            <a:ext cx="219322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MODERNÍ DĚJINY</a:t>
            </a:r>
            <a:endParaRPr lang="cs-CZ" sz="2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Šrafovaná šipka doprava 4">
            <a:hlinkClick r:id="rId2" action="ppaction://hlinksldjump"/>
          </p:cNvPr>
          <p:cNvSpPr/>
          <p:nvPr/>
        </p:nvSpPr>
        <p:spPr>
          <a:xfrm>
            <a:off x="5940152" y="1412776"/>
            <a:ext cx="978408" cy="484632"/>
          </a:xfrm>
          <a:prstGeom prst="stripedRightArrow">
            <a:avLst/>
          </a:prstGeom>
          <a:solidFill>
            <a:schemeClr val="bg2">
              <a:lumMod val="2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rafovaná šipka doprava 5">
            <a:hlinkClick r:id="" action="ppaction://hlinkshowjump?jump=nextslide"/>
          </p:cNvPr>
          <p:cNvSpPr/>
          <p:nvPr/>
        </p:nvSpPr>
        <p:spPr>
          <a:xfrm>
            <a:off x="6012160" y="2708920"/>
            <a:ext cx="978408" cy="484632"/>
          </a:xfrm>
          <a:prstGeom prst="stripedRightArrow">
            <a:avLst/>
          </a:prstGeom>
          <a:solidFill>
            <a:schemeClr val="bg2">
              <a:lumMod val="2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rafovaná šipka doprava 6">
            <a:hlinkClick r:id="rId2" action="ppaction://hlinksldjump"/>
          </p:cNvPr>
          <p:cNvSpPr/>
          <p:nvPr/>
        </p:nvSpPr>
        <p:spPr>
          <a:xfrm>
            <a:off x="5940152" y="4005064"/>
            <a:ext cx="978408" cy="484632"/>
          </a:xfrm>
          <a:prstGeom prst="stripedRightArrow">
            <a:avLst/>
          </a:prstGeom>
          <a:solidFill>
            <a:schemeClr val="bg2">
              <a:lumMod val="2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979712" y="1196752"/>
            <a:ext cx="365035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rozvoj železnic</a:t>
            </a:r>
          </a:p>
          <a:p>
            <a:r>
              <a:rPr lang="cs-CZ" sz="4000" dirty="0" smtClean="0"/>
              <a:t>je:</a:t>
            </a:r>
            <a:endParaRPr lang="cs-CZ" sz="4000" dirty="0"/>
          </a:p>
        </p:txBody>
      </p:sp>
      <p:pic>
        <p:nvPicPr>
          <p:cNvPr id="10" name="Obrázek 9" descr="Lokomotiva_23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91680" y="3068960"/>
            <a:ext cx="3168352" cy="2376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05832" y="836712"/>
            <a:ext cx="206498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RANÝ </a:t>
            </a:r>
            <a:r>
              <a:rPr lang="cs-CZ" sz="2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NOVOVĚK</a:t>
            </a:r>
            <a:endParaRPr lang="cs-CZ" sz="2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980426" y="2132856"/>
            <a:ext cx="271580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VRCHOLNÝ NOVOVĚK</a:t>
            </a:r>
            <a:endParaRPr lang="cs-CZ" sz="2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85728" y="3356992"/>
            <a:ext cx="219322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MODERNÍ DĚJINY</a:t>
            </a:r>
            <a:endParaRPr lang="cs-CZ" sz="2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Šrafovaná šipka doprava 4">
            <a:hlinkClick r:id="rId2" action="ppaction://hlinksldjump"/>
          </p:cNvPr>
          <p:cNvSpPr/>
          <p:nvPr/>
        </p:nvSpPr>
        <p:spPr>
          <a:xfrm>
            <a:off x="5940152" y="1412776"/>
            <a:ext cx="978408" cy="484632"/>
          </a:xfrm>
          <a:prstGeom prst="stripedRightArrow">
            <a:avLst/>
          </a:prstGeom>
          <a:solidFill>
            <a:schemeClr val="bg2">
              <a:lumMod val="2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rafovaná šipka doprava 5">
            <a:hlinkClick r:id="rId2" action="ppaction://hlinksldjump"/>
          </p:cNvPr>
          <p:cNvSpPr/>
          <p:nvPr/>
        </p:nvSpPr>
        <p:spPr>
          <a:xfrm>
            <a:off x="6012160" y="2708920"/>
            <a:ext cx="978408" cy="484632"/>
          </a:xfrm>
          <a:prstGeom prst="stripedRightArrow">
            <a:avLst/>
          </a:prstGeom>
          <a:solidFill>
            <a:schemeClr val="bg2">
              <a:lumMod val="2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rafovaná šipka doprava 6">
            <a:hlinkClick r:id="" action="ppaction://hlinkshowjump?jump=nextslide"/>
          </p:cNvPr>
          <p:cNvSpPr/>
          <p:nvPr/>
        </p:nvSpPr>
        <p:spPr>
          <a:xfrm>
            <a:off x="5940152" y="4005064"/>
            <a:ext cx="978408" cy="484632"/>
          </a:xfrm>
          <a:prstGeom prst="stripedRightArrow">
            <a:avLst/>
          </a:prstGeom>
          <a:solidFill>
            <a:schemeClr val="bg2">
              <a:lumMod val="2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979712" y="1196752"/>
            <a:ext cx="296158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Revoluční rok</a:t>
            </a:r>
          </a:p>
          <a:p>
            <a:r>
              <a:rPr lang="cs-CZ" sz="3600" dirty="0" smtClean="0"/>
              <a:t>1848</a:t>
            </a:r>
            <a:endParaRPr lang="cs-CZ" sz="3600" dirty="0"/>
          </a:p>
        </p:txBody>
      </p:sp>
      <p:pic>
        <p:nvPicPr>
          <p:cNvPr id="10" name="Obrázek 9" descr="Horace_Vernet-Barricade_rue_Soufflo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051720" y="2564904"/>
            <a:ext cx="2880320" cy="22490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05832" y="836712"/>
            <a:ext cx="206498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RANÝ </a:t>
            </a:r>
            <a:r>
              <a:rPr lang="cs-CZ" sz="2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NOVOVĚK</a:t>
            </a:r>
            <a:endParaRPr lang="cs-CZ" sz="2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980424" y="2132856"/>
            <a:ext cx="271580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VRCHOLNÝ</a:t>
            </a:r>
            <a:r>
              <a:rPr lang="cs-CZ" sz="2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NOVOVĚK</a:t>
            </a:r>
            <a:endParaRPr lang="cs-CZ" sz="2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85731" y="3356992"/>
            <a:ext cx="219322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MODERNÍ </a:t>
            </a:r>
            <a:r>
              <a:rPr lang="cs-CZ" sz="2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DĚJINY</a:t>
            </a:r>
            <a:endParaRPr lang="cs-CZ" sz="2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Šrafovaná šipka doprava 4">
            <a:hlinkClick r:id="rId2" action="ppaction://hlinksldjump"/>
          </p:cNvPr>
          <p:cNvSpPr/>
          <p:nvPr/>
        </p:nvSpPr>
        <p:spPr>
          <a:xfrm>
            <a:off x="5940152" y="1412776"/>
            <a:ext cx="978408" cy="484632"/>
          </a:xfrm>
          <a:prstGeom prst="stripedRightArrow">
            <a:avLst/>
          </a:prstGeom>
          <a:solidFill>
            <a:schemeClr val="bg2">
              <a:lumMod val="2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rafovaná šipka doprava 5">
            <a:hlinkClick r:id="rId3" action="ppaction://hlinksldjump"/>
          </p:cNvPr>
          <p:cNvSpPr/>
          <p:nvPr/>
        </p:nvSpPr>
        <p:spPr>
          <a:xfrm>
            <a:off x="6012160" y="2708920"/>
            <a:ext cx="978408" cy="484632"/>
          </a:xfrm>
          <a:prstGeom prst="stripedRightArrow">
            <a:avLst/>
          </a:prstGeom>
          <a:solidFill>
            <a:schemeClr val="bg2">
              <a:lumMod val="2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rafovaná šipka doprava 6">
            <a:hlinkClick r:id="rId3" action="ppaction://hlinksldjump"/>
          </p:cNvPr>
          <p:cNvSpPr/>
          <p:nvPr/>
        </p:nvSpPr>
        <p:spPr>
          <a:xfrm>
            <a:off x="5940152" y="4005064"/>
            <a:ext cx="978408" cy="484632"/>
          </a:xfrm>
          <a:prstGeom prst="stripedRightArrow">
            <a:avLst/>
          </a:prstGeom>
          <a:solidFill>
            <a:schemeClr val="bg2">
              <a:lumMod val="2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 descr="parní stroj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940938" y="3212976"/>
            <a:ext cx="2487046" cy="161658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547664" y="1268760"/>
            <a:ext cx="324839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PARNÍ STROJ</a:t>
            </a:r>
          </a:p>
          <a:p>
            <a:r>
              <a:rPr lang="cs-CZ" sz="4000" b="1" dirty="0" smtClean="0"/>
              <a:t> JE …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2636912"/>
            <a:ext cx="6048672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Prezentace slouží k doplnění výkladu o Novověku.</a:t>
            </a:r>
          </a:p>
          <a:p>
            <a:r>
              <a:rPr lang="cs-CZ" sz="1400" dirty="0" smtClean="0"/>
              <a:t>Pokud je připojení k internetu, lze se připojit přes odkaz na příslušnou webovou adresu.</a:t>
            </a:r>
          </a:p>
          <a:p>
            <a:r>
              <a:rPr lang="cs-CZ" sz="1400" dirty="0" smtClean="0"/>
              <a:t>Posun se provádí klinutím na obrázek, nebo šipku.</a:t>
            </a:r>
          </a:p>
          <a:p>
            <a:endParaRPr lang="cs-CZ" sz="1400" dirty="0" smtClean="0"/>
          </a:p>
          <a:p>
            <a:r>
              <a:rPr lang="cs-CZ" sz="1400" dirty="0" smtClean="0"/>
              <a:t>Opakování začíná kliknutím na šipku.</a:t>
            </a:r>
          </a:p>
          <a:p>
            <a:r>
              <a:rPr lang="cs-CZ" sz="1400" dirty="0" smtClean="0"/>
              <a:t>Kliknutím na šipku pod možností se v případě správné odpovědi</a:t>
            </a:r>
          </a:p>
          <a:p>
            <a:r>
              <a:rPr lang="cs-CZ" sz="1400" dirty="0" smtClean="0"/>
              <a:t>Zobrazí další otázka. Při špatné odpovědi zůstane stejná otázka.</a:t>
            </a:r>
          </a:p>
          <a:p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Arial" charset="0"/>
              <a:buNone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  <a:endParaRPr kumimoji="0" lang="cs-CZ" sz="26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331640" y="2261448"/>
          <a:ext cx="6096000" cy="37490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648072"/>
                <a:gridCol w="5447928"/>
              </a:tblGrid>
              <a:tr h="370840"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cs-CZ" sz="1000" b="0" dirty="0" smtClean="0">
                          <a:solidFill>
                            <a:schemeClr val="tx1"/>
                          </a:solidFill>
                        </a:rPr>
                        <a:t>3,5</a:t>
                      </a:r>
                      <a:endParaRPr lang="cs-CZ" sz="1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US" sz="1000" b="0" dirty="0" err="1" smtClean="0">
                          <a:solidFill>
                            <a:schemeClr val="tx1"/>
                          </a:solidFill>
                        </a:rPr>
                        <a:t>Kolumbus</a:t>
                      </a:r>
                      <a:r>
                        <a:rPr lang="en-US" sz="1000" b="0" dirty="0" smtClean="0">
                          <a:solidFill>
                            <a:schemeClr val="tx1"/>
                          </a:solidFill>
                        </a:rPr>
                        <a:t>. In: Wikipedia: the free encyclopedia [online]. San Francisco (CA): Wikimedia Foundation, 2001- [cit. 2013-08-20]. </a:t>
                      </a:r>
                      <a:r>
                        <a:rPr lang="en-US" sz="1000" b="0" dirty="0" err="1" smtClean="0">
                          <a:solidFill>
                            <a:schemeClr val="tx1"/>
                          </a:solidFill>
                        </a:rPr>
                        <a:t>Dostupné</a:t>
                      </a:r>
                      <a:r>
                        <a:rPr lang="en-US" sz="1000" b="0" dirty="0" smtClean="0">
                          <a:solidFill>
                            <a:schemeClr val="tx1"/>
                          </a:solidFill>
                        </a:rPr>
                        <a:t> z: http://cs.wikipedia.org/wiki/Soubor:Columbus_Taking_Possession.jpg </a:t>
                      </a:r>
                      <a:endParaRPr lang="cs-CZ" sz="1000" b="0" dirty="0" smtClean="0">
                        <a:solidFill>
                          <a:schemeClr val="tx1"/>
                        </a:solidFill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endParaRPr lang="cs-CZ" sz="1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cs-CZ" sz="1000" dirty="0" smtClean="0"/>
                        <a:t>3,6,12</a:t>
                      </a:r>
                      <a:endParaRPr lang="cs-CZ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US" sz="1000" dirty="0" smtClean="0"/>
                        <a:t>Tank. In: Wikipedia: the free encyclopedia [online]. San Francisco (CA): Wikimedia Foundation, 2001- [cit. 2013-08-20]. </a:t>
                      </a:r>
                      <a:r>
                        <a:rPr lang="en-US" sz="1000" dirty="0" err="1" smtClean="0"/>
                        <a:t>Dostupné</a:t>
                      </a:r>
                      <a:r>
                        <a:rPr lang="en-US" sz="1000" dirty="0" smtClean="0"/>
                        <a:t> z: http://upload.wikimedia.org/wikipedia/commons/archive/5/55/20060410031628!Canadian_tank_and_soldiers_Vimy_1917.jpg </a:t>
                      </a:r>
                      <a:endParaRPr lang="cs-CZ" sz="10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cs-CZ" sz="1000" dirty="0" smtClean="0"/>
                        <a:t>13</a:t>
                      </a:r>
                      <a:endParaRPr lang="cs-CZ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US" sz="1000" dirty="0" smtClean="0"/>
                        <a:t>David. In: </a:t>
                      </a:r>
                      <a:r>
                        <a:rPr lang="en-US" sz="1000" i="1" dirty="0" smtClean="0"/>
                        <a:t>Wikipedia: the free encyclopedia</a:t>
                      </a:r>
                      <a:r>
                        <a:rPr lang="en-US" sz="1000" dirty="0" smtClean="0"/>
                        <a:t> [online]. San Francisco (CA): Wikimedia Foundation, 2001- [cit. 2014-02-25]. </a:t>
                      </a:r>
                      <a:r>
                        <a:rPr lang="en-US" sz="1000" dirty="0" err="1" smtClean="0"/>
                        <a:t>Dostupné</a:t>
                      </a:r>
                      <a:r>
                        <a:rPr lang="en-US" sz="1000" dirty="0" smtClean="0"/>
                        <a:t> z: http://cs.wikipedia.org/wiki/Michelangel%C5%AFv_David </a:t>
                      </a:r>
                      <a:endParaRPr lang="cs-CZ" sz="1000" dirty="0" smtClean="0"/>
                    </a:p>
                    <a:p>
                      <a:pPr>
                        <a:buFont typeface="Arial" pitchFamily="34" charset="0"/>
                        <a:buChar char="•"/>
                      </a:pPr>
                      <a:endParaRPr lang="cs-CZ" sz="1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cs-CZ" sz="1000" dirty="0" smtClean="0"/>
                        <a:t>14</a:t>
                      </a:r>
                      <a:endParaRPr lang="cs-CZ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cs-CZ" sz="1000" dirty="0" smtClean="0"/>
                        <a:t>Železnice. In: </a:t>
                      </a:r>
                      <a:r>
                        <a:rPr lang="cs-CZ" sz="1000" i="1" dirty="0" err="1" smtClean="0"/>
                        <a:t>Wikipedia</a:t>
                      </a:r>
                      <a:r>
                        <a:rPr lang="cs-CZ" sz="1000" i="1" dirty="0" smtClean="0"/>
                        <a:t>: </a:t>
                      </a:r>
                      <a:r>
                        <a:rPr lang="cs-CZ" sz="1000" i="1" dirty="0" err="1" smtClean="0"/>
                        <a:t>the</a:t>
                      </a:r>
                      <a:r>
                        <a:rPr lang="cs-CZ" sz="1000" i="1" dirty="0" smtClean="0"/>
                        <a:t> free </a:t>
                      </a:r>
                      <a:r>
                        <a:rPr lang="cs-CZ" sz="1000" i="1" dirty="0" err="1" smtClean="0"/>
                        <a:t>encyclopedia</a:t>
                      </a:r>
                      <a:r>
                        <a:rPr lang="cs-CZ" sz="1000" dirty="0" smtClean="0"/>
                        <a:t> [online]. San </a:t>
                      </a:r>
                      <a:r>
                        <a:rPr lang="cs-CZ" sz="1000" dirty="0" err="1" smtClean="0"/>
                        <a:t>Francisco</a:t>
                      </a:r>
                      <a:r>
                        <a:rPr lang="cs-CZ" sz="1000" dirty="0" smtClean="0"/>
                        <a:t> (CA): </a:t>
                      </a:r>
                      <a:r>
                        <a:rPr lang="cs-CZ" sz="1000" dirty="0" err="1" smtClean="0"/>
                        <a:t>Wikimedia</a:t>
                      </a:r>
                      <a:r>
                        <a:rPr lang="cs-CZ" sz="1000" dirty="0" smtClean="0"/>
                        <a:t> </a:t>
                      </a:r>
                      <a:r>
                        <a:rPr lang="cs-CZ" sz="1000" dirty="0" err="1" smtClean="0"/>
                        <a:t>Foundation</a:t>
                      </a:r>
                      <a:r>
                        <a:rPr lang="cs-CZ" sz="1000" dirty="0" smtClean="0"/>
                        <a:t>, 2001- [cit. 2014-02-25]. Dostupné z: http://upload.wikimedia.org/wikipedia/commons/d/d9/Lokomotiva_230.jpg </a:t>
                      </a:r>
                      <a:endParaRPr lang="cs-CZ" sz="1000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cs-CZ" sz="1000" dirty="0" smtClean="0"/>
                        <a:t>16</a:t>
                      </a:r>
                      <a:endParaRPr lang="cs-CZ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cs-CZ" sz="1000" dirty="0" smtClean="0"/>
                        <a:t>Parní stroj. In: </a:t>
                      </a:r>
                      <a:r>
                        <a:rPr lang="cs-CZ" sz="1000" i="1" dirty="0" err="1" smtClean="0"/>
                        <a:t>Wikipedia</a:t>
                      </a:r>
                      <a:r>
                        <a:rPr lang="cs-CZ" sz="1000" i="1" dirty="0" smtClean="0"/>
                        <a:t>: </a:t>
                      </a:r>
                      <a:r>
                        <a:rPr lang="cs-CZ" sz="1000" i="1" dirty="0" err="1" smtClean="0"/>
                        <a:t>the</a:t>
                      </a:r>
                      <a:r>
                        <a:rPr lang="cs-CZ" sz="1000" i="1" dirty="0" smtClean="0"/>
                        <a:t> free </a:t>
                      </a:r>
                      <a:r>
                        <a:rPr lang="cs-CZ" sz="1000" i="1" dirty="0" err="1" smtClean="0"/>
                        <a:t>encyclopedia</a:t>
                      </a:r>
                      <a:r>
                        <a:rPr lang="cs-CZ" sz="1000" dirty="0" smtClean="0"/>
                        <a:t> [online]. San </a:t>
                      </a:r>
                      <a:r>
                        <a:rPr lang="cs-CZ" sz="1000" dirty="0" err="1" smtClean="0"/>
                        <a:t>Francisco</a:t>
                      </a:r>
                      <a:r>
                        <a:rPr lang="cs-CZ" sz="1000" dirty="0" smtClean="0"/>
                        <a:t> (CA): </a:t>
                      </a:r>
                      <a:r>
                        <a:rPr lang="cs-CZ" sz="1000" dirty="0" err="1" smtClean="0"/>
                        <a:t>Wikimedia</a:t>
                      </a:r>
                      <a:r>
                        <a:rPr lang="cs-CZ" sz="1000" dirty="0" smtClean="0"/>
                        <a:t> </a:t>
                      </a:r>
                      <a:r>
                        <a:rPr lang="cs-CZ" sz="1000" dirty="0" err="1" smtClean="0"/>
                        <a:t>Foundation</a:t>
                      </a:r>
                      <a:r>
                        <a:rPr lang="cs-CZ" sz="1000" dirty="0" smtClean="0"/>
                        <a:t>, 2001- [cit. 2014-02-25]. Dostupné z: http://commons.wikimedia.org/wiki/File:Steam_engine_in_action.gif </a:t>
                      </a:r>
                      <a:endParaRPr lang="cs-CZ" sz="1000" dirty="0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cs-CZ" sz="1000" dirty="0" smtClean="0"/>
                        <a:t>15</a:t>
                      </a:r>
                      <a:endParaRPr lang="cs-CZ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sz="1000" dirty="0" smtClean="0"/>
                        <a:t>1848. In: </a:t>
                      </a:r>
                      <a:r>
                        <a:rPr lang="en-US" sz="1000" i="1" dirty="0" smtClean="0"/>
                        <a:t>Wikipedia: the free encyclopedia</a:t>
                      </a:r>
                      <a:r>
                        <a:rPr lang="en-US" sz="1000" dirty="0" smtClean="0"/>
                        <a:t> [online]. San Francisco (CA): Wikimedia Foundation, 2001- [cit. 2014-02-25]. </a:t>
                      </a:r>
                      <a:r>
                        <a:rPr lang="en-US" sz="1000" dirty="0" err="1" smtClean="0"/>
                        <a:t>Dostupné</a:t>
                      </a:r>
                      <a:r>
                        <a:rPr lang="en-US" sz="1000" dirty="0" smtClean="0"/>
                        <a:t> z: http://commons.wikimedia.org/wiki/File:Horace_Vernet-Barricade_rue_Soufflot.jpg </a:t>
                      </a:r>
                      <a:endParaRPr lang="cs-CZ" sz="1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Arial" charset="0"/>
              <a:buNone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  <a:endParaRPr kumimoji="0" lang="cs-CZ" sz="26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31640" y="2420888"/>
          <a:ext cx="5976664" cy="802715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801695"/>
                <a:gridCol w="5174969"/>
              </a:tblGrid>
              <a:tr h="3295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600" dirty="0" smtClean="0"/>
                        <a:t>3 a 5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 err="1" smtClean="0"/>
                        <a:t>Kolumbus</a:t>
                      </a:r>
                      <a:r>
                        <a:rPr lang="en-US" sz="800" dirty="0" smtClean="0"/>
                        <a:t>. In: Wikipedia: the free encyclopedia [online]. San Francisco (CA): Wikimedia Foundation, 2001- [cit. 2013-08-20]. </a:t>
                      </a:r>
                      <a:r>
                        <a:rPr lang="en-US" sz="800" dirty="0" err="1" smtClean="0"/>
                        <a:t>Dostupné</a:t>
                      </a:r>
                      <a:r>
                        <a:rPr lang="en-US" sz="800" dirty="0" smtClean="0"/>
                        <a:t> z: http://cs.wikipedia.org/wiki/Soubor:Columbus_Taking_Possession.jpg </a:t>
                      </a:r>
                      <a:endParaRPr lang="cs-CZ" sz="800" dirty="0" smtClean="0"/>
                    </a:p>
                  </a:txBody>
                  <a:tcPr marL="39073" marR="39073" marT="0" marB="0"/>
                </a:tc>
              </a:tr>
              <a:tr h="3295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600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700" dirty="0" smtClean="0"/>
                        <a:t>Tank. In: Wikipedia: the free encyclopedia [online]. San Francisco (CA): Wikimedia Foundation, 2001- [cit. 2013-08-20]. </a:t>
                      </a:r>
                      <a:r>
                        <a:rPr lang="en-US" sz="700" dirty="0" err="1" smtClean="0"/>
                        <a:t>Dostupné</a:t>
                      </a:r>
                      <a:r>
                        <a:rPr lang="en-US" sz="700" dirty="0" smtClean="0"/>
                        <a:t> z: http://upload.wikimedia.org/wikipedia/commons/archive/5/55/20060410031628!Canadian_tank_and_soldiers_Vimy_1917.jpg </a:t>
                      </a:r>
                      <a:endParaRPr lang="cs-CZ" sz="500" dirty="0" smtClean="0"/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/>
                </a:tc>
              </a:tr>
            </a:tbl>
          </a:graphicData>
        </a:graphic>
      </p:graphicFrame>
      <p:sp>
        <p:nvSpPr>
          <p:cNvPr id="3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Arial" charset="0"/>
              <a:buNone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  <a:endParaRPr kumimoji="0" lang="cs-CZ" sz="26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391</TotalTime>
  <Words>681</Words>
  <Application>Microsoft Office PowerPoint</Application>
  <PresentationFormat>Předvádění na obrazovce (4:3)</PresentationFormat>
  <Paragraphs>126</Paragraphs>
  <Slides>19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Bohatý</vt:lpstr>
      <vt:lpstr> </vt:lpstr>
      <vt:lpstr>novověk</vt:lpstr>
      <vt:lpstr>novověk</vt:lpstr>
      <vt:lpstr>Snímek 4</vt:lpstr>
      <vt:lpstr>1492</vt:lpstr>
      <vt:lpstr>1918</vt:lpstr>
      <vt:lpstr>NOVOVĚK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Mirda</dc:creator>
  <cp:lastModifiedBy>Dum</cp:lastModifiedBy>
  <cp:revision>47</cp:revision>
  <dcterms:created xsi:type="dcterms:W3CDTF">2013-04-20T16:52:31Z</dcterms:created>
  <dcterms:modified xsi:type="dcterms:W3CDTF">2014-09-09T10:49:28Z</dcterms:modified>
</cp:coreProperties>
</file>