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25"/>
  </p:notesMasterIdLst>
  <p:sldIdLst>
    <p:sldId id="274" r:id="rId2"/>
    <p:sldId id="257" r:id="rId3"/>
    <p:sldId id="277" r:id="rId4"/>
    <p:sldId id="258" r:id="rId5"/>
    <p:sldId id="279" r:id="rId6"/>
    <p:sldId id="278" r:id="rId7"/>
    <p:sldId id="280" r:id="rId8"/>
    <p:sldId id="281" r:id="rId9"/>
    <p:sldId id="282" r:id="rId10"/>
    <p:sldId id="283" r:id="rId11"/>
    <p:sldId id="285" r:id="rId12"/>
    <p:sldId id="284" r:id="rId13"/>
    <p:sldId id="286" r:id="rId14"/>
    <p:sldId id="292" r:id="rId15"/>
    <p:sldId id="298" r:id="rId16"/>
    <p:sldId id="296" r:id="rId17"/>
    <p:sldId id="297" r:id="rId18"/>
    <p:sldId id="295" r:id="rId19"/>
    <p:sldId id="299" r:id="rId20"/>
    <p:sldId id="300" r:id="rId21"/>
    <p:sldId id="301" r:id="rId22"/>
    <p:sldId id="276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2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81E574-3915-4A38-AFB5-A9F6679555B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1F5101-0975-4A01-9917-DD617FCFC4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665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5101-0975-4A01-9917-DD617FCFC4A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9121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5670191"/>
              </p:ext>
            </p:extLst>
          </p:nvPr>
        </p:nvGraphicFramePr>
        <p:xfrm>
          <a:off x="35496" y="1916831"/>
          <a:ext cx="8064896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  <a:gridCol w="4032448"/>
              </a:tblGrid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VY_32_INOVACE_03_03_moderní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dějiny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510027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dějiny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Etapy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novověku – moderní dějiny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žáků se historickým vývojem moderních dějin.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Soustředí se na historické  údaje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.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 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Konec 1. světové války, hospodářská krize, 2. světová válka, studená válka, rozpad socialistického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bloku.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239000" cy="28209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Moderní dějiny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67744" y="188640"/>
            <a:ext cx="35958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11.11.1918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1268760"/>
            <a:ext cx="48413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Konec 1. světové války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060848"/>
            <a:ext cx="555953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Většina evropských států </a:t>
            </a:r>
          </a:p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závislá na pomoci USA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212976"/>
            <a:ext cx="6785832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 mil. mrtvých, řada zraněných</a:t>
            </a:r>
          </a:p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nemocných </a:t>
            </a:r>
            <a:endParaRPr lang="cs-CZ" sz="3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704" y="4437112"/>
            <a:ext cx="49696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Hladomor + pandemie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5301208"/>
            <a:ext cx="655500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Rozpad R-U a vznik ČSR</a:t>
            </a:r>
            <a:endParaRPr lang="cs-CZ" sz="40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72502" y="188640"/>
            <a:ext cx="27863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2o.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2420888"/>
            <a:ext cx="40831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Rozvoj ekonomiky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3645024"/>
            <a:ext cx="60885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Vznik demokratických států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55776" y="620688"/>
            <a:ext cx="278634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1929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4954" y="2420888"/>
            <a:ext cx="703269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Krach na Newyorské burze</a:t>
            </a:r>
          </a:p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Začátek velké hospodářské krize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44762" y="3645024"/>
            <a:ext cx="31422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Není práce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Nejsou peníze</a:t>
            </a:r>
          </a:p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Není jídlo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50860" y="188640"/>
            <a:ext cx="28296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43651" y="1268760"/>
            <a:ext cx="48814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Vznik totalitních států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37310" y="2060848"/>
            <a:ext cx="549220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1933 – v Německu k moci</a:t>
            </a:r>
          </a:p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Adolf Hitler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99188" y="4005064"/>
            <a:ext cx="452239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1939 – obsazení ČSR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61651" y="3212976"/>
            <a:ext cx="46057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1938 – okleštění ČSR</a:t>
            </a:r>
            <a:endParaRPr lang="cs-CZ" sz="3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1760" y="5013176"/>
            <a:ext cx="4150495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1939 – začátek 2. světové války</a:t>
            </a:r>
            <a:endParaRPr lang="cs-CZ" sz="3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2044" y="188640"/>
            <a:ext cx="28472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35216" y="1268760"/>
            <a:ext cx="44983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Vstup SSSR do války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37634" y="2060848"/>
            <a:ext cx="42915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Vstup USA do války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88131" y="3645024"/>
            <a:ext cx="664957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Německo ovládá celou Evropu 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2568" y="2852936"/>
            <a:ext cx="62600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Válka v Evropě, Africe a Asii</a:t>
            </a:r>
            <a:endParaRPr lang="cs-CZ" sz="3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4365104"/>
            <a:ext cx="7056784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Bitva u Stalingradu – Němci ustupují</a:t>
            </a:r>
            <a:endParaRPr lang="cs-CZ" sz="3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84458" y="5733256"/>
            <a:ext cx="40559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Otevřena 2. fronta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2044" y="188640"/>
            <a:ext cx="28472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6722" y="1268760"/>
            <a:ext cx="75953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Duben 1945 – konec války v Evropě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88981" y="2060848"/>
            <a:ext cx="498886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Září 1945 - konec války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068960"/>
            <a:ext cx="748955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Rozdělení Evropy na kapitalistický</a:t>
            </a:r>
          </a:p>
          <a:p>
            <a:pPr algn="ctr"/>
            <a:r>
              <a:rPr lang="cs-CZ" sz="32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</a:p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Socialistický blok</a:t>
            </a:r>
            <a:endParaRPr lang="cs-CZ" sz="32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7799" y="4869160"/>
            <a:ext cx="699582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1948 – v ČSR se dostávají k moci</a:t>
            </a:r>
          </a:p>
          <a:p>
            <a:pPr algn="ctr"/>
            <a:r>
              <a:rPr lang="cs-CZ" sz="3200" b="1" cap="none" spc="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komunisté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48986" y="188640"/>
            <a:ext cx="48333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50. – 70.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55776" y="1124744"/>
            <a:ext cx="3155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Studená válka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1916832"/>
            <a:ext cx="620073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Závody ve zbrojení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NATO x Varšavská smlouva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19672" y="3284984"/>
            <a:ext cx="520046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Vážné nebezpečí vzniku</a:t>
            </a:r>
          </a:p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 3. světové války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95736" y="4581128"/>
            <a:ext cx="39292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Vietnamská válka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06423" y="5301208"/>
            <a:ext cx="4826962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Okupace ČSSR </a:t>
            </a:r>
            <a:r>
              <a:rPr lang="cs-CZ" sz="3200" b="1" cap="none" spc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vojsky </a:t>
            </a:r>
          </a:p>
          <a:p>
            <a:pPr algn="ctr"/>
            <a:r>
              <a:rPr lang="cs-CZ" sz="3200" b="1" cap="none" spc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Varšavské smlouvy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06874" y="1268760"/>
            <a:ext cx="3155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Studená válka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pic>
        <p:nvPicPr>
          <p:cNvPr id="7" name="Obrázek 6" descr="studená vál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70716"/>
            <a:ext cx="6120680" cy="62994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2847" y="188640"/>
            <a:ext cx="28456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80.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05436" y="1268760"/>
            <a:ext cx="55579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V SSSR </a:t>
            </a:r>
            <a:r>
              <a:rPr lang="cs-CZ" sz="3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Michail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Gorbačov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03615" y="2060848"/>
            <a:ext cx="47596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Počátek odzbrojování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40003" y="2924944"/>
            <a:ext cx="63273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Rozpad socialistického bloku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8854" y="3933056"/>
            <a:ext cx="61590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Obnovení demokracie v ČSR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2847" y="188640"/>
            <a:ext cx="28456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90. léta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3201" y="1268760"/>
            <a:ext cx="66624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Boj proti světovému terorismu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65190" y="2060848"/>
            <a:ext cx="56364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Úpadek západní civilizace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12372" y="2924944"/>
            <a:ext cx="6782626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Hospodářský vzestup asijských</a:t>
            </a:r>
          </a:p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</a:rPr>
              <a:t>států - Čína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14581" y="4365104"/>
            <a:ext cx="57294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Rozpad Jugoslávie + válka</a:t>
            </a:r>
            <a:endParaRPr lang="cs-CZ" sz="3200" b="1" cap="none" spc="0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628800"/>
            <a:ext cx="8180078" cy="35394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Klikni na symbol p</a:t>
            </a:r>
            <a:r>
              <a:rPr lang="cs-CZ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od správnou</a:t>
            </a:r>
          </a:p>
          <a:p>
            <a:pPr algn="ctr"/>
            <a:r>
              <a:rPr lang="cs-CZ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odpovědí. Při správné</a:t>
            </a:r>
          </a:p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odpovědi se ti ukáže další</a:t>
            </a:r>
          </a:p>
          <a:p>
            <a:pPr algn="ctr"/>
            <a:r>
              <a:rPr lang="cs-CZ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otázka. Při chybné se otázka</a:t>
            </a:r>
          </a:p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nezmění.</a:t>
            </a:r>
          </a:p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Jedeme. 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Klik na auto</a:t>
            </a:r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</a:p>
          <a:p>
            <a:pPr algn="ctr"/>
            <a:endParaRPr lang="cs-CZ" sz="3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4439" y="476672"/>
            <a:ext cx="3898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B0F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opakování</a:t>
            </a:r>
            <a:endParaRPr lang="cs-CZ" sz="5400" b="1" cap="none" spc="0" dirty="0">
              <a:ln w="11430"/>
              <a:solidFill>
                <a:srgbClr val="00B0F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 (x86)\Microsoft Office\MEDIA\CAGCAT10\j0212957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75856" y="4869160"/>
            <a:ext cx="1830629" cy="1149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05148" y="3645024"/>
            <a:ext cx="1781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1918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1914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4643" y="4509120"/>
            <a:ext cx="1874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1938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rId2" action="ppaction://hlinksldjump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" action="ppaction://hlinkshowjump?jump=nextslide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2" action="ppaction://hlinksldjump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2" action="ppaction://hlinksldjump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817240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Československá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republika vznikla 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roce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Němci obsadili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celou ČSR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roce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6676" y="3645024"/>
            <a:ext cx="18582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1942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1945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4643" y="4509120"/>
            <a:ext cx="1874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1939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rId2" action="ppaction://hlinksldjump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rId2" action="ppaction://hlinksldjump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" action="ppaction://hlinkshowjump?jump=nextslide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2" action="ppaction://hlinksldjump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Sovětský svaz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vstoupil do 2. 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světové války: 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13965" y="3645024"/>
            <a:ext cx="1763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1941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1945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4643" y="4509120"/>
            <a:ext cx="1874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1938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rId2" action="ppaction://hlinksldjump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" action="ppaction://hlinkshowjump?jump=nextslide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2" action="ppaction://hlinksldjump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2" action="ppaction://hlinksldjump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světová válka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skončila v Evropě: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6676" y="3645024"/>
            <a:ext cx="18582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1942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1945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61130" y="4509120"/>
            <a:ext cx="1781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1918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" action="ppaction://hlinkshowjump?jump=nextslide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rId2" action="ppaction://hlinksldjump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2" action="ppaction://hlinksldjump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2" action="ppaction://hlinksldjump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Komunisté se 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ČSR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dostali k moci:  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49844" y="3645024"/>
            <a:ext cx="18918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1938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4643" y="4509120"/>
            <a:ext cx="1874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1958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rId2" action="ppaction://hlinksldjump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" action="ppaction://hlinkshowjump?jump=nextslide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2" action="ppaction://hlinksldjump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2" action="ppaction://hlinksldjump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„spřátelené“armády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čele se SSSR obsadily ČSSR: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49844" y="3645024"/>
            <a:ext cx="18918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1948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1938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4643" y="4509120"/>
            <a:ext cx="1874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1958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rId2" action="ppaction://hlinksldjump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rId2" action="ppaction://hlinksldjump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2" action="ppaction://hlinksldjump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" action="ppaction://hlinkshowjump?jump=nextslide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Demokracie v našem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státě byla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obnovena: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93125" y="3645024"/>
            <a:ext cx="18053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1967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780928"/>
            <a:ext cx="6056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1956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39490" y="4509120"/>
            <a:ext cx="18245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1978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8638" y="551723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1989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Elipsa 8">
            <a:hlinkClick r:id="rId2" action="ppaction://hlinksldjump"/>
          </p:cNvPr>
          <p:cNvSpPr/>
          <p:nvPr/>
        </p:nvSpPr>
        <p:spPr>
          <a:xfrm>
            <a:off x="6876256" y="2924944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rId2" action="ppaction://hlinksldjump"/>
          </p:cNvPr>
          <p:cNvSpPr/>
          <p:nvPr/>
        </p:nvSpPr>
        <p:spPr>
          <a:xfrm>
            <a:off x="6876256" y="3789040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>
            <a:hlinkClick r:id="rId2" action="ppaction://hlinksldjump"/>
          </p:cNvPr>
          <p:cNvSpPr/>
          <p:nvPr/>
        </p:nvSpPr>
        <p:spPr>
          <a:xfrm>
            <a:off x="6876256" y="465313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" action="ppaction://hlinkshowjump?jump=nextslide"/>
          </p:cNvPr>
          <p:cNvSpPr/>
          <p:nvPr/>
        </p:nvSpPr>
        <p:spPr>
          <a:xfrm>
            <a:off x="6876256" y="5733256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4373" y="836712"/>
            <a:ext cx="365196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pic>
        <p:nvPicPr>
          <p:cNvPr id="1028" name="Picture 4" descr="C:\Program Files (x86)\Microsoft Office\MEDIA\CAGCAT10\j0251871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2051720" y="2420888"/>
            <a:ext cx="4320480" cy="21602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bdélník 6"/>
          <p:cNvSpPr/>
          <p:nvPr/>
        </p:nvSpPr>
        <p:spPr>
          <a:xfrm>
            <a:off x="3635896" y="5085184"/>
            <a:ext cx="1544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Dvojitá šipka 10"/>
          <p:cNvSpPr/>
          <p:nvPr/>
        </p:nvSpPr>
        <p:spPr>
          <a:xfrm rot="16200000">
            <a:off x="4082178" y="4451345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852936"/>
            <a:ext cx="651616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doplnění výkladu o Moderních dějinách.</a:t>
            </a:r>
          </a:p>
          <a:p>
            <a:r>
              <a:rPr lang="cs-CZ" dirty="0" smtClean="0"/>
              <a:t>Posun se provádí kliknutím.</a:t>
            </a:r>
          </a:p>
          <a:p>
            <a:endParaRPr lang="cs-CZ" dirty="0" smtClean="0"/>
          </a:p>
          <a:p>
            <a:r>
              <a:rPr lang="cs-CZ" dirty="0" smtClean="0"/>
              <a:t>Opakování začíná kliknutím na obrázek auta. Při správné odpovědi se zobrazí další otázka, při špatné zůstává původní otázka. Po správné odpovědi na poslední otázku se zobrazí opět první otázka.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charset="0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4" y="3429000"/>
          <a:ext cx="6840760" cy="329513"/>
        </p:xfrm>
        <a:graphic>
          <a:graphicData uri="http://schemas.openxmlformats.org/drawingml/2006/table">
            <a:tbl>
              <a:tblPr/>
              <a:tblGrid>
                <a:gridCol w="810904"/>
                <a:gridCol w="6029856"/>
              </a:tblGrid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Studená válka.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http://cs.wikipedia.org/wiki/Soubor:Cold_war_europe_military_alliances_map_en.png 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charset="0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281</TotalTime>
  <Words>546</Words>
  <Application>Microsoft Office PowerPoint</Application>
  <PresentationFormat>Předvádění na obrazovce (4:3)</PresentationFormat>
  <Paragraphs>157</Paragraphs>
  <Slides>23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Bohatý</vt:lpstr>
      <vt:lpstr> </vt:lpstr>
      <vt:lpstr>Moderní dějiny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37</cp:revision>
  <dcterms:created xsi:type="dcterms:W3CDTF">2013-04-20T16:52:31Z</dcterms:created>
  <dcterms:modified xsi:type="dcterms:W3CDTF">2014-08-26T09:06:57Z</dcterms:modified>
</cp:coreProperties>
</file>