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2" r:id="rId3"/>
    <p:sldId id="281" r:id="rId4"/>
    <p:sldId id="284" r:id="rId5"/>
    <p:sldId id="285" r:id="rId6"/>
    <p:sldId id="286" r:id="rId7"/>
    <p:sldId id="287" r:id="rId8"/>
    <p:sldId id="288" r:id="rId9"/>
    <p:sldId id="289" r:id="rId10"/>
    <p:sldId id="291" r:id="rId11"/>
    <p:sldId id="290" r:id="rId12"/>
    <p:sldId id="294" r:id="rId13"/>
    <p:sldId id="293" r:id="rId14"/>
    <p:sldId id="295" r:id="rId15"/>
    <p:sldId id="297" r:id="rId16"/>
    <p:sldId id="299" r:id="rId17"/>
    <p:sldId id="301" r:id="rId18"/>
    <p:sldId id="300" r:id="rId19"/>
    <p:sldId id="303" r:id="rId20"/>
    <p:sldId id="305" r:id="rId21"/>
    <p:sldId id="304" r:id="rId22"/>
    <p:sldId id="26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3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oat_of_arms_of_the_Czech_Republic.svg" TargetMode="External"/><Relationship Id="rId2" Type="http://schemas.openxmlformats.org/officeDocument/2006/relationships/hyperlink" Target="http://cs.wikipedia.org/wiki/Soubor:Flag_of_the_Czech_Republic.sv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36004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293096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cs-CZ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9569055"/>
              </p:ext>
            </p:extLst>
          </p:nvPr>
        </p:nvGraphicFramePr>
        <p:xfrm>
          <a:off x="468313" y="1844675"/>
          <a:ext cx="8229600" cy="492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VY_32_INOVACE_04_03_vznik</a:t>
                      </a:r>
                      <a:r>
                        <a:rPr lang="cs-CZ" sz="1400" baseline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státu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společnost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Základy společenských věd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dějiny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Historický exkurz – vznik státu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Miroslav Janata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Listopad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DUM je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určen žákům praktické školy, slouží  k seznámení se vznikem našeho státu. 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Soustředí se na historické  údaje,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symboly. K dispozici mapky.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  Pomůcky: interaktivní tabule, </a:t>
                      </a:r>
                      <a:r>
                        <a:rPr lang="cs-CZ" sz="1000" dirty="0" err="1" smtClean="0">
                          <a:solidFill>
                            <a:srgbClr val="0070C0"/>
                          </a:solidFill>
                        </a:rPr>
                        <a:t>dataprojektor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, učebnice.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Rakousko – Uhersko,  2. republika, protektorát Čechy – Morava, ČSR, ČSSR, ČSFR, ČR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686800" cy="223487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Prezentace slouží k výkladu nové látky.</a:t>
            </a:r>
          </a:p>
          <a:p>
            <a:pPr>
              <a:buNone/>
            </a:pPr>
            <a:r>
              <a:rPr lang="cs-CZ" dirty="0" smtClean="0"/>
              <a:t>Posun se provádí kliknutím.</a:t>
            </a:r>
          </a:p>
          <a:p>
            <a:pPr>
              <a:buNone/>
            </a:pPr>
            <a:r>
              <a:rPr lang="cs-CZ" dirty="0" smtClean="0"/>
              <a:t>Opakování kliknutím na šipku, resp. lva. 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ČESKÁ REPUBLIKA</a:t>
            </a: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5" name="Zástupný symbol pro obsah 4" descr="06 vlajka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36513" y="2132855"/>
            <a:ext cx="4680520" cy="3384377"/>
          </a:xfrm>
        </p:spPr>
      </p:pic>
      <p:pic>
        <p:nvPicPr>
          <p:cNvPr id="6" name="Zástupný symbol pro obsah 5" descr="03 velký znak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848113" y="1600200"/>
            <a:ext cx="3943573" cy="4724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Rakousko – </a:t>
            </a:r>
            <a:r>
              <a:rPr lang="cs-CZ" dirty="0" err="1" smtClean="0"/>
              <a:t>uhersko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Zástupný symbol pro obsah 3" descr="12-rakousko uhersko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556793"/>
            <a:ext cx="5040560" cy="4752528"/>
          </a:xfrm>
        </p:spPr>
      </p:pic>
      <p:sp>
        <p:nvSpPr>
          <p:cNvPr id="5" name="Obdélník 4"/>
          <p:cNvSpPr/>
          <p:nvPr/>
        </p:nvSpPr>
        <p:spPr>
          <a:xfrm>
            <a:off x="1115616" y="2204864"/>
            <a:ext cx="17876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Česká Lípa</a:t>
            </a:r>
            <a:endParaRPr lang="cs-CZ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2843808" y="2564904"/>
            <a:ext cx="1800200" cy="18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Republika Československá</a:t>
            </a:r>
            <a:endParaRPr lang="cs-CZ" dirty="0"/>
          </a:p>
        </p:txBody>
      </p:sp>
      <p:pic>
        <p:nvPicPr>
          <p:cNvPr id="4" name="Zástupný symbol pro obsah 3" descr="16-1.republik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2569524"/>
            <a:ext cx="5544616" cy="3379755"/>
          </a:xfrm>
        </p:spPr>
      </p:pic>
      <p:sp>
        <p:nvSpPr>
          <p:cNvPr id="5" name="Obdélník 4"/>
          <p:cNvSpPr/>
          <p:nvPr/>
        </p:nvSpPr>
        <p:spPr>
          <a:xfrm>
            <a:off x="1043608" y="2132856"/>
            <a:ext cx="17876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Česká Lípa</a:t>
            </a:r>
            <a:endParaRPr lang="cs-CZ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771800" y="2492896"/>
            <a:ext cx="2016224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4860032" y="5517232"/>
            <a:ext cx="387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1918 - 1938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2. republika</a:t>
            </a:r>
            <a:endParaRPr lang="cs-CZ" dirty="0"/>
          </a:p>
        </p:txBody>
      </p:sp>
      <p:pic>
        <p:nvPicPr>
          <p:cNvPr id="4" name="Zástupný symbol pro obsah 3" descr="17.republika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2276872"/>
            <a:ext cx="5760640" cy="3456383"/>
          </a:xfrm>
        </p:spPr>
      </p:pic>
      <p:sp>
        <p:nvSpPr>
          <p:cNvPr id="5" name="Obdélník 4"/>
          <p:cNvSpPr/>
          <p:nvPr/>
        </p:nvSpPr>
        <p:spPr>
          <a:xfrm>
            <a:off x="1043608" y="2060848"/>
            <a:ext cx="17876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Česká Lípa</a:t>
            </a:r>
            <a:endParaRPr lang="cs-CZ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771800" y="2492896"/>
            <a:ext cx="2016224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4860032" y="5517232"/>
            <a:ext cx="387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1938 - 1939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Protektorát </a:t>
            </a:r>
            <a:r>
              <a:rPr lang="cs-CZ" dirty="0" err="1" smtClean="0"/>
              <a:t>čechy</a:t>
            </a:r>
            <a:r>
              <a:rPr lang="cs-CZ" dirty="0" smtClean="0"/>
              <a:t> a </a:t>
            </a:r>
            <a:r>
              <a:rPr lang="cs-CZ" dirty="0" err="1" smtClean="0"/>
              <a:t>morava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43608" y="2204864"/>
            <a:ext cx="17876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Česká Lípa</a:t>
            </a:r>
            <a:endParaRPr lang="cs-CZ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8" name="Zástupný symbol pro obsah 7" descr="18-protektorá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0" y="2564904"/>
            <a:ext cx="5112568" cy="3600400"/>
          </a:xfrm>
        </p:spPr>
      </p:pic>
      <p:cxnSp>
        <p:nvCxnSpPr>
          <p:cNvPr id="9" name="Přímá spojovací šipka 8"/>
          <p:cNvCxnSpPr/>
          <p:nvPr/>
        </p:nvCxnSpPr>
        <p:spPr>
          <a:xfrm>
            <a:off x="2699792" y="2564904"/>
            <a:ext cx="1944216" cy="1800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4860032" y="5517232"/>
            <a:ext cx="387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1939 - 1945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Československá republika</a:t>
            </a:r>
            <a:endParaRPr lang="cs-CZ" dirty="0"/>
          </a:p>
        </p:txBody>
      </p:sp>
      <p:pic>
        <p:nvPicPr>
          <p:cNvPr id="4" name="Zástupný symbol pro obsah 3" descr="19-čss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2348880"/>
            <a:ext cx="5315401" cy="3605303"/>
          </a:xfrm>
        </p:spPr>
      </p:pic>
      <p:sp>
        <p:nvSpPr>
          <p:cNvPr id="5" name="Obdélník 4"/>
          <p:cNvSpPr/>
          <p:nvPr/>
        </p:nvSpPr>
        <p:spPr>
          <a:xfrm>
            <a:off x="755576" y="1916832"/>
            <a:ext cx="17876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Česká Lípa</a:t>
            </a:r>
            <a:endParaRPr lang="cs-CZ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267744" y="2276872"/>
            <a:ext cx="2376264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4860032" y="5517232"/>
            <a:ext cx="387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1945 - 1948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Československá socialistická republika</a:t>
            </a:r>
            <a:endParaRPr lang="cs-CZ" dirty="0"/>
          </a:p>
        </p:txBody>
      </p:sp>
      <p:pic>
        <p:nvPicPr>
          <p:cNvPr id="4" name="Zástupný symbol pro obsah 3" descr="19-čss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2348880"/>
            <a:ext cx="5315401" cy="3605303"/>
          </a:xfrm>
        </p:spPr>
      </p:pic>
      <p:sp>
        <p:nvSpPr>
          <p:cNvPr id="5" name="Obdélník 4"/>
          <p:cNvSpPr/>
          <p:nvPr/>
        </p:nvSpPr>
        <p:spPr>
          <a:xfrm>
            <a:off x="755576" y="1916832"/>
            <a:ext cx="17876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Česká Lípa</a:t>
            </a:r>
            <a:endParaRPr lang="cs-CZ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267744" y="2276872"/>
            <a:ext cx="2376264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4860032" y="5517232"/>
            <a:ext cx="387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1948 - 1989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Pěticípá hvězda 9"/>
          <p:cNvSpPr/>
          <p:nvPr/>
        </p:nvSpPr>
        <p:spPr>
          <a:xfrm>
            <a:off x="5292080" y="1916832"/>
            <a:ext cx="2376264" cy="20882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Československá federativní republika</a:t>
            </a:r>
            <a:endParaRPr lang="cs-CZ" dirty="0"/>
          </a:p>
        </p:txBody>
      </p:sp>
      <p:pic>
        <p:nvPicPr>
          <p:cNvPr id="4" name="Zástupný symbol pro obsah 3" descr="19-čss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2348880"/>
            <a:ext cx="5315401" cy="3605303"/>
          </a:xfrm>
        </p:spPr>
      </p:pic>
      <p:sp>
        <p:nvSpPr>
          <p:cNvPr id="5" name="Obdélník 4"/>
          <p:cNvSpPr/>
          <p:nvPr/>
        </p:nvSpPr>
        <p:spPr>
          <a:xfrm>
            <a:off x="755576" y="1916832"/>
            <a:ext cx="17876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Česká Lípa</a:t>
            </a:r>
            <a:endParaRPr lang="cs-CZ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267744" y="2276872"/>
            <a:ext cx="2376264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4860032" y="5517232"/>
            <a:ext cx="387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1989 - 1992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REPUBLIKA  (ČESKO)</a:t>
            </a:r>
            <a:endParaRPr lang="cs-CZ" dirty="0"/>
          </a:p>
        </p:txBody>
      </p:sp>
      <p:pic>
        <p:nvPicPr>
          <p:cNvPr id="4" name="Zástupný symbol pro obsah 3" descr="20-čr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2348880"/>
            <a:ext cx="4968552" cy="3528391"/>
          </a:xfrm>
        </p:spPr>
      </p:pic>
      <p:sp>
        <p:nvSpPr>
          <p:cNvPr id="6" name="Obdélník 5"/>
          <p:cNvSpPr/>
          <p:nvPr/>
        </p:nvSpPr>
        <p:spPr>
          <a:xfrm>
            <a:off x="1043608" y="5589240"/>
            <a:ext cx="73343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1.1.1993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55576" y="1916832"/>
            <a:ext cx="178766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Česká Lípa</a:t>
            </a:r>
            <a:endParaRPr lang="cs-CZ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2267744" y="2276872"/>
            <a:ext cx="2448272" cy="1944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Opakování: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Klikni na vlajku České republiky a potom vždy  na šipku u správné odpovědi 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4" name="Zástupný symbol pro obsah 4" descr="06 vlajka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3717032"/>
            <a:ext cx="3240362" cy="23796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Československá republika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vznikla :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dirty="0" smtClean="0"/>
              <a:t>15. prosince 1917</a:t>
            </a:r>
          </a:p>
          <a:p>
            <a:pPr algn="ctr">
              <a:buNone/>
            </a:pPr>
            <a:r>
              <a:rPr lang="cs-CZ" sz="6000" dirty="0" smtClean="0"/>
              <a:t>28. října 1918</a:t>
            </a:r>
          </a:p>
          <a:p>
            <a:pPr algn="ctr">
              <a:buNone/>
            </a:pPr>
            <a:r>
              <a:rPr lang="cs-CZ" sz="6000" dirty="0" smtClean="0"/>
              <a:t>1. dubna 1936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539552" y="184482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539552" y="299695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539552" y="41490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Komunisté se v ČR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dostali k moci v roce: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dirty="0" smtClean="0"/>
              <a:t>1968</a:t>
            </a:r>
          </a:p>
          <a:p>
            <a:pPr algn="ctr">
              <a:buNone/>
            </a:pPr>
            <a:r>
              <a:rPr lang="cs-CZ" sz="6000" dirty="0" smtClean="0"/>
              <a:t>1939</a:t>
            </a:r>
          </a:p>
          <a:p>
            <a:pPr algn="ctr">
              <a:buNone/>
            </a:pPr>
            <a:r>
              <a:rPr lang="cs-CZ" sz="6000" dirty="0" smtClean="0"/>
              <a:t>1948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539552" y="184482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539552" y="299695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>
            <a:hlinkClick r:id="rId3" action="ppaction://hlinksldjump"/>
          </p:cNvPr>
          <p:cNvSpPr/>
          <p:nvPr/>
        </p:nvSpPr>
        <p:spPr>
          <a:xfrm>
            <a:off x="539552" y="41490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Ve znaku ČR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není: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000" dirty="0" smtClean="0"/>
              <a:t>medvěd</a:t>
            </a:r>
          </a:p>
          <a:p>
            <a:pPr algn="ctr">
              <a:buNone/>
            </a:pPr>
            <a:r>
              <a:rPr lang="cs-CZ" sz="6000" dirty="0" smtClean="0"/>
              <a:t>lev</a:t>
            </a:r>
          </a:p>
          <a:p>
            <a:pPr algn="ctr">
              <a:buNone/>
            </a:pPr>
            <a:r>
              <a:rPr lang="cs-CZ" sz="6000" dirty="0" smtClean="0"/>
              <a:t>orlice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539552" y="184482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539552" y="299695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>
            <a:hlinkClick r:id="rId3" action="ppaction://hlinksldjump"/>
          </p:cNvPr>
          <p:cNvSpPr/>
          <p:nvPr/>
        </p:nvSpPr>
        <p:spPr>
          <a:xfrm>
            <a:off x="539552" y="41490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mall_coat_of_arms_of_the_Czech_Republic.svg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427984" y="1412776"/>
            <a:ext cx="3702373" cy="4525962"/>
          </a:xfrm>
        </p:spPr>
      </p:pic>
      <p:sp>
        <p:nvSpPr>
          <p:cNvPr id="5" name="Obdélník 4"/>
          <p:cNvSpPr/>
          <p:nvPr/>
        </p:nvSpPr>
        <p:spPr>
          <a:xfrm>
            <a:off x="179512" y="2204864"/>
            <a:ext cx="3801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SPRÁVNĚ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04046" y="4437112"/>
            <a:ext cx="26853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KLIKNI </a:t>
            </a:r>
          </a:p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 LVA</a:t>
            </a:r>
            <a:endParaRPr lang="cs-CZ" sz="5400" b="1" cap="none" spc="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mall_coat_of_arms_of_the_Czech_Republic.svg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427984" y="1412776"/>
            <a:ext cx="3702373" cy="4525962"/>
          </a:xfrm>
        </p:spPr>
      </p:pic>
      <p:sp>
        <p:nvSpPr>
          <p:cNvPr id="5" name="Obdélník 4"/>
          <p:cNvSpPr/>
          <p:nvPr/>
        </p:nvSpPr>
        <p:spPr>
          <a:xfrm>
            <a:off x="179512" y="2204864"/>
            <a:ext cx="3801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SPRÁVNĚ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04046" y="4437112"/>
            <a:ext cx="26853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KLIKNI </a:t>
            </a:r>
          </a:p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 LVA</a:t>
            </a:r>
            <a:endParaRPr lang="cs-CZ" sz="5400" b="1" cap="none" spc="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Small_coat_of_arms_of_the_Czech_Republic.svg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427984" y="1412776"/>
            <a:ext cx="3702373" cy="4525962"/>
          </a:xfrm>
        </p:spPr>
      </p:pic>
      <p:sp>
        <p:nvSpPr>
          <p:cNvPr id="5" name="Obdélník 4"/>
          <p:cNvSpPr/>
          <p:nvPr/>
        </p:nvSpPr>
        <p:spPr>
          <a:xfrm>
            <a:off x="179512" y="2204864"/>
            <a:ext cx="3801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SPRÁVNĚ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404046" y="4437112"/>
            <a:ext cx="26853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KLIKNI </a:t>
            </a:r>
          </a:p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 LVA</a:t>
            </a:r>
            <a:endParaRPr lang="cs-CZ" sz="5400" b="1" cap="none" spc="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04046" y="4437112"/>
            <a:ext cx="26853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KLIKNI </a:t>
            </a:r>
          </a:p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 LVA</a:t>
            </a:r>
            <a:endParaRPr lang="cs-CZ" sz="5400" b="1" cap="none" spc="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Zástupný symbol pro obsah 7" descr="statni znak maly cb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628800"/>
            <a:ext cx="3776391" cy="4338997"/>
          </a:xfrm>
        </p:spPr>
      </p:pic>
      <p:sp>
        <p:nvSpPr>
          <p:cNvPr id="9" name="Obdélník 8"/>
          <p:cNvSpPr/>
          <p:nvPr/>
        </p:nvSpPr>
        <p:spPr>
          <a:xfrm>
            <a:off x="1115616" y="2276872"/>
            <a:ext cx="28902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ŠPATNĚ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04046" y="4437112"/>
            <a:ext cx="26853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KLIKNI </a:t>
            </a:r>
          </a:p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 LVA</a:t>
            </a:r>
            <a:endParaRPr lang="cs-CZ" sz="5400" b="1" cap="none" spc="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Zástupný symbol pro obsah 7" descr="statni znak maly cb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628800"/>
            <a:ext cx="3776391" cy="4338997"/>
          </a:xfrm>
        </p:spPr>
      </p:pic>
      <p:sp>
        <p:nvSpPr>
          <p:cNvPr id="9" name="Obdélník 8"/>
          <p:cNvSpPr/>
          <p:nvPr/>
        </p:nvSpPr>
        <p:spPr>
          <a:xfrm>
            <a:off x="1115616" y="2276872"/>
            <a:ext cx="28902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ŠPATNĚ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04046" y="4437112"/>
            <a:ext cx="26853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KLIKNI </a:t>
            </a:r>
          </a:p>
          <a:p>
            <a:pPr algn="ctr"/>
            <a:r>
              <a:rPr lang="cs-CZ" sz="5400" b="1" cap="none" spc="0" dirty="0" smtClean="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NA LVA</a:t>
            </a:r>
            <a:endParaRPr lang="cs-CZ" sz="5400" b="1" cap="none" spc="0" dirty="0">
              <a:ln w="1143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Zástupný symbol pro obsah 7" descr="statni znak maly cb.png">
            <a:hlinkClick r:id="rId2" action="ppaction://hlinksldjump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628800"/>
            <a:ext cx="3776391" cy="4338997"/>
          </a:xfrm>
        </p:spPr>
      </p:pic>
      <p:sp>
        <p:nvSpPr>
          <p:cNvPr id="9" name="Obdélník 8"/>
          <p:cNvSpPr/>
          <p:nvPr/>
        </p:nvSpPr>
        <p:spPr>
          <a:xfrm>
            <a:off x="1115616" y="2276872"/>
            <a:ext cx="28902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ŠPATNĚ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622499"/>
            <a:ext cx="8686800" cy="838200"/>
          </a:xfrm>
        </p:spPr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2719461"/>
            <a:ext cx="8686800" cy="4525963"/>
          </a:xfrm>
        </p:spPr>
        <p:txBody>
          <a:bodyPr>
            <a:normAutofit fontScale="40000" lnSpcReduction="20000"/>
          </a:bodyPr>
          <a:lstStyle/>
          <a:p>
            <a:r>
              <a:rPr lang="cs-CZ" dirty="0" smtClean="0"/>
              <a:t>obrázek</a:t>
            </a:r>
          </a:p>
          <a:p>
            <a:r>
              <a:rPr lang="cs-CZ" dirty="0" smtClean="0"/>
              <a:t>citace</a:t>
            </a:r>
          </a:p>
          <a:p>
            <a:r>
              <a:rPr lang="cs-CZ" dirty="0" smtClean="0"/>
              <a:t>2, 12</a:t>
            </a:r>
          </a:p>
          <a:p>
            <a:r>
              <a:rPr lang="cs-CZ" i="1" dirty="0" smtClean="0"/>
              <a:t>Vlajka </a:t>
            </a:r>
            <a:r>
              <a:rPr lang="cs-CZ" i="1" dirty="0" err="1" smtClean="0"/>
              <a:t>ČR.In</a:t>
            </a:r>
            <a:r>
              <a:rPr lang="cs-CZ" i="1" dirty="0" smtClean="0"/>
              <a:t>: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2013-04-20]. Dostupné z: </a:t>
            </a:r>
            <a:r>
              <a:rPr lang="cs-CZ" u="sng" dirty="0" smtClean="0">
                <a:hlinkClick r:id="rId2"/>
              </a:rPr>
              <a:t>http://cs.wikipedia.org/wiki/Soubor:Flag_of_the_Czech_Republic.svg</a:t>
            </a:r>
            <a:endParaRPr lang="cs-CZ" dirty="0" smtClean="0"/>
          </a:p>
          <a:p>
            <a:r>
              <a:rPr lang="cs-CZ" dirty="0" smtClean="0"/>
              <a:t> </a:t>
            </a:r>
          </a:p>
          <a:p>
            <a:r>
              <a:rPr lang="cs-CZ" i="1" dirty="0" smtClean="0"/>
              <a:t>velký státní znak. In</a:t>
            </a:r>
            <a:r>
              <a:rPr lang="cs-CZ" dirty="0" smtClean="0"/>
              <a:t>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2013-04-20]. Dostupné z: </a:t>
            </a:r>
            <a:r>
              <a:rPr lang="cs-CZ" u="sng" dirty="0" smtClean="0">
                <a:hlinkClick r:id="rId3"/>
              </a:rPr>
              <a:t>http://cs.wikipedia.org/wiki/Soubor:Coat_of_arms_of_the_Czech_Republic.svg</a:t>
            </a:r>
            <a:endParaRPr lang="cs-CZ" dirty="0" smtClean="0"/>
          </a:p>
          <a:p>
            <a:r>
              <a:rPr lang="cs-CZ" dirty="0" smtClean="0"/>
              <a:t>3</a:t>
            </a:r>
          </a:p>
          <a:p>
            <a:r>
              <a:rPr lang="cs-CZ" dirty="0" err="1" smtClean="0"/>
              <a:t>Rakousko</a:t>
            </a:r>
            <a:r>
              <a:rPr lang="cs-CZ" dirty="0" smtClean="0"/>
              <a:t>-Uhersko.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2013-04-27]. Dostupné z: https://cs.wikipedia.org/wiki/Soubor:Austro-Hungarian_Monarchy_%281914%29.svg</a:t>
            </a:r>
          </a:p>
          <a:p>
            <a:r>
              <a:rPr lang="cs-CZ" dirty="0" smtClean="0"/>
              <a:t>4 - 10</a:t>
            </a:r>
          </a:p>
          <a:p>
            <a:r>
              <a:rPr lang="cs-CZ" dirty="0" err="1" smtClean="0"/>
              <a:t>Čsr</a:t>
            </a:r>
            <a:r>
              <a:rPr lang="cs-CZ" dirty="0" smtClean="0"/>
              <a:t>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2013-04-27]. Dostupné z: https://cs.wikipedia.org/wiki/Soubor:Czechoslovakia_location_map.svg</a:t>
            </a:r>
          </a:p>
          <a:p>
            <a:r>
              <a:rPr lang="cs-CZ" dirty="0" smtClean="0"/>
              <a:t> </a:t>
            </a:r>
          </a:p>
          <a:p>
            <a:r>
              <a:rPr lang="cs-CZ" dirty="0" smtClean="0"/>
              <a:t>16,17,18</a:t>
            </a:r>
          </a:p>
          <a:p>
            <a:r>
              <a:rPr lang="cs-CZ" dirty="0" smtClean="0"/>
              <a:t> Malý státní znak.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2014-02-24]. Dostupné z: http://commons.wikimedia.org/wiki/File:Small_coat_of_arms_of_the_Czech_Republic.svg </a:t>
            </a:r>
          </a:p>
          <a:p>
            <a:r>
              <a:rPr lang="cs-CZ" dirty="0" smtClean="0"/>
              <a:t> </a:t>
            </a:r>
          </a:p>
          <a:p>
            <a:r>
              <a:rPr lang="cs-CZ" dirty="0" smtClean="0"/>
              <a:t> 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3">
      <a:dk1>
        <a:sysClr val="windowText" lastClr="000000"/>
      </a:dk1>
      <a:lt1>
        <a:sysClr val="window" lastClr="FFFFFF"/>
      </a:lt1>
      <a:dk2>
        <a:srgbClr val="FF0000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</TotalTime>
  <Words>316</Words>
  <Application>Microsoft Office PowerPoint</Application>
  <PresentationFormat>Předvádění na obrazovce (4:3)</PresentationFormat>
  <Paragraphs>101</Paragraphs>
  <Slides>22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Cesta</vt:lpstr>
      <vt:lpstr> </vt:lpstr>
      <vt:lpstr>Prezentace aplikace PowerPoint</vt:lpstr>
      <vt:lpstr>ČESKÁ REPUBLIKA</vt:lpstr>
      <vt:lpstr>Rakousko – uhersko </vt:lpstr>
      <vt:lpstr>Republika Československá</vt:lpstr>
      <vt:lpstr>2. republika</vt:lpstr>
      <vt:lpstr>Protektorát čechy a morava</vt:lpstr>
      <vt:lpstr>Československá republika</vt:lpstr>
      <vt:lpstr>Československá socialistická republika</vt:lpstr>
      <vt:lpstr>Československá federativní republika</vt:lpstr>
      <vt:lpstr>ČESKÁ REPUBLIKA  (ČESKO)</vt:lpstr>
      <vt:lpstr>Prezentace aplikace PowerPoint</vt:lpstr>
      <vt:lpstr>Československá republika  vznikla :</vt:lpstr>
      <vt:lpstr>Komunisté se v ČR  dostali k moci v roce:</vt:lpstr>
      <vt:lpstr>Ve znaku ČR není: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společenských věd 1. ročník PŠ Autor: Miroslav Janata Škola: ZŠ,PŠ a MŠ Česká Lípa </dc:title>
  <dc:creator>Mirda</dc:creator>
  <cp:lastModifiedBy>pc</cp:lastModifiedBy>
  <cp:revision>39</cp:revision>
  <dcterms:created xsi:type="dcterms:W3CDTF">2013-04-27T10:53:53Z</dcterms:created>
  <dcterms:modified xsi:type="dcterms:W3CDTF">2014-08-26T09:07:29Z</dcterms:modified>
</cp:coreProperties>
</file>