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68" r:id="rId2"/>
    <p:sldId id="269" r:id="rId3"/>
    <p:sldId id="263" r:id="rId4"/>
    <p:sldId id="256" r:id="rId5"/>
    <p:sldId id="257" r:id="rId6"/>
    <p:sldId id="262" r:id="rId7"/>
    <p:sldId id="258" r:id="rId8"/>
    <p:sldId id="259" r:id="rId9"/>
    <p:sldId id="260" r:id="rId10"/>
    <p:sldId id="261" r:id="rId11"/>
    <p:sldId id="266" r:id="rId12"/>
    <p:sldId id="265" r:id="rId13"/>
    <p:sldId id="275" r:id="rId14"/>
    <p:sldId id="272" r:id="rId15"/>
    <p:sldId id="273" r:id="rId16"/>
    <p:sldId id="274" r:id="rId17"/>
    <p:sldId id="276" r:id="rId18"/>
    <p:sldId id="279" r:id="rId19"/>
    <p:sldId id="278" r:id="rId20"/>
    <p:sldId id="277" r:id="rId21"/>
    <p:sldId id="281" r:id="rId22"/>
    <p:sldId id="280" r:id="rId23"/>
    <p:sldId id="271" r:id="rId24"/>
    <p:sldId id="27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24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78" autoAdjust="0"/>
    <p:restoredTop sz="94660"/>
  </p:normalViewPr>
  <p:slideViewPr>
    <p:cSldViewPr>
      <p:cViewPr>
        <p:scale>
          <a:sx n="80" d="100"/>
          <a:sy n="80" d="100"/>
        </p:scale>
        <p:origin x="-81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slide" Target="slide1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slide" Target="slide17.xml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icolour_of_the_Czech_Republic.svg" TargetMode="External"/><Relationship Id="rId2" Type="http://schemas.openxmlformats.org/officeDocument/2006/relationships/hyperlink" Target="http://cs.wikipedia.org/wiki/Soubor:Coat_of_arms_of_the_Czech_Republic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http://commons.wikimedia.org/wiki/File:Crown_of_St._Wenceslas.svg" TargetMode="External"/><Relationship Id="rId4" Type="http://schemas.openxmlformats.org/officeDocument/2006/relationships/hyperlink" Target="http://cs.wikipedia.org/wiki/Soubor:Flag_of_the_Czech_Republic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8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465858513"/>
              </p:ext>
            </p:extLst>
          </p:nvPr>
        </p:nvGraphicFramePr>
        <p:xfrm>
          <a:off x="468313" y="1844675"/>
          <a:ext cx="8229600" cy="4800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VY_32_INOVACE_05_03_státní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symboly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dějiny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Stát a jeho symboly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Prosinec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seznámení se symboly našeho státu.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Soustředí se na historické  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a současné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symboly ČR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ČR, Velký a malý státní znak, trikolora, vlajka ČR, vlajka prezidenta, státní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pečeť, hymna, Svatováclavská koruna, národní strom,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 ČR</a:t>
            </a:r>
            <a:endParaRPr lang="cs-CZ" dirty="0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916832"/>
            <a:ext cx="4248472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pic>
        <p:nvPicPr>
          <p:cNvPr id="11265" name="Picture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9248" y="1527175"/>
            <a:ext cx="8388991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STÁTNÍ ZNAK</a:t>
            </a:r>
            <a:endParaRPr lang="cs-CZ" dirty="0"/>
          </a:p>
        </p:txBody>
      </p:sp>
      <p:pic>
        <p:nvPicPr>
          <p:cNvPr id="5" name="Zástupný symbol pro obsah 4" descr="01 velký znak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645563" y="1527175"/>
            <a:ext cx="3816361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STÁTNÍ ZNAK</a:t>
            </a:r>
            <a:endParaRPr lang="cs-CZ" dirty="0"/>
          </a:p>
        </p:txBody>
      </p:sp>
      <p:pic>
        <p:nvPicPr>
          <p:cNvPr id="4" name="Zástupný symbol pro obsah 3" descr="02 malý státní znak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683727" y="1527175"/>
            <a:ext cx="3740033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BARVY - </a:t>
            </a:r>
            <a:r>
              <a:rPr lang="cs-CZ" dirty="0" smtClean="0"/>
              <a:t>TRIKOLORA</a:t>
            </a:r>
            <a:endParaRPr lang="cs-CZ" dirty="0"/>
          </a:p>
        </p:txBody>
      </p:sp>
      <p:pic>
        <p:nvPicPr>
          <p:cNvPr id="4" name="Zástupný symbol pro obsah 3" descr="03 tikolóra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43744" y="2384425"/>
            <a:ext cx="7620000" cy="2857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pic>
        <p:nvPicPr>
          <p:cNvPr id="4" name="Zástupný symbol pro obsah 3" descr="04 vlajka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22599" y="1527175"/>
            <a:ext cx="6862289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PREZIDENTA ČR</a:t>
            </a:r>
            <a:endParaRPr lang="cs-CZ" dirty="0"/>
          </a:p>
        </p:txBody>
      </p:sp>
      <p:pic>
        <p:nvPicPr>
          <p:cNvPr id="4" name="Zástupný symbol pro obsah 3" descr="07 prezidentská zástava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1527175"/>
            <a:ext cx="4572000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PEČEŤ</a:t>
            </a:r>
            <a:endParaRPr lang="cs-CZ" dirty="0"/>
          </a:p>
        </p:txBody>
      </p:sp>
      <p:pic>
        <p:nvPicPr>
          <p:cNvPr id="4" name="Zástupný symbol pro obsah 3" descr="06 pečeť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248662" y="1527175"/>
            <a:ext cx="4610164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HYMNA ČR</a:t>
            </a:r>
            <a:endParaRPr lang="cs-CZ" dirty="0"/>
          </a:p>
        </p:txBody>
      </p:sp>
      <p:pic>
        <p:nvPicPr>
          <p:cNvPr id="4" name="Zástupný symbol pro obsah 3" descr="08 hymn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053431" y="2236787"/>
            <a:ext cx="5000625" cy="31527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Svatováclavská koruna</a:t>
            </a:r>
            <a:endParaRPr lang="cs-CZ" dirty="0"/>
          </a:p>
        </p:txBody>
      </p:sp>
      <p:pic>
        <p:nvPicPr>
          <p:cNvPr id="4" name="Zástupný symbol pro obsah 3" descr="09 korun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35426" y="1527175"/>
            <a:ext cx="6836636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STROM - LÍPA</a:t>
            </a:r>
            <a:endParaRPr lang="cs-CZ" dirty="0"/>
          </a:p>
        </p:txBody>
      </p:sp>
      <p:pic>
        <p:nvPicPr>
          <p:cNvPr id="4" name="Zástupný symbol pro obsah 3" descr="08 LÍP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22599" y="1527175"/>
            <a:ext cx="6862289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opakování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Klikni na šipku 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 rot="19929707">
            <a:off x="1500890" y="3173719"/>
            <a:ext cx="5435298" cy="1455098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Národní strom ČR je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9" name="Zástupný symbol pro obsah 8" descr="dub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99592" y="1196752"/>
            <a:ext cx="2880320" cy="2113784"/>
          </a:xfrm>
        </p:spPr>
      </p:pic>
      <p:pic>
        <p:nvPicPr>
          <p:cNvPr id="10" name="Obrázek 9" descr="javor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2780928"/>
            <a:ext cx="2880320" cy="1916832"/>
          </a:xfrm>
          <a:prstGeom prst="rect">
            <a:avLst/>
          </a:prstGeom>
        </p:spPr>
      </p:pic>
      <p:pic>
        <p:nvPicPr>
          <p:cNvPr id="11" name="Obrázek 10" descr="lípa.JPG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71600" y="4437112"/>
            <a:ext cx="2808486" cy="2154436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3779912" y="5229200"/>
            <a:ext cx="31414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  <a:hlinkClick r:id="rId7" action="ppaction://hlinksldjump"/>
              </a:rPr>
              <a:t>LÍPA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779912" y="1556792"/>
            <a:ext cx="31414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  <a:hlinkClick r:id="rId5" action="ppaction://hlinksldjump"/>
              </a:rPr>
              <a:t>DUB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115616" y="3429000"/>
            <a:ext cx="302433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  <a:hlinkClick r:id="rId5" action="ppaction://hlinksldjump"/>
              </a:rPr>
              <a:t>JAVOR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 flipH="1">
            <a:off x="4067944" y="2492896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4355976" y="3789040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3779912" y="5733256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92080" y="1268760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na správný obrázek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státní znak ČR neobsahuje: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cap="all" dirty="0" smtClean="0"/>
              <a:t>sovu</a:t>
            </a:r>
          </a:p>
          <a:p>
            <a:pPr algn="ctr">
              <a:buNone/>
            </a:pPr>
            <a:r>
              <a:rPr lang="cs-CZ" sz="5400" cap="all" dirty="0" smtClean="0"/>
              <a:t>Lva</a:t>
            </a:r>
          </a:p>
          <a:p>
            <a:pPr algn="ctr">
              <a:buNone/>
            </a:pPr>
            <a:r>
              <a:rPr lang="cs-CZ" sz="5400" cap="all" dirty="0" smtClean="0"/>
              <a:t>orlici</a:t>
            </a:r>
            <a:endParaRPr lang="cs-CZ" sz="5400" cap="all" dirty="0"/>
          </a:p>
        </p:txBody>
      </p:sp>
      <p:sp>
        <p:nvSpPr>
          <p:cNvPr id="4" name="Pětiúhelník 3">
            <a:hlinkClick r:id="rId2" action="ppaction://hlinksldjump"/>
          </p:cNvPr>
          <p:cNvSpPr/>
          <p:nvPr/>
        </p:nvSpPr>
        <p:spPr>
          <a:xfrm>
            <a:off x="1691680" y="1844824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úhelník 4">
            <a:hlinkClick r:id="rId3" action="ppaction://hlinksldjump"/>
          </p:cNvPr>
          <p:cNvSpPr/>
          <p:nvPr/>
        </p:nvSpPr>
        <p:spPr>
          <a:xfrm>
            <a:off x="1691680" y="2780928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úhelník 5">
            <a:hlinkClick r:id="rId3" action="ppaction://hlinksldjump"/>
          </p:cNvPr>
          <p:cNvSpPr/>
          <p:nvPr/>
        </p:nvSpPr>
        <p:spPr>
          <a:xfrm>
            <a:off x="1691680" y="3717032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5157192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na šipku u správné odpovědi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Barvy trikolory jsou: </a:t>
            </a:r>
            <a:endParaRPr lang="cs-CZ" dirty="0"/>
          </a:p>
        </p:txBody>
      </p:sp>
      <p:sp>
        <p:nvSpPr>
          <p:cNvPr id="4" name="Pětiúhelník 3">
            <a:hlinkClick r:id="rId2" action="ppaction://hlinksldjump"/>
          </p:cNvPr>
          <p:cNvSpPr/>
          <p:nvPr/>
        </p:nvSpPr>
        <p:spPr>
          <a:xfrm>
            <a:off x="1691680" y="1844824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úhelník 4">
            <a:hlinkClick r:id="rId2" action="ppaction://hlinksldjump"/>
          </p:cNvPr>
          <p:cNvSpPr/>
          <p:nvPr/>
        </p:nvSpPr>
        <p:spPr>
          <a:xfrm>
            <a:off x="1691680" y="2780928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úhelník 5">
            <a:hlinkClick r:id="rId3" action="ppaction://hlinksldjump"/>
          </p:cNvPr>
          <p:cNvSpPr/>
          <p:nvPr/>
        </p:nvSpPr>
        <p:spPr>
          <a:xfrm>
            <a:off x="1691680" y="3717032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5157192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na šipku u správné odpovědi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3347864" y="1556792"/>
            <a:ext cx="914400" cy="914400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580112" y="1556792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499992" y="155679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419872" y="2564904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499992" y="2564904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652120" y="2564904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419872" y="357301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572000" y="3573016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724128" y="3573016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nahoru 2">
            <a:hlinkClick r:id="rId2" action="ppaction://hlinksldjump"/>
          </p:cNvPr>
          <p:cNvSpPr/>
          <p:nvPr/>
        </p:nvSpPr>
        <p:spPr>
          <a:xfrm>
            <a:off x="1691680" y="1268760"/>
            <a:ext cx="936104" cy="4248472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499995" y="2276872"/>
            <a:ext cx="2904961" cy="166199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DOBŘE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NA ŠIPKU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nahoru 2">
            <a:hlinkClick r:id="rId2" action="ppaction://hlinksldjump"/>
          </p:cNvPr>
          <p:cNvSpPr/>
          <p:nvPr/>
        </p:nvSpPr>
        <p:spPr>
          <a:xfrm>
            <a:off x="1691680" y="1268760"/>
            <a:ext cx="936104" cy="4248472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499995" y="2276872"/>
            <a:ext cx="2904961" cy="166199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DOBŘE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NA ŠIPKU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nahoru 2">
            <a:hlinkClick r:id="rId2" action="ppaction://hlinksldjump"/>
          </p:cNvPr>
          <p:cNvSpPr/>
          <p:nvPr/>
        </p:nvSpPr>
        <p:spPr>
          <a:xfrm>
            <a:off x="1691680" y="1268760"/>
            <a:ext cx="936104" cy="4248472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499995" y="2276872"/>
            <a:ext cx="2904961" cy="166199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DOBŘE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NA ŠIPKU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nahoru 2">
            <a:hlinkClick r:id="rId2" action="ppaction://hlinksldjump"/>
          </p:cNvPr>
          <p:cNvSpPr/>
          <p:nvPr/>
        </p:nvSpPr>
        <p:spPr>
          <a:xfrm rot="10800000">
            <a:off x="1691680" y="1268760"/>
            <a:ext cx="936104" cy="4248472"/>
          </a:xfrm>
          <a:prstGeom prst="up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351718" y="2276872"/>
            <a:ext cx="3201517" cy="166199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ŠPATNĚ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NA ŠIPKU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nahoru 2">
            <a:hlinkClick r:id="rId2" action="ppaction://hlinksldjump"/>
          </p:cNvPr>
          <p:cNvSpPr/>
          <p:nvPr/>
        </p:nvSpPr>
        <p:spPr>
          <a:xfrm rot="10800000">
            <a:off x="1691680" y="1268760"/>
            <a:ext cx="936104" cy="4248472"/>
          </a:xfrm>
          <a:prstGeom prst="up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351718" y="2276872"/>
            <a:ext cx="3201517" cy="166199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ŠPATNĚ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NA ŠIPKU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nahoru 2">
            <a:hlinkClick r:id="rId2" action="ppaction://hlinksldjump"/>
          </p:cNvPr>
          <p:cNvSpPr/>
          <p:nvPr/>
        </p:nvSpPr>
        <p:spPr>
          <a:xfrm rot="10800000">
            <a:off x="1691680" y="1268760"/>
            <a:ext cx="936104" cy="4248472"/>
          </a:xfrm>
          <a:prstGeom prst="up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351718" y="2276872"/>
            <a:ext cx="3201517" cy="166199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ŠPATNĚ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NA ŠIPKU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3059668"/>
            <a:ext cx="6328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Prezentace slouží k výkladu nové látky – Stát a jeho symboly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195572"/>
            <a:ext cx="429957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Metodický popis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79032"/>
            <a:ext cx="8534400" cy="758952"/>
          </a:xfrm>
        </p:spPr>
        <p:txBody>
          <a:bodyPr/>
          <a:lstStyle/>
          <a:p>
            <a:r>
              <a:rPr lang="cs-CZ" dirty="0" smtClean="0"/>
              <a:t>Použité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097360"/>
            <a:ext cx="8503920" cy="4572000"/>
          </a:xfrm>
        </p:spPr>
        <p:txBody>
          <a:bodyPr>
            <a:normAutofit fontScale="32500" lnSpcReduction="20000"/>
          </a:bodyPr>
          <a:lstStyle/>
          <a:p>
            <a:r>
              <a:rPr lang="cs-CZ" dirty="0" smtClean="0"/>
              <a:t>Obr.</a:t>
            </a:r>
          </a:p>
          <a:p>
            <a:r>
              <a:rPr lang="cs-CZ" dirty="0" smtClean="0"/>
              <a:t>citace</a:t>
            </a:r>
          </a:p>
          <a:p>
            <a:r>
              <a:rPr lang="cs-CZ" dirty="0" smtClean="0"/>
              <a:t>2</a:t>
            </a:r>
          </a:p>
          <a:p>
            <a:r>
              <a:rPr lang="cs-CZ" dirty="0" smtClean="0"/>
              <a:t>Svět.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http://en.wikipedia.org/wiki/World</a:t>
            </a:r>
          </a:p>
          <a:p>
            <a:r>
              <a:rPr lang="cs-CZ" dirty="0" smtClean="0"/>
              <a:t>3</a:t>
            </a:r>
          </a:p>
          <a:p>
            <a:r>
              <a:rPr lang="cs-CZ" dirty="0" smtClean="0"/>
              <a:t>SATELITNÍ MAPA ČR.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http://cs.wikipedia.org/wiki/Soubor:Satellite_image_of_Czech_Republic_in_September_2003.jpg</a:t>
            </a:r>
          </a:p>
          <a:p>
            <a:r>
              <a:rPr lang="cs-CZ" dirty="0" smtClean="0"/>
              <a:t>4</a:t>
            </a:r>
          </a:p>
          <a:p>
            <a:r>
              <a:rPr lang="cs-CZ" i="1" dirty="0" smtClean="0"/>
              <a:t>velký státní znak. In</a:t>
            </a:r>
            <a:r>
              <a:rPr lang="cs-CZ" dirty="0" smtClean="0"/>
              <a:t>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2013-04-20]. Dostupné z: </a:t>
            </a:r>
            <a:r>
              <a:rPr lang="cs-CZ" u="sng" dirty="0" smtClean="0">
                <a:hlinkClick r:id="rId2"/>
              </a:rPr>
              <a:t>http://cs.wikipedia.org/wiki/Soubor:Coat_of_arms_of_the_Czech_Republic.svg</a:t>
            </a:r>
            <a:endParaRPr lang="cs-CZ" dirty="0" smtClean="0"/>
          </a:p>
          <a:p>
            <a:r>
              <a:rPr lang="cs-CZ" dirty="0" smtClean="0"/>
              <a:t>5</a:t>
            </a:r>
          </a:p>
          <a:p>
            <a:r>
              <a:rPr lang="cs-CZ" i="1" dirty="0" smtClean="0"/>
              <a:t>Malý státní znak.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i="1" dirty="0" smtClean="0"/>
              <a:t> [online]. San </a:t>
            </a:r>
            <a:r>
              <a:rPr lang="cs-CZ" i="1" dirty="0" err="1" smtClean="0"/>
              <a:t>Francisco</a:t>
            </a:r>
            <a:r>
              <a:rPr lang="cs-CZ" i="1" dirty="0" smtClean="0"/>
              <a:t> (CA): 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Foundation</a:t>
            </a:r>
            <a:r>
              <a:rPr lang="cs-CZ" i="1" dirty="0" smtClean="0"/>
              <a:t>, 2001- [cit. 2013-04-27]. Dostupné z: http://cs.wikipedia.org/wiki/Soubor:Small_coat_of_arms_of_the_Czech_Republic.svg</a:t>
            </a:r>
            <a:endParaRPr lang="cs-CZ" dirty="0" smtClean="0"/>
          </a:p>
          <a:p>
            <a:r>
              <a:rPr lang="cs-CZ" dirty="0" smtClean="0"/>
              <a:t>6</a:t>
            </a:r>
          </a:p>
          <a:p>
            <a:r>
              <a:rPr lang="cs-CZ" dirty="0" smtClean="0"/>
              <a:t>Trikolóra.in: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2013-04-20]. Dostupné z: </a:t>
            </a:r>
            <a:r>
              <a:rPr lang="cs-CZ" u="sng" dirty="0" smtClean="0">
                <a:hlinkClick r:id="rId3"/>
              </a:rPr>
              <a:t>http://cs.wikipedia.org/wiki/Soubor:Tricolour_of_the_Czech_Republic.svg</a:t>
            </a:r>
            <a:endParaRPr lang="cs-CZ" dirty="0" smtClean="0"/>
          </a:p>
          <a:p>
            <a:r>
              <a:rPr lang="cs-CZ" dirty="0" smtClean="0"/>
              <a:t>7</a:t>
            </a:r>
          </a:p>
          <a:p>
            <a:r>
              <a:rPr lang="cs-CZ" i="1" dirty="0" smtClean="0"/>
              <a:t>Vlajka </a:t>
            </a:r>
            <a:r>
              <a:rPr lang="cs-CZ" i="1" dirty="0" err="1" smtClean="0"/>
              <a:t>ČR.In</a:t>
            </a:r>
            <a:r>
              <a:rPr lang="cs-CZ" i="1" dirty="0" smtClean="0"/>
              <a:t>: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2013-04-20]. Dostupné z: </a:t>
            </a:r>
            <a:r>
              <a:rPr lang="cs-CZ" u="sng" dirty="0" smtClean="0">
                <a:hlinkClick r:id="rId4"/>
              </a:rPr>
              <a:t>http://cs.wikipedia.org/wiki/Soubor:Flag_of_the_Czech_Republic.svg</a:t>
            </a:r>
            <a:endParaRPr lang="cs-CZ" dirty="0" smtClean="0"/>
          </a:p>
          <a:p>
            <a:r>
              <a:rPr lang="cs-CZ" dirty="0" smtClean="0"/>
              <a:t>8</a:t>
            </a:r>
          </a:p>
          <a:p>
            <a:r>
              <a:rPr lang="cs-CZ" dirty="0" smtClean="0"/>
              <a:t>Vlajka prezidenta ČR.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http://cs.wikipedia.org/wiki/Soubor:Flag_of_the_president_of_the_Czech_Republic.svg</a:t>
            </a:r>
          </a:p>
          <a:p>
            <a:r>
              <a:rPr lang="cs-CZ" dirty="0" smtClean="0"/>
              <a:t>9</a:t>
            </a:r>
          </a:p>
          <a:p>
            <a:r>
              <a:rPr lang="cs-CZ" dirty="0" smtClean="0"/>
              <a:t>Státní pečeť.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http://cs.wikipedia.org/wiki/Soubor:Seal_of_the_Czech_Republic.png</a:t>
            </a:r>
          </a:p>
          <a:p>
            <a:r>
              <a:rPr lang="cs-CZ" dirty="0" smtClean="0"/>
              <a:t>10</a:t>
            </a:r>
          </a:p>
          <a:p>
            <a:r>
              <a:rPr lang="cs-CZ" dirty="0" smtClean="0"/>
              <a:t>Hymna.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http://cs.wikipedia.org/wiki/Soubor:Skroup-Anthem.jpg</a:t>
            </a:r>
          </a:p>
          <a:p>
            <a:r>
              <a:rPr lang="cs-CZ" dirty="0" smtClean="0"/>
              <a:t>11</a:t>
            </a:r>
          </a:p>
          <a:p>
            <a:r>
              <a:rPr lang="cs-CZ" dirty="0" smtClean="0"/>
              <a:t>Koruna.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</a:t>
            </a:r>
            <a:r>
              <a:rPr lang="cs-CZ" u="sng" dirty="0" smtClean="0">
                <a:hlinkClick r:id="rId5"/>
              </a:rPr>
              <a:t>http://commons.wikimedia.org/wiki/File:Crown_of_St._Wenceslas.svg</a:t>
            </a:r>
            <a:endParaRPr lang="cs-CZ" dirty="0" smtClean="0"/>
          </a:p>
          <a:p>
            <a:r>
              <a:rPr lang="cs-CZ" dirty="0" smtClean="0"/>
              <a:t>12</a:t>
            </a:r>
          </a:p>
          <a:p>
            <a:r>
              <a:rPr lang="cs-CZ" dirty="0" smtClean="0"/>
              <a:t>Lípa.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http://cs.wikipedia.org/wiki/Soubor:Lime_tree.jpg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astní 3">
      <a:dk1>
        <a:sysClr val="windowText" lastClr="000000"/>
      </a:dk1>
      <a:lt1>
        <a:sysClr val="window" lastClr="FFFFFF"/>
      </a:lt1>
      <a:dk2>
        <a:srgbClr val="FF0000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121</TotalTime>
  <Words>615</Words>
  <Application>Microsoft Office PowerPoint</Application>
  <PresentationFormat>Předvádění na obrazovce (4:3)</PresentationFormat>
  <Paragraphs>96</Paragraphs>
  <Slides>24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Administrativní</vt:lpstr>
      <vt:lpstr> </vt:lpstr>
      <vt:lpstr>Státní symboly ČR</vt:lpstr>
      <vt:lpstr>ČESKÁ REPUBLIKA</vt:lpstr>
      <vt:lpstr>VELKÝ STÁTNÍ ZNAK</vt:lpstr>
      <vt:lpstr>MALÝ STÁTNÍ ZNAK</vt:lpstr>
      <vt:lpstr>STÁTNÍ BARVY - TRIKOLORA</vt:lpstr>
      <vt:lpstr>VLAJKA</vt:lpstr>
      <vt:lpstr>VLAJKA PREZIDENTA ČR</vt:lpstr>
      <vt:lpstr>STÁTNÍ PEČEŤ</vt:lpstr>
      <vt:lpstr>HYMNA ČR</vt:lpstr>
      <vt:lpstr>Svatováclavská koruna</vt:lpstr>
      <vt:lpstr>NÁRODNÍ STROM - LÍPA</vt:lpstr>
      <vt:lpstr>opakování</vt:lpstr>
      <vt:lpstr>Národní strom ČR je:</vt:lpstr>
      <vt:lpstr>Malý státní znak ČR neobsahuje:</vt:lpstr>
      <vt:lpstr>Barvy trikolory jsou: 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Použité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Mirda</dc:creator>
  <cp:lastModifiedBy>Dum</cp:lastModifiedBy>
  <cp:revision>22</cp:revision>
  <dcterms:created xsi:type="dcterms:W3CDTF">2013-04-20T21:06:06Z</dcterms:created>
  <dcterms:modified xsi:type="dcterms:W3CDTF">2014-09-09T10:46:58Z</dcterms:modified>
</cp:coreProperties>
</file>