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92" r:id="rId3"/>
    <p:sldId id="293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1270918"/>
              </p:ext>
            </p:extLst>
          </p:nvPr>
        </p:nvGraphicFramePr>
        <p:xfrm>
          <a:off x="468313" y="1844675"/>
          <a:ext cx="8229600" cy="492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VY_32_INOVACE_06_03_státní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svátky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ve společnosti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Státní svátky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státními svátky  na území ČR.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Soustředí se datum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a název státního svátku a historickou události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1. leden, 8. květen, 5. a 6. červenec, 28. září, 28. říjen, 17. listopad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61176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0070C0"/>
                </a:solidFill>
              </a:rPr>
              <a:t>STÁTNÍ SVÁTEK</a:t>
            </a:r>
            <a:endParaRPr lang="cs-CZ" sz="96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8643" y="2967335"/>
            <a:ext cx="768672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DEN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VYMEZENÝ ZÁKONEM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1.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leden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772816"/>
            <a:ext cx="4191000" cy="30243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VZNIK SAMOSTATNÉ ČESKÉ REPUBLIKY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Okay\Desktop\DUM\Základy společenských věd\obrázky\03 velký zna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8113" y="1600200"/>
            <a:ext cx="3943573" cy="47244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15616" y="4941168"/>
            <a:ext cx="2952328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1993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8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. květen</a:t>
            </a:r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2204864"/>
            <a:ext cx="4191000" cy="41197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DEN VÍTĚZSTVÍ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konec 2. světové války v Evropě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6" name="Zástupný symbol pro obsah 5" descr="Nazi_Swastika.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492896"/>
            <a:ext cx="2880320" cy="2520280"/>
          </a:xfrm>
        </p:spPr>
      </p:pic>
      <p:sp>
        <p:nvSpPr>
          <p:cNvPr id="14" name="Mínus 13"/>
          <p:cNvSpPr/>
          <p:nvPr/>
        </p:nvSpPr>
        <p:spPr>
          <a:xfrm rot="2524391">
            <a:off x="3156499" y="3320201"/>
            <a:ext cx="7086477" cy="914400"/>
          </a:xfrm>
          <a:prstGeom prst="mathMinus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ínus 14"/>
          <p:cNvSpPr/>
          <p:nvPr/>
        </p:nvSpPr>
        <p:spPr>
          <a:xfrm rot="8257096">
            <a:off x="3240878" y="3376289"/>
            <a:ext cx="7034983" cy="914400"/>
          </a:xfrm>
          <a:prstGeom prst="mathMinus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115616" y="4941168"/>
            <a:ext cx="2952328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1945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5.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červenec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916832"/>
            <a:ext cx="4191000" cy="4407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Den slovanských věrozvěstů Cyrila a Metoděje</a:t>
            </a:r>
          </a:p>
          <a:p>
            <a:pPr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příchod křesťanství a vzdělanosti na Velkou Moravu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5517232"/>
            <a:ext cx="2952328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863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Zástupný symbol pro obsah 6" descr="cyril a metoděj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72816"/>
            <a:ext cx="3384375" cy="424847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6.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červenec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916832"/>
            <a:ext cx="4191000" cy="4407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Upálení Mistra Jana Husa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5517232"/>
            <a:ext cx="2952328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1415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" name="Zástupný symbol pro obsah 7" descr="h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92615" y="1600200"/>
            <a:ext cx="3454570" cy="4724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28.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září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4191000" cy="4407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Den české státnosti</a:t>
            </a:r>
          </a:p>
          <a:p>
            <a:pPr algn="ctr"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Zavraždění knížete Václava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5517232"/>
            <a:ext cx="4320480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935 </a:t>
            </a:r>
            <a:r>
              <a:rPr lang="cs-CZ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nebo</a:t>
            </a:r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929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Zástupný symbol pro obsah 6" descr="sv.václa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484784"/>
            <a:ext cx="3384376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28.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říjen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4536504" cy="39757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Den vzniku samostatného </a:t>
            </a:r>
            <a:r>
              <a:rPr lang="cs-CZ" sz="4000" dirty="0" smtClean="0">
                <a:solidFill>
                  <a:srgbClr val="0070C0"/>
                </a:solidFill>
              </a:rPr>
              <a:t>Československa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5229200"/>
            <a:ext cx="4320480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1918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" name="Zástupný symbol pro obsah 7" descr="635px-Czechoslovakia_COA_large.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765400"/>
            <a:ext cx="4343400" cy="2394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  <a:latin typeface="Arial Black" pitchFamily="34" charset="0"/>
              </a:rPr>
              <a:t>17. </a:t>
            </a:r>
            <a:r>
              <a:rPr lang="cs-CZ" sz="8000" cap="none" dirty="0" smtClean="0">
                <a:solidFill>
                  <a:srgbClr val="0070C0"/>
                </a:solidFill>
                <a:latin typeface="Arial Black" pitchFamily="34" charset="0"/>
              </a:rPr>
              <a:t>listopad</a:t>
            </a:r>
            <a:endParaRPr lang="cs-CZ" sz="8000" cap="none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4536504" cy="39757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Den boje za svobodu a demokracii</a:t>
            </a:r>
          </a:p>
          <a:p>
            <a:pPr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1939 – uzavření VŠ</a:t>
            </a:r>
          </a:p>
          <a:p>
            <a:pPr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1989 – začátek revoluce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5229200"/>
            <a:ext cx="4320480" cy="92333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1939 + 1989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Zástupný symbol pro obsah 6" descr="Jan_Opletal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484784"/>
            <a:ext cx="2016224" cy="3009290"/>
          </a:xfrm>
        </p:spPr>
      </p:pic>
      <p:pic>
        <p:nvPicPr>
          <p:cNvPr id="9" name="Obrázek 8" descr="Prague_November89_-_Wenceslas_Square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933056"/>
            <a:ext cx="3909005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3068960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Prezentace slouží k doplnění nové látky - </a:t>
            </a:r>
          </a:p>
          <a:p>
            <a:pPr algn="ctr"/>
            <a:r>
              <a:rPr lang="cs-CZ" dirty="0" smtClean="0"/>
              <a:t>Státní svátky</a:t>
            </a:r>
          </a:p>
          <a:p>
            <a:pPr algn="ctr"/>
            <a:r>
              <a:rPr lang="cs-CZ" dirty="0" smtClean="0"/>
              <a:t>Posun šipkou, nebo kliknutím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METODICKÝ POPIS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2936"/>
            <a:ext cx="8686800" cy="3747046"/>
          </a:xfrm>
        </p:spPr>
        <p:txBody>
          <a:bodyPr>
            <a:normAutofit fontScale="47500" lnSpcReduction="20000"/>
          </a:bodyPr>
          <a:lstStyle/>
          <a:p>
            <a:r>
              <a:rPr lang="cs-CZ" sz="2500" i="1" dirty="0" smtClean="0"/>
              <a:t>3-velký státní znak. In</a:t>
            </a:r>
            <a:r>
              <a:rPr lang="cs-CZ" sz="2500" dirty="0" smtClean="0"/>
              <a:t> </a:t>
            </a:r>
            <a:r>
              <a:rPr lang="cs-CZ" sz="2500" i="1" dirty="0" err="1" smtClean="0"/>
              <a:t>Wikipedia</a:t>
            </a:r>
            <a:r>
              <a:rPr lang="cs-CZ" sz="2500" i="1" dirty="0" smtClean="0"/>
              <a:t>: </a:t>
            </a:r>
            <a:r>
              <a:rPr lang="cs-CZ" sz="2500" i="1" dirty="0" err="1" smtClean="0"/>
              <a:t>the</a:t>
            </a:r>
            <a:r>
              <a:rPr lang="cs-CZ" sz="2500" i="1" dirty="0" smtClean="0"/>
              <a:t> free </a:t>
            </a:r>
            <a:r>
              <a:rPr lang="cs-CZ" sz="2500" i="1" dirty="0" err="1" smtClean="0"/>
              <a:t>encyclopedia</a:t>
            </a:r>
            <a:r>
              <a:rPr lang="cs-CZ" sz="2500" dirty="0" smtClean="0"/>
              <a:t> [online]. San </a:t>
            </a:r>
            <a:r>
              <a:rPr lang="cs-CZ" sz="2500" dirty="0" err="1" smtClean="0"/>
              <a:t>Francisco</a:t>
            </a:r>
            <a:r>
              <a:rPr lang="cs-CZ" sz="2500" dirty="0" smtClean="0"/>
              <a:t> (CA): </a:t>
            </a:r>
            <a:r>
              <a:rPr lang="cs-CZ" sz="2500" dirty="0" err="1" smtClean="0"/>
              <a:t>Wikimedia</a:t>
            </a:r>
            <a:r>
              <a:rPr lang="cs-CZ" sz="2500" dirty="0" smtClean="0"/>
              <a:t> </a:t>
            </a:r>
            <a:r>
              <a:rPr lang="cs-CZ" sz="2500" dirty="0" err="1" smtClean="0"/>
              <a:t>Foundation</a:t>
            </a:r>
            <a:r>
              <a:rPr lang="cs-CZ" sz="2500" dirty="0" smtClean="0"/>
              <a:t>, 2001- [cit. 2013-04-20]. Dostupné z: </a:t>
            </a:r>
            <a:r>
              <a:rPr lang="cs-CZ" sz="2500" u="sng" dirty="0" smtClean="0">
                <a:hlinkClick r:id="rId2"/>
              </a:rPr>
              <a:t>http://cs.wikipedia.org/wiki/Soubor:Coat_of_arms_of_the_Czech_Republic.svg</a:t>
            </a:r>
            <a:endParaRPr lang="cs-CZ" sz="2500" u="sng" dirty="0" smtClean="0"/>
          </a:p>
          <a:p>
            <a:endParaRPr lang="cs-CZ" sz="2500" dirty="0" smtClean="0"/>
          </a:p>
          <a:p>
            <a:r>
              <a:rPr lang="cs-CZ" sz="2500" dirty="0" smtClean="0"/>
              <a:t>4 – volné dílo</a:t>
            </a:r>
          </a:p>
          <a:p>
            <a:r>
              <a:rPr lang="cs-CZ" sz="2500" dirty="0" smtClean="0"/>
              <a:t>5 - Cyril a Metoděj. In: </a:t>
            </a:r>
            <a:r>
              <a:rPr lang="cs-CZ" sz="2500" i="1" dirty="0" err="1" smtClean="0"/>
              <a:t>Wikipedia</a:t>
            </a:r>
            <a:r>
              <a:rPr lang="cs-CZ" sz="2500" i="1" dirty="0" smtClean="0"/>
              <a:t>: </a:t>
            </a:r>
            <a:r>
              <a:rPr lang="cs-CZ" sz="2500" i="1" dirty="0" err="1" smtClean="0"/>
              <a:t>the</a:t>
            </a:r>
            <a:r>
              <a:rPr lang="cs-CZ" sz="2500" i="1" dirty="0" smtClean="0"/>
              <a:t> free </a:t>
            </a:r>
            <a:r>
              <a:rPr lang="cs-CZ" sz="2500" i="1" dirty="0" err="1" smtClean="0"/>
              <a:t>encyclopedia</a:t>
            </a:r>
            <a:r>
              <a:rPr lang="cs-CZ" sz="2500" dirty="0" smtClean="0"/>
              <a:t> [online]. San </a:t>
            </a:r>
            <a:r>
              <a:rPr lang="cs-CZ" sz="2500" dirty="0" err="1" smtClean="0"/>
              <a:t>Francisco</a:t>
            </a:r>
            <a:r>
              <a:rPr lang="cs-CZ" sz="2500" dirty="0" smtClean="0"/>
              <a:t> (CA): </a:t>
            </a:r>
            <a:r>
              <a:rPr lang="cs-CZ" sz="2500" dirty="0" err="1" smtClean="0"/>
              <a:t>Wikimedia</a:t>
            </a:r>
            <a:r>
              <a:rPr lang="cs-CZ" sz="2500" dirty="0" smtClean="0"/>
              <a:t> </a:t>
            </a:r>
            <a:r>
              <a:rPr lang="cs-CZ" sz="2500" dirty="0" err="1" smtClean="0"/>
              <a:t>Foundation</a:t>
            </a:r>
            <a:r>
              <a:rPr lang="cs-CZ" sz="2500" dirty="0" smtClean="0"/>
              <a:t>, 2001- [cit. 2013-08-14]. Dostupné z: http://cs.wikipedia.org/wiki/Soubor:Cyril_and_Methodius.jpg </a:t>
            </a:r>
          </a:p>
          <a:p>
            <a:endParaRPr lang="cs-CZ" sz="2500" dirty="0" smtClean="0"/>
          </a:p>
          <a:p>
            <a:r>
              <a:rPr lang="cs-CZ" sz="2500" dirty="0" smtClean="0"/>
              <a:t> 6-</a:t>
            </a:r>
            <a:r>
              <a:rPr lang="cs-CZ" sz="2500" dirty="0" err="1" smtClean="0"/>
              <a:t>Mr.Jan</a:t>
            </a:r>
            <a:r>
              <a:rPr lang="cs-CZ" sz="2500" dirty="0" smtClean="0"/>
              <a:t> Hus. In: </a:t>
            </a:r>
            <a:r>
              <a:rPr lang="cs-CZ" sz="2500" i="1" dirty="0" err="1" smtClean="0"/>
              <a:t>Wikipedia</a:t>
            </a:r>
            <a:r>
              <a:rPr lang="cs-CZ" sz="2500" i="1" dirty="0" smtClean="0"/>
              <a:t>: </a:t>
            </a:r>
            <a:r>
              <a:rPr lang="cs-CZ" sz="2500" i="1" dirty="0" err="1" smtClean="0"/>
              <a:t>the</a:t>
            </a:r>
            <a:r>
              <a:rPr lang="cs-CZ" sz="2500" i="1" dirty="0" smtClean="0"/>
              <a:t> free </a:t>
            </a:r>
            <a:r>
              <a:rPr lang="cs-CZ" sz="2500" i="1" dirty="0" err="1" smtClean="0"/>
              <a:t>encyclopedia</a:t>
            </a:r>
            <a:r>
              <a:rPr lang="cs-CZ" sz="2500" dirty="0" smtClean="0"/>
              <a:t> [online]. San </a:t>
            </a:r>
            <a:r>
              <a:rPr lang="cs-CZ" sz="2500" dirty="0" err="1" smtClean="0"/>
              <a:t>Francisco</a:t>
            </a:r>
            <a:r>
              <a:rPr lang="cs-CZ" sz="2500" dirty="0" smtClean="0"/>
              <a:t> (CA): </a:t>
            </a:r>
            <a:r>
              <a:rPr lang="cs-CZ" sz="2500" dirty="0" err="1" smtClean="0"/>
              <a:t>Wikimedia</a:t>
            </a:r>
            <a:r>
              <a:rPr lang="cs-CZ" sz="2500" dirty="0" smtClean="0"/>
              <a:t> </a:t>
            </a:r>
            <a:r>
              <a:rPr lang="cs-CZ" sz="2500" dirty="0" err="1" smtClean="0"/>
              <a:t>Foundation</a:t>
            </a:r>
            <a:r>
              <a:rPr lang="cs-CZ" sz="2500" dirty="0" smtClean="0"/>
              <a:t>, 2001- [cit. 2013-08-14]. Dostupné z: http://cs.wikipedia.org/wiki/Soubor:Jan_Vil%C3%ADmek_-_Mistr_Jan_Hus.jpg </a:t>
            </a:r>
          </a:p>
          <a:p>
            <a:endParaRPr lang="cs-CZ" sz="2500" dirty="0" smtClean="0"/>
          </a:p>
          <a:p>
            <a:r>
              <a:rPr lang="cs-CZ" sz="2500" dirty="0" smtClean="0"/>
              <a:t>7-</a:t>
            </a:r>
            <a:r>
              <a:rPr lang="cs-CZ" sz="2500" dirty="0" err="1" smtClean="0"/>
              <a:t>Sv.Václav</a:t>
            </a:r>
            <a:r>
              <a:rPr lang="cs-CZ" sz="2500" dirty="0" smtClean="0"/>
              <a:t>. In: </a:t>
            </a:r>
            <a:r>
              <a:rPr lang="cs-CZ" sz="2500" i="1" dirty="0" err="1" smtClean="0"/>
              <a:t>Wikipedia</a:t>
            </a:r>
            <a:r>
              <a:rPr lang="cs-CZ" sz="2500" i="1" dirty="0" smtClean="0"/>
              <a:t>: </a:t>
            </a:r>
            <a:r>
              <a:rPr lang="cs-CZ" sz="2500" i="1" dirty="0" err="1" smtClean="0"/>
              <a:t>the</a:t>
            </a:r>
            <a:r>
              <a:rPr lang="cs-CZ" sz="2500" i="1" dirty="0" smtClean="0"/>
              <a:t> free </a:t>
            </a:r>
            <a:r>
              <a:rPr lang="cs-CZ" sz="2500" i="1" dirty="0" err="1" smtClean="0"/>
              <a:t>encyclopedia</a:t>
            </a:r>
            <a:r>
              <a:rPr lang="cs-CZ" sz="2500" dirty="0" smtClean="0"/>
              <a:t> [online]. San </a:t>
            </a:r>
            <a:r>
              <a:rPr lang="cs-CZ" sz="2500" dirty="0" err="1" smtClean="0"/>
              <a:t>Francisco</a:t>
            </a:r>
            <a:r>
              <a:rPr lang="cs-CZ" sz="2500" dirty="0" smtClean="0"/>
              <a:t> (CA): </a:t>
            </a:r>
            <a:r>
              <a:rPr lang="cs-CZ" sz="2500" dirty="0" err="1" smtClean="0"/>
              <a:t>Wikimedia</a:t>
            </a:r>
            <a:r>
              <a:rPr lang="cs-CZ" sz="2500" dirty="0" smtClean="0"/>
              <a:t> </a:t>
            </a:r>
            <a:r>
              <a:rPr lang="cs-CZ" sz="2500" dirty="0" err="1" smtClean="0"/>
              <a:t>Foundation</a:t>
            </a:r>
            <a:r>
              <a:rPr lang="cs-CZ" sz="2500" dirty="0" smtClean="0"/>
              <a:t>, 2001- [cit. 2013-08-14]. Dostupné z: http://cs.wikipedia.org/wiki/Soubor:Wenceslaus_I_Duke_of_Bohemia_equestrian_statue_in_Prague_1.jpg </a:t>
            </a:r>
          </a:p>
          <a:p>
            <a:endParaRPr lang="cs-CZ" sz="2500" dirty="0" smtClean="0"/>
          </a:p>
          <a:p>
            <a:r>
              <a:rPr lang="cs-CZ" sz="2500" dirty="0" smtClean="0"/>
              <a:t>8-</a:t>
            </a:r>
            <a:r>
              <a:rPr lang="en-US" sz="2500" dirty="0" err="1" smtClean="0"/>
              <a:t>Čsr</a:t>
            </a:r>
            <a:r>
              <a:rPr lang="en-US" sz="2500" dirty="0" smtClean="0"/>
              <a:t>. In: </a:t>
            </a:r>
            <a:r>
              <a:rPr lang="en-US" sz="2500" i="1" dirty="0" smtClean="0"/>
              <a:t>Wikipedia: the free encyclopedia</a:t>
            </a:r>
            <a:r>
              <a:rPr lang="en-US" sz="2500" dirty="0" smtClean="0"/>
              <a:t> [online]. San Francisco (CA): Wikimedia Foundation, 2001- [cit. 2013-08-14]. </a:t>
            </a:r>
            <a:r>
              <a:rPr lang="en-US" sz="2500" dirty="0" err="1" smtClean="0"/>
              <a:t>Dostupné</a:t>
            </a:r>
            <a:r>
              <a:rPr lang="en-US" sz="2500" dirty="0" smtClean="0"/>
              <a:t> z: http://cs.wikipedia.org/wiki/Soubor:Czechoslovakia_COA_large.svg </a:t>
            </a:r>
            <a:endParaRPr lang="cs-CZ" sz="2500" dirty="0" smtClean="0"/>
          </a:p>
          <a:p>
            <a:endParaRPr lang="cs-CZ" sz="2500" dirty="0" smtClean="0"/>
          </a:p>
          <a:p>
            <a:r>
              <a:rPr lang="cs-CZ" sz="2500" dirty="0" smtClean="0"/>
              <a:t>9-</a:t>
            </a:r>
            <a:r>
              <a:rPr lang="cs-CZ" sz="2500" dirty="0" err="1" smtClean="0"/>
              <a:t>Nár.třída</a:t>
            </a:r>
            <a:r>
              <a:rPr lang="cs-CZ" sz="2500" dirty="0" smtClean="0"/>
              <a:t>. In: </a:t>
            </a:r>
            <a:r>
              <a:rPr lang="cs-CZ" sz="2500" i="1" dirty="0" err="1" smtClean="0"/>
              <a:t>Wikipedia</a:t>
            </a:r>
            <a:r>
              <a:rPr lang="cs-CZ" sz="2500" i="1" dirty="0" smtClean="0"/>
              <a:t>: </a:t>
            </a:r>
            <a:r>
              <a:rPr lang="cs-CZ" sz="2500" i="1" dirty="0" err="1" smtClean="0"/>
              <a:t>the</a:t>
            </a:r>
            <a:r>
              <a:rPr lang="cs-CZ" sz="2500" i="1" dirty="0" smtClean="0"/>
              <a:t> free </a:t>
            </a:r>
            <a:r>
              <a:rPr lang="cs-CZ" sz="2500" i="1" dirty="0" err="1" smtClean="0"/>
              <a:t>encyclopedia</a:t>
            </a:r>
            <a:r>
              <a:rPr lang="cs-CZ" sz="2500" dirty="0" smtClean="0"/>
              <a:t> [online]. San </a:t>
            </a:r>
            <a:r>
              <a:rPr lang="cs-CZ" sz="2500" dirty="0" err="1" smtClean="0"/>
              <a:t>Francisco</a:t>
            </a:r>
            <a:r>
              <a:rPr lang="cs-CZ" sz="2500" dirty="0" smtClean="0"/>
              <a:t> (CA): </a:t>
            </a:r>
            <a:r>
              <a:rPr lang="cs-CZ" sz="2500" dirty="0" err="1" smtClean="0"/>
              <a:t>Wikimedia</a:t>
            </a:r>
            <a:r>
              <a:rPr lang="cs-CZ" sz="2500" dirty="0" smtClean="0"/>
              <a:t> </a:t>
            </a:r>
            <a:r>
              <a:rPr lang="cs-CZ" sz="2500" dirty="0" err="1" smtClean="0"/>
              <a:t>Foundation</a:t>
            </a:r>
            <a:r>
              <a:rPr lang="cs-CZ" sz="2500" dirty="0" smtClean="0"/>
              <a:t>, 2001- [cit. 2013-08-14]. Dostupné z: http://cs.wikipedia.org/wiki/Soubor:Prague_November89_-_Wenceslas_Square1.jpg </a:t>
            </a:r>
          </a:p>
          <a:p>
            <a:r>
              <a:rPr lang="cs-CZ" sz="2500" dirty="0" smtClean="0"/>
              <a:t>9 – Jan Palach – volné dílo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458</Words>
  <Application>Microsoft Office PowerPoint</Application>
  <PresentationFormat>Předvádění na obrazovce (4:3)</PresentationFormat>
  <Paragraphs>75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 </vt:lpstr>
      <vt:lpstr>STÁTNÍ SVÁTEK</vt:lpstr>
      <vt:lpstr>1. leden</vt:lpstr>
      <vt:lpstr>8. květen </vt:lpstr>
      <vt:lpstr>5. červenec</vt:lpstr>
      <vt:lpstr>6. červenec</vt:lpstr>
      <vt:lpstr>28. září</vt:lpstr>
      <vt:lpstr>28. říjen</vt:lpstr>
      <vt:lpstr>17. listopad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společenských věd 1. ročník PŠ Autor: Miroslav Janata Škola: ZŠ,PŠ a MŠ Česká Lípa </dc:title>
  <dc:creator>Mirda</dc:creator>
  <cp:lastModifiedBy>pc</cp:lastModifiedBy>
  <cp:revision>31</cp:revision>
  <dcterms:created xsi:type="dcterms:W3CDTF">2013-04-27T10:53:53Z</dcterms:created>
  <dcterms:modified xsi:type="dcterms:W3CDTF">2014-08-26T09:08:58Z</dcterms:modified>
</cp:coreProperties>
</file>