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92" r:id="rId3"/>
    <p:sldId id="293" r:id="rId4"/>
    <p:sldId id="294" r:id="rId5"/>
    <p:sldId id="295" r:id="rId6"/>
    <p:sldId id="296" r:id="rId7"/>
    <p:sldId id="297" r:id="rId8"/>
    <p:sldId id="298" r:id="rId9"/>
    <p:sldId id="299" r:id="rId10"/>
    <p:sldId id="301" r:id="rId11"/>
    <p:sldId id="302" r:id="rId12"/>
    <p:sldId id="300" r:id="rId13"/>
    <p:sldId id="303" r:id="rId14"/>
    <p:sldId id="304" r:id="rId15"/>
    <p:sldId id="305" r:id="rId16"/>
    <p:sldId id="306" r:id="rId17"/>
    <p:sldId id="310" r:id="rId18"/>
    <p:sldId id="308" r:id="rId19"/>
    <p:sldId id="307" r:id="rId20"/>
    <p:sldId id="280" r:id="rId21"/>
    <p:sldId id="31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9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/>
          </a:bodyPr>
          <a:lstStyle/>
          <a:p>
            <a:pPr algn="ctr"/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03912020"/>
              </p:ext>
            </p:extLst>
          </p:nvPr>
        </p:nvGraphicFramePr>
        <p:xfrm>
          <a:off x="468313" y="1844675"/>
          <a:ext cx="8229600" cy="462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VY_32_INOVACE_07_03_demokracie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a svoboda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svět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Demokracie a svoboda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praktické školy, slouží  doplnění látky  Demokracie a svoboda.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 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Zákon, diktatura, anarchie, demokracie, svoboda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2"/>
            <a:ext cx="7704856" cy="600164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Demokracie je ?</a:t>
            </a:r>
          </a:p>
          <a:p>
            <a:pPr algn="ctr"/>
            <a:r>
              <a:rPr lang="cs-CZ" sz="9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??</a:t>
            </a:r>
          </a:p>
          <a:p>
            <a:pPr algn="ctr"/>
            <a:r>
              <a:rPr lang="cs-CZ" sz="9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???</a:t>
            </a:r>
            <a:endParaRPr lang="cs-CZ" sz="9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980728"/>
            <a:ext cx="8340745" cy="59093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Skoro všichni musí poslouchat svého vůdce (krále, prezidenta, císaře…) Spolupracovníci vůdce mohou více než ostatní lidé.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980728"/>
            <a:ext cx="8340745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Není žádný zákon.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Každý si dělá co chce. 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980728"/>
            <a:ext cx="8340745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Všichni se musí řídit podle zákona, který schválila vláda, kterou si lidé sami zvolili.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980728"/>
            <a:ext cx="8340745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Skoro všichni musí poslouchat svého vůdce (krále, prezidenta, císaře…) Spolupracovníci vůdce mohou více než ostatní lidé.</a:t>
            </a:r>
            <a:endParaRPr lang="cs-CZ" sz="2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1305" y="2967335"/>
            <a:ext cx="41213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DIKTATURA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980728"/>
            <a:ext cx="8340745" cy="147732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Není žádný zákon.</a:t>
            </a:r>
          </a:p>
          <a:p>
            <a:pPr algn="ctr"/>
            <a:r>
              <a:rPr lang="cs-CZ" sz="36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Každý si dělá co chce</a:t>
            </a:r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 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43099" y="2967335"/>
            <a:ext cx="505779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ANARCHIE</a:t>
            </a:r>
            <a:endParaRPr lang="cs-CZ" sz="72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980728"/>
            <a:ext cx="8340745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Všichni se musí řídit podle zákona, který schválila vláda, kterou si lidé sami zvolili.</a:t>
            </a:r>
            <a:endParaRPr lang="cs-CZ" sz="4400" b="1" cap="none" spc="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63438" y="2967335"/>
            <a:ext cx="6417141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Všichni mají stejná</a:t>
            </a:r>
          </a:p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práva, </a:t>
            </a:r>
          </a:p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ale i povinnosti.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-600165"/>
            <a:ext cx="248786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692696"/>
            <a:ext cx="78488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8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Hlavní principy demokracie</a:t>
            </a:r>
          </a:p>
        </p:txBody>
      </p:sp>
      <p:sp>
        <p:nvSpPr>
          <p:cNvPr id="5" name="Obdélník 4"/>
          <p:cNvSpPr/>
          <p:nvPr/>
        </p:nvSpPr>
        <p:spPr>
          <a:xfrm>
            <a:off x="899592" y="1469122"/>
            <a:ext cx="7056784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Držitelem (zdrojem) politické moci je lid.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r>
              <a:rPr lang="cs-CZ" sz="3200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Periodické volby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Povinnost odevzdat moc nejpozději po uplynutí volebního období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Nezaměnitelnost maximální délky volebního období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Ochrana politických menšin jednotlivců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2"/>
            <a:ext cx="7704856" cy="600164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Svoboda</a:t>
            </a:r>
          </a:p>
          <a:p>
            <a:pPr algn="ctr"/>
            <a:r>
              <a:rPr lang="cs-CZ" sz="9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je ?</a:t>
            </a:r>
          </a:p>
          <a:p>
            <a:pPr algn="ctr"/>
            <a:r>
              <a:rPr lang="cs-CZ" sz="9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??</a:t>
            </a:r>
          </a:p>
          <a:p>
            <a:pPr algn="ctr"/>
            <a:r>
              <a:rPr lang="cs-CZ" sz="9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???</a:t>
            </a:r>
            <a:endParaRPr lang="cs-CZ" sz="9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836712"/>
            <a:ext cx="748883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/>
              <a:t>Svoboda</a:t>
            </a:r>
            <a:r>
              <a:rPr lang="cs-CZ" sz="5400" dirty="0" smtClean="0"/>
              <a:t> je možnost, (schopnost) volit, rozhodovat a jednat „podle své vůle“ a ……….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836712"/>
            <a:ext cx="748883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/>
              <a:t>Svoboda</a:t>
            </a:r>
            <a:r>
              <a:rPr lang="cs-CZ" sz="5400" dirty="0" smtClean="0"/>
              <a:t> je možnost, (schopnost) volit, rozhodovat a jednat „podle své vůle“ a nést za to …………………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836712"/>
            <a:ext cx="748883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/>
              <a:t>Svoboda</a:t>
            </a:r>
            <a:r>
              <a:rPr lang="cs-CZ" sz="5400" dirty="0" smtClean="0"/>
              <a:t> je možnost, (schopnost) volit, rozhodovat a jednat „podle své vůle“ a nést za to přiměřenou odpovědnost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25897" y="980728"/>
            <a:ext cx="7109639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Je svoboda</a:t>
            </a:r>
          </a:p>
          <a:p>
            <a:pPr algn="ctr"/>
            <a:r>
              <a:rPr lang="cs-CZ" sz="7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něčím</a:t>
            </a:r>
          </a:p>
          <a:p>
            <a:pPr algn="ctr"/>
            <a:r>
              <a:rPr lang="cs-CZ" sz="7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omezena????</a:t>
            </a:r>
            <a:endParaRPr lang="cs-CZ" sz="72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1763688" y="836712"/>
            <a:ext cx="5184576" cy="4752528"/>
          </a:xfrm>
          <a:prstGeom prst="smileyFace">
            <a:avLst>
              <a:gd name="adj" fmla="val 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267744" y="1988840"/>
            <a:ext cx="3900207" cy="32624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06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?</a:t>
            </a:r>
            <a:endParaRPr lang="cs-CZ" sz="206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3824" y="1196752"/>
            <a:ext cx="69557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Fyzicky = (gravitace)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492896"/>
            <a:ext cx="820609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Zvenčí = autorita rodičů,</a:t>
            </a:r>
          </a:p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státu…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4725144"/>
            <a:ext cx="705678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Zevnitř = snížená příčetnost, otrava…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67660" y="2967335"/>
            <a:ext cx="36086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opakování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0376" y="332656"/>
            <a:ext cx="7674217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Jaký je rozdíl mezi</a:t>
            </a:r>
          </a:p>
          <a:p>
            <a:pPr algn="ctr"/>
            <a:r>
              <a:rPr lang="cs-CZ" sz="5400" b="1" cap="all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anarchií,</a:t>
            </a:r>
          </a:p>
          <a:p>
            <a:pPr algn="ctr"/>
            <a:r>
              <a:rPr lang="cs-CZ" sz="5400" b="1" cap="all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Demokracií</a:t>
            </a:r>
          </a:p>
          <a:p>
            <a:pPr algn="ctr"/>
            <a:r>
              <a:rPr lang="cs-CZ" sz="5400" b="1" cap="all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</a:p>
          <a:p>
            <a:pPr algn="ctr"/>
            <a:r>
              <a:rPr lang="cs-CZ" sz="5400" b="1" cap="all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Diktaturou?</a:t>
            </a:r>
            <a:endParaRPr lang="cs-CZ" sz="5400" b="1" cap="all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29833" y="620688"/>
            <a:ext cx="6327501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Jak trestají</a:t>
            </a:r>
          </a:p>
          <a:p>
            <a:pPr algn="ctr"/>
            <a:r>
              <a:rPr lang="cs-CZ" sz="5400" b="1" cap="all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 diktatury ty,</a:t>
            </a:r>
          </a:p>
          <a:p>
            <a:pPr algn="ctr"/>
            <a:r>
              <a:rPr lang="cs-CZ" sz="5400" b="1" cap="all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Neplní rozkazy</a:t>
            </a:r>
          </a:p>
          <a:p>
            <a:pPr algn="ctr"/>
            <a:r>
              <a:rPr lang="cs-CZ" sz="5400" b="1" cap="all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Diktátora?</a:t>
            </a:r>
            <a:endParaRPr lang="cs-CZ" sz="5400" b="1" cap="all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212976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Prezentace slouží k doplnění učiva Demokracie a svoboda v 1. ročníku Praktické školy 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1622499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Použité ZDROJE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1691680" y="2708920"/>
            <a:ext cx="5256584" cy="936104"/>
          </a:xfrm>
          <a:prstGeom prst="rect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Autorem této prezentace a všech jeho částí je </a:t>
            </a:r>
          </a:p>
          <a:p>
            <a:pPr algn="ctr"/>
            <a:r>
              <a:rPr lang="cs-CZ" dirty="0" smtClean="0"/>
              <a:t>Mgr. Miroslav Janata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3">
      <a:dk1>
        <a:sysClr val="windowText" lastClr="000000"/>
      </a:dk1>
      <a:lt1>
        <a:sysClr val="window" lastClr="FFFFFF"/>
      </a:lt1>
      <a:dk2>
        <a:srgbClr val="FF0000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</TotalTime>
  <Words>399</Words>
  <Application>Microsoft Office PowerPoint</Application>
  <PresentationFormat>Předvádění na obrazovce (4:3)</PresentationFormat>
  <Paragraphs>79</Paragraphs>
  <Slides>21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společenských věd 1. ročník PŠ Autor: Miroslav Janata Škola: ZŠ,PŠ a MŠ Česká Lípa </dc:title>
  <dc:creator>Mirda</dc:creator>
  <cp:lastModifiedBy>pc</cp:lastModifiedBy>
  <cp:revision>29</cp:revision>
  <dcterms:created xsi:type="dcterms:W3CDTF">2013-04-27T10:53:53Z</dcterms:created>
  <dcterms:modified xsi:type="dcterms:W3CDTF">2014-08-26T09:09:27Z</dcterms:modified>
</cp:coreProperties>
</file>