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57" r:id="rId3"/>
    <p:sldId id="258" r:id="rId4"/>
    <p:sldId id="277" r:id="rId5"/>
    <p:sldId id="278" r:id="rId6"/>
    <p:sldId id="279" r:id="rId7"/>
    <p:sldId id="280" r:id="rId8"/>
    <p:sldId id="263" r:id="rId9"/>
    <p:sldId id="281" r:id="rId10"/>
    <p:sldId id="282" r:id="rId11"/>
    <p:sldId id="283" r:id="rId12"/>
    <p:sldId id="284" r:id="rId13"/>
    <p:sldId id="286" r:id="rId14"/>
    <p:sldId id="297" r:id="rId15"/>
    <p:sldId id="296" r:id="rId16"/>
    <p:sldId id="295" r:id="rId17"/>
    <p:sldId id="294" r:id="rId18"/>
    <p:sldId id="293" r:id="rId19"/>
    <p:sldId id="292" r:id="rId20"/>
    <p:sldId id="303" r:id="rId21"/>
    <p:sldId id="302" r:id="rId22"/>
    <p:sldId id="301" r:id="rId23"/>
    <p:sldId id="300" r:id="rId24"/>
    <p:sldId id="299" r:id="rId25"/>
    <p:sldId id="298" r:id="rId26"/>
    <p:sldId id="291" r:id="rId27"/>
    <p:sldId id="290" r:id="rId28"/>
    <p:sldId id="289" r:id="rId29"/>
    <p:sldId id="288" r:id="rId30"/>
    <p:sldId id="276" r:id="rId31"/>
    <p:sldId id="27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bg2">
                <a:tint val="88000"/>
                <a:satMod val="4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4292600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0954875"/>
              </p:ext>
            </p:extLst>
          </p:nvPr>
        </p:nvGraphicFramePr>
        <p:xfrm>
          <a:off x="468313" y="1844675"/>
          <a:ext cx="822960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CZ.1.07/1.5.00/34.0114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VY_32_INOVACE_09_03_základy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společenského chování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Základní pravidla společenského chování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Leden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</a:t>
                      </a:r>
                      <a:r>
                        <a:rPr lang="cs-CZ" sz="1000" baseline="0" smtClean="0">
                          <a:solidFill>
                            <a:srgbClr val="0070C0"/>
                          </a:solidFill>
                        </a:rPr>
                        <a:t>praktické školy .Prostřednictvím různých příkladů 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společenského </a:t>
                      </a:r>
                      <a:r>
                        <a:rPr lang="cs-CZ" sz="1000" baseline="0" smtClean="0">
                          <a:solidFill>
                            <a:srgbClr val="0070C0"/>
                          </a:solidFill>
                        </a:rPr>
                        <a:t>chování seznamuje žáky 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s jejich pravidly.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Společenské chování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24744"/>
            <a:ext cx="7772400" cy="3017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cap="all" dirty="0" smtClean="0"/>
              <a:t>základní pravidla společenského chování</a:t>
            </a:r>
            <a:br>
              <a:rPr lang="cs-CZ" sz="6600" cap="all" dirty="0" smtClean="0"/>
            </a:br>
            <a:r>
              <a:rPr lang="cs-CZ" sz="6600" cap="all" dirty="0" smtClean="0"/>
              <a:t>opakování</a:t>
            </a:r>
            <a:endParaRPr lang="cs-CZ" sz="6600" b="1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30877" y="2967335"/>
            <a:ext cx="18822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" action="ppaction://hlinkshowjump?jump=nextslide"/>
              </a:rPr>
              <a:t>Klikni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705678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Přečti si otázky a potom klikni na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správnou odpověď.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9712" y="4437112"/>
            <a:ext cx="525817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" action="ppaction://hlinkshowjump?jump=nextslide"/>
              </a:rPr>
              <a:t>klik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88640"/>
            <a:ext cx="705678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Pochopil jsi, co máš dělat. </a:t>
            </a:r>
          </a:p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Klikni na: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4437112"/>
            <a:ext cx="525817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Nechápu nic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2996952"/>
            <a:ext cx="525817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Ano pochopil(a)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16997" y="2967335"/>
            <a:ext cx="73100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Dobře, tak jdeme na to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10840" y="2967335"/>
            <a:ext cx="572233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To je smůla, stejně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 na to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620792"/>
          </a:xfrm>
        </p:spPr>
        <p:txBody>
          <a:bodyPr/>
          <a:lstStyle/>
          <a:p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 ulici jsou společně dvě ženy a muž. Muž jde uprostřed.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861048"/>
            <a:ext cx="465632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Aby se mohl věnovat ženě napravo i nalevo.</a:t>
            </a:r>
            <a:endParaRPr lang="cs-CZ" sz="28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2780928"/>
            <a:ext cx="410881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Aby ho ženy mohly bavit.</a:t>
            </a:r>
            <a:endParaRPr lang="cs-CZ" sz="28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532859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Aby se v případu svého pádu mohl lépe zachytit.</a:t>
            </a:r>
            <a:endParaRPr lang="cs-CZ" sz="2800" b="1" cap="none" spc="0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Obrázek 8" descr="dum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348880"/>
            <a:ext cx="2744858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620792"/>
          </a:xfrm>
        </p:spPr>
        <p:txBody>
          <a:bodyPr/>
          <a:lstStyle/>
          <a:p>
            <a:r>
              <a:rPr lang="cs-CZ" b="1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Když jde muž se ženou do restaurace.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212976"/>
            <a:ext cx="465632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Vždy j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de první žena.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2132856"/>
            <a:ext cx="323037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Vždy jde první muž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437112"/>
            <a:ext cx="439248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První  jde ten, kdo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je rychleji u dveří.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Obrázek 9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1844824"/>
            <a:ext cx="2025396" cy="2052828"/>
          </a:xfrm>
          <a:prstGeom prst="rect">
            <a:avLst/>
          </a:prstGeom>
        </p:spPr>
      </p:pic>
      <p:pic>
        <p:nvPicPr>
          <p:cNvPr id="12" name="Obrázek 11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844824"/>
            <a:ext cx="2025396" cy="2052828"/>
          </a:xfrm>
          <a:prstGeom prst="rect">
            <a:avLst/>
          </a:prstGeom>
        </p:spPr>
      </p:pic>
      <p:pic>
        <p:nvPicPr>
          <p:cNvPr id="13" name="Obrázek 12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1916832"/>
            <a:ext cx="2025396" cy="2052828"/>
          </a:xfrm>
          <a:prstGeom prst="rect">
            <a:avLst/>
          </a:prstGeom>
        </p:spPr>
      </p:pic>
      <p:pic>
        <p:nvPicPr>
          <p:cNvPr id="14" name="Obrázek 13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420888"/>
            <a:ext cx="2025396" cy="2052828"/>
          </a:xfrm>
          <a:prstGeom prst="rect">
            <a:avLst/>
          </a:prstGeom>
        </p:spPr>
      </p:pic>
      <p:pic>
        <p:nvPicPr>
          <p:cNvPr id="15" name="Obrázek 14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2780928"/>
            <a:ext cx="2025396" cy="2052828"/>
          </a:xfrm>
          <a:prstGeom prst="rect">
            <a:avLst/>
          </a:prstGeom>
        </p:spPr>
      </p:pic>
      <p:pic>
        <p:nvPicPr>
          <p:cNvPr id="16" name="Obrázek 15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3429000"/>
            <a:ext cx="2025396" cy="2052828"/>
          </a:xfrm>
          <a:prstGeom prst="rect">
            <a:avLst/>
          </a:prstGeom>
        </p:spPr>
      </p:pic>
      <p:pic>
        <p:nvPicPr>
          <p:cNvPr id="17" name="Obrázek 16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8104" y="4149080"/>
            <a:ext cx="2025396" cy="2052828"/>
          </a:xfrm>
          <a:prstGeom prst="rect">
            <a:avLst/>
          </a:prstGeom>
        </p:spPr>
      </p:pic>
      <p:pic>
        <p:nvPicPr>
          <p:cNvPr id="18" name="Obrázek 17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4581128"/>
            <a:ext cx="2025396" cy="20528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12064"/>
            <a:ext cx="8568952" cy="1620792"/>
          </a:xfrm>
        </p:spPr>
        <p:txBody>
          <a:bodyPr/>
          <a:lstStyle/>
          <a:p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Když jde muž se ženou do restaurace, proč</a:t>
            </a:r>
            <a:b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</a:br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vchází první muž?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2780928"/>
            <a:ext cx="465632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Aby byl dříve u stolu a mohl si sednou.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077072"/>
            <a:ext cx="5480988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Aby ženu uchránil před případným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nebezpečím.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5301208"/>
            <a:ext cx="532859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Aby si každý všiml jeho nového obleku.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Obrázek 9" descr="dum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2924944"/>
            <a:ext cx="2025396" cy="20528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12064"/>
            <a:ext cx="8352928" cy="1620792"/>
          </a:xfrm>
        </p:spPr>
        <p:txBody>
          <a:bodyPr/>
          <a:lstStyle/>
          <a:p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Muž se ženou jdou nahoru po schodech. Jako první jde žena. Proč???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149080"/>
            <a:ext cx="465632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Aby muž mohl sledovat její postavu.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2708920"/>
            <a:ext cx="417133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Aby se nemusela na muže</a:t>
            </a:r>
          </a:p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 dívat zezadu.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445224"/>
            <a:ext cx="532859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Aby jí muž v případě jejího pádu mohl zachytit.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" name="Obrázek 8" descr="dum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924944"/>
            <a:ext cx="2318004" cy="20894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1620792"/>
          </a:xfrm>
        </p:spPr>
        <p:txBody>
          <a:bodyPr/>
          <a:lstStyle/>
          <a:p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Nesplním, co jsem slíbil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3212976"/>
            <a:ext cx="465632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Vymluvím se na nedostatek času.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1988840"/>
            <a:ext cx="484780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Budu dělat, že se nic nestalo. 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509120"/>
            <a:ext cx="532859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Omluvím se a budu se snažit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Věc napravit.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" name="Obrázek 9" descr="dum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564904"/>
            <a:ext cx="2340864" cy="2281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772400" cy="914400"/>
          </a:xfrm>
        </p:spPr>
        <p:txBody>
          <a:bodyPr/>
          <a:lstStyle/>
          <a:p>
            <a:pPr algn="ctr"/>
            <a:r>
              <a:rPr lang="cs-CZ" cap="all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Na ulici do někoho nechtěně vrazím.</a:t>
            </a:r>
            <a:endParaRPr lang="cs-CZ" cap="all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924944"/>
            <a:ext cx="65069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Budu dělat, že se nic nestalo a půjdu dál. 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4869160"/>
            <a:ext cx="70593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2" action="ppaction://hlinksldjump"/>
              </a:rPr>
              <a:t>Vynadám druhému, že má koukat na cestu.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3789040"/>
            <a:ext cx="21307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hlinkClick r:id="rId3" action="ppaction://hlinksldjump"/>
              </a:rPr>
              <a:t>Omluvím se.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Dobře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Jdeme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Dál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1196753"/>
            <a:ext cx="4896543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Chybička</a:t>
            </a:r>
          </a:p>
          <a:p>
            <a:pPr algn="ctr"/>
            <a:r>
              <a:rPr lang="cs-CZ" sz="5400" b="1" cap="all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Se</a:t>
            </a:r>
          </a:p>
          <a:p>
            <a:pPr algn="ctr"/>
            <a:r>
              <a:rPr lang="cs-CZ" sz="5400" b="1" cap="all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vloudila</a:t>
            </a:r>
          </a:p>
          <a:p>
            <a:pPr algn="ctr"/>
            <a:endParaRPr lang="cs-CZ" sz="5400" b="1" cap="all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hlinkClick r:id="rId2" action="ppaction://hlinksldjump"/>
            </a:endParaRPr>
          </a:p>
          <a:p>
            <a:pPr algn="ctr"/>
            <a:r>
              <a:rPr lang="cs-CZ" sz="5400" b="1" cap="all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klik</a:t>
            </a:r>
            <a:endParaRPr lang="cs-CZ" sz="5400" b="1" cap="all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476672"/>
            <a:ext cx="6692859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Hotovo.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Klikni na šestiúhelník a pusť dalšího.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3275856" y="450912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>
            <a:hlinkClick r:id="" action="ppaction://hlinkshowjump?jump=nextslide"/>
          </p:cNvPr>
          <p:cNvSpPr/>
          <p:nvPr/>
        </p:nvSpPr>
        <p:spPr>
          <a:xfrm>
            <a:off x="1619672" y="364502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čtverec 4">
            <a:hlinkClick r:id="" action="ppaction://hlinkshowjump?jump=nextslide"/>
          </p:cNvPr>
          <p:cNvSpPr/>
          <p:nvPr/>
        </p:nvSpPr>
        <p:spPr>
          <a:xfrm>
            <a:off x="6588224" y="3861048"/>
            <a:ext cx="914400" cy="91440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úhelník 5">
            <a:hlinkClick r:id="" action="ppaction://hlinkshowjump?jump=nextslide"/>
          </p:cNvPr>
          <p:cNvSpPr/>
          <p:nvPr/>
        </p:nvSpPr>
        <p:spPr>
          <a:xfrm>
            <a:off x="1979712" y="5877272"/>
            <a:ext cx="978408" cy="484632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edmiúhelník 6">
            <a:hlinkClick r:id="" action="ppaction://hlinkshowjump?jump=nextslide"/>
          </p:cNvPr>
          <p:cNvSpPr/>
          <p:nvPr/>
        </p:nvSpPr>
        <p:spPr>
          <a:xfrm>
            <a:off x="4788024" y="335699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smiúhelník 7">
            <a:hlinkClick r:id="" action="ppaction://hlinkshowjump?jump=nextslide"/>
          </p:cNvPr>
          <p:cNvSpPr/>
          <p:nvPr/>
        </p:nvSpPr>
        <p:spPr>
          <a:xfrm>
            <a:off x="5868144" y="5517232"/>
            <a:ext cx="914400" cy="914400"/>
          </a:xfrm>
          <a:prstGeom prst="oc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1988840"/>
            <a:ext cx="401584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Šestiúhelník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vypadá jinak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znovu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7827" y="2967335"/>
            <a:ext cx="2148345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Jdeme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dál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7827" y="2967335"/>
            <a:ext cx="2148345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Dobře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Jdeme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dál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356992"/>
            <a:ext cx="47507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slouží opakování a upevnění základů</a:t>
            </a:r>
          </a:p>
          <a:p>
            <a:r>
              <a:rPr lang="cs-CZ" dirty="0" smtClean="0"/>
              <a:t>společenského  chování.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41148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tx2"/>
              </a:buClr>
              <a:buSzPct val="95000"/>
              <a:buFont typeface="Arial" charset="0"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3212976"/>
          <a:ext cx="6840760" cy="329513"/>
        </p:xfrm>
        <a:graphic>
          <a:graphicData uri="http://schemas.openxmlformats.org/drawingml/2006/table">
            <a:tbl>
              <a:tblPr/>
              <a:tblGrid>
                <a:gridCol w="810904"/>
                <a:gridCol w="6029856"/>
              </a:tblGrid>
              <a:tr h="329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použité</a:t>
                      </a:r>
                      <a:r>
                        <a:rPr lang="cs-CZ" sz="600" baseline="0" dirty="0" smtClean="0">
                          <a:latin typeface="Calibri"/>
                          <a:ea typeface="Calibri"/>
                          <a:cs typeface="Times New Roman"/>
                        </a:rPr>
                        <a:t> obrázky: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IVETA GROFKOVÁ. </a:t>
                      </a:r>
                      <a:r>
                        <a:rPr lang="cs-CZ" sz="800" i="1" dirty="0" smtClean="0"/>
                        <a:t>Občanská výchova</a:t>
                      </a:r>
                      <a:r>
                        <a:rPr lang="cs-CZ" sz="800" dirty="0" smtClean="0"/>
                        <a:t>. 4. </a:t>
                      </a:r>
                      <a:r>
                        <a:rPr lang="cs-CZ" sz="800" dirty="0" err="1" smtClean="0"/>
                        <a:t>vyd</a:t>
                      </a:r>
                      <a:r>
                        <a:rPr lang="cs-CZ" sz="800" dirty="0" smtClean="0"/>
                        <a:t>. Praha: Parta, s.r.o., 2007. ISBN 978-80-7320-102-9.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-100" normalizeH="0" baseline="0" noProof="0" smtClean="0">
                <a:ln>
                  <a:noFill/>
                </a:ln>
                <a:solidFill>
                  <a:schemeClr val="tx2">
                    <a:satMod val="20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4000" b="0" i="0" u="none" strike="noStrike" kern="1200" cap="none" spc="-100" normalizeH="0" baseline="0" noProof="0" dirty="0">
              <a:ln>
                <a:noFill/>
              </a:ln>
              <a:solidFill>
                <a:schemeClr val="tx2">
                  <a:satMod val="20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5">
      <a:dk1>
        <a:srgbClr val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289</TotalTime>
  <Words>450</Words>
  <Application>Microsoft Office PowerPoint</Application>
  <PresentationFormat>Předvádění na obrazovce (4:3)</PresentationFormat>
  <Paragraphs>143</Paragraphs>
  <Slides>31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Metro</vt:lpstr>
      <vt:lpstr>Prezentace aplikace PowerPoint</vt:lpstr>
      <vt:lpstr>základní pravidla společenského chování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 ulici jsou společně dvě ženy a muž. Muž jde uprostřed.</vt:lpstr>
      <vt:lpstr>Když jde muž se ženou do restaurace.</vt:lpstr>
      <vt:lpstr>Když jde muž se ženou do restaurace, proč vchází první muž?</vt:lpstr>
      <vt:lpstr>Muž se ženou jdou nahoru po schodech. Jako první jde žena. Proč???</vt:lpstr>
      <vt:lpstr>Nesplním, co jsem slíbil</vt:lpstr>
      <vt:lpstr>Na ulici do někoho nechtěně vrazím.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37</cp:revision>
  <dcterms:created xsi:type="dcterms:W3CDTF">2013-04-20T16:52:31Z</dcterms:created>
  <dcterms:modified xsi:type="dcterms:W3CDTF">2014-08-26T09:10:09Z</dcterms:modified>
</cp:coreProperties>
</file>