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74" r:id="rId2"/>
    <p:sldId id="257" r:id="rId3"/>
    <p:sldId id="258" r:id="rId4"/>
    <p:sldId id="264" r:id="rId5"/>
    <p:sldId id="277" r:id="rId6"/>
    <p:sldId id="265" r:id="rId7"/>
    <p:sldId id="278" r:id="rId8"/>
    <p:sldId id="280" r:id="rId9"/>
    <p:sldId id="284" r:id="rId10"/>
    <p:sldId id="263" r:id="rId11"/>
    <p:sldId id="285" r:id="rId12"/>
    <p:sldId id="279" r:id="rId13"/>
    <p:sldId id="287" r:id="rId14"/>
    <p:sldId id="286" r:id="rId15"/>
    <p:sldId id="288" r:id="rId16"/>
    <p:sldId id="289" r:id="rId17"/>
    <p:sldId id="290" r:id="rId18"/>
    <p:sldId id="291" r:id="rId19"/>
    <p:sldId id="297" r:id="rId20"/>
    <p:sldId id="293" r:id="rId21"/>
    <p:sldId id="294" r:id="rId22"/>
    <p:sldId id="295" r:id="rId23"/>
    <p:sldId id="296" r:id="rId24"/>
    <p:sldId id="292" r:id="rId25"/>
    <p:sldId id="275" r:id="rId2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2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7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Obdélník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Obdélník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Obdélník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56" name="Obdélník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Obdélník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Obdélník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Obdélník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Volný tvar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Volný tvar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Volný tvar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Volný tvar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Volný tvar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Volný tvar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Volný tvar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Volný tvar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Volný tvar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Volný tvar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Volný tvar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Volný tvar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Volný tvar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Volný tvar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Obdélník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bdélník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Obdélník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Obdélník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Obdélník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Obdélník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Obdélník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Obdélník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Přímá spojovací čára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Skupina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Přímá spojovací čára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Přímá spojovací čára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ovací čára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grpSp>
        <p:nvGrpSpPr>
          <p:cNvPr id="14" name="Skupina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Přímá spojovací čára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ovací čára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římá spojovací čára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Skupina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Přímá spojovací čára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Přímá spojovací čára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ovací čára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bg2">
                <a:tint val="88000"/>
                <a:satMod val="40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Obdélník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Obdélník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Obdélník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26.8.2014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" Target="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" Target="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" Target="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cs.wikipedia.org/wiki/Soubor:Small_coat_of_arms_of_the_Czech_Republic.sv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36004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/>
              <a:t/>
            </a:r>
            <a:br>
              <a:rPr lang="cs-CZ" sz="2000" dirty="0" smtClean="0"/>
            </a:b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293096"/>
            <a:ext cx="8229600" cy="4525963"/>
          </a:xfrm>
        </p:spPr>
        <p:txBody>
          <a:bodyPr/>
          <a:lstStyle/>
          <a:p>
            <a:pPr algn="ctr">
              <a:buNone/>
            </a:pPr>
            <a:endParaRPr lang="cs-CZ" sz="24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Zástupný symbol pro obsah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4095600"/>
              </p:ext>
            </p:extLst>
          </p:nvPr>
        </p:nvGraphicFramePr>
        <p:xfrm>
          <a:off x="468313" y="1844675"/>
          <a:ext cx="8229600" cy="4831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4114800"/>
              </a:tblGrid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projektu MŠMT: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CZ.1.07/1.5.00/34.0865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Číslo materiálu: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>
                          <a:solidFill>
                            <a:srgbClr val="0070C0"/>
                          </a:solidFill>
                        </a:rPr>
                        <a:t>VY_32_INOVACE_10_03_vzdělávací </a:t>
                      </a:r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systém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školy: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ZŠ,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PŠ a MŠ Česká Lípa, Moskevská 679, příspěvková organizace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Ročník: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I. ročník</a:t>
                      </a:r>
                      <a:r>
                        <a:rPr lang="cs-CZ" sz="1400" baseline="0" dirty="0" smtClean="0">
                          <a:solidFill>
                            <a:srgbClr val="0070C0"/>
                          </a:solidFill>
                        </a:rPr>
                        <a:t> praktické školy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Vzdělávací oblast: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a společnost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Předmět: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Základy společenských věd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Tematický</a:t>
                      </a:r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 okruh: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Člověk  jako občan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Téma: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Vzdělávací systém ČR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Název autora: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Mgr. Miroslav Janata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Vytvořeno dne: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dirty="0" smtClean="0">
                          <a:solidFill>
                            <a:srgbClr val="0070C0"/>
                          </a:solidFill>
                        </a:rPr>
                        <a:t>Listopad 2012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baseline="0" dirty="0" smtClean="0">
                          <a:solidFill>
                            <a:srgbClr val="0070C0"/>
                          </a:solidFill>
                        </a:rPr>
                        <a:t>Anotace 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DUM je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 určen k seznámení se systémem školství na našem území. 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Soustředí se na historické  údaje a systém školní docházky</a:t>
                      </a:r>
                      <a:r>
                        <a:rPr lang="cs-CZ" sz="1000" baseline="0" dirty="0" smtClean="0">
                          <a:solidFill>
                            <a:srgbClr val="0070C0"/>
                          </a:solidFill>
                        </a:rPr>
                        <a:t>.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  Pomůcky: interaktivní tabule, </a:t>
                      </a:r>
                      <a:r>
                        <a:rPr lang="cs-CZ" sz="1000" dirty="0" err="1" smtClean="0">
                          <a:solidFill>
                            <a:srgbClr val="0070C0"/>
                          </a:solidFill>
                        </a:rPr>
                        <a:t>dataprojektor</a:t>
                      </a:r>
                      <a:r>
                        <a:rPr lang="cs-CZ" sz="1000" dirty="0" smtClean="0">
                          <a:solidFill>
                            <a:srgbClr val="0070C0"/>
                          </a:solidFill>
                        </a:rPr>
                        <a:t>, učebnice.</a:t>
                      </a:r>
                      <a:endParaRPr lang="cs-CZ" sz="14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cs-CZ" b="1" dirty="0" smtClean="0">
                          <a:solidFill>
                            <a:srgbClr val="0070C0"/>
                          </a:solidFill>
                        </a:rPr>
                        <a:t>Klíčová slova:</a:t>
                      </a:r>
                      <a:endParaRPr lang="cs-CZ" b="1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solidFill>
                            <a:srgbClr val="0070C0"/>
                          </a:solidFill>
                        </a:rPr>
                        <a:t>Předškolní  vzdělávání, mateřská škola, základní škola , učiliště, střední škola, střední odborná škola, gymnázium, univerzita</a:t>
                      </a:r>
                      <a:endParaRPr lang="cs-CZ" sz="1100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advClick="0" advTm="5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sz="66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Školství v ČR</a:t>
            </a:r>
            <a:br>
              <a:rPr lang="cs-CZ" sz="6600" b="1" dirty="0" smtClean="0">
                <a:solidFill>
                  <a:srgbClr val="FF00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</a:br>
            <a:endParaRPr lang="cs-CZ" sz="6600" b="1" dirty="0">
              <a:solidFill>
                <a:srgbClr val="FF0000"/>
              </a:solidFill>
            </a:endParaRPr>
          </a:p>
        </p:txBody>
      </p:sp>
      <p:pic>
        <p:nvPicPr>
          <p:cNvPr id="6" name="Zástupný symbol pro obsah 3" descr="02 malý státní znak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30583" y="1784350"/>
            <a:ext cx="3740033" cy="4572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 descr="marie terez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88024" y="1844824"/>
            <a:ext cx="3695700" cy="4562475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1043608" y="1124744"/>
            <a:ext cx="3182281" cy="477053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8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1774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Zavedení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povinné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školní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docházky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907704" y="548680"/>
            <a:ext cx="590465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Systém vzdělávání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115616" y="1556792"/>
            <a:ext cx="6912767" cy="50783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Primární = </a:t>
            </a:r>
          </a:p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základní škola</a:t>
            </a:r>
          </a:p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Sekundární = </a:t>
            </a:r>
          </a:p>
          <a:p>
            <a:pPr algn="ctr"/>
            <a:r>
              <a:rPr lang="cs-CZ" sz="5400" b="1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střední škola</a:t>
            </a:r>
          </a:p>
          <a:p>
            <a:pPr algn="ctr"/>
            <a:r>
              <a:rPr lang="cs-CZ" sz="5400" b="1" cap="none" spc="0" dirty="0" err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Terciální</a:t>
            </a:r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 = </a:t>
            </a:r>
          </a:p>
          <a:p>
            <a:pPr algn="ctr"/>
            <a:r>
              <a:rPr lang="cs-CZ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00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vysoká škola</a:t>
            </a:r>
            <a:endParaRPr lang="cs-CZ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00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286034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39552" y="2636912"/>
            <a:ext cx="4608512" cy="3888432"/>
          </a:xfrm>
          <a:prstGeom prst="rect">
            <a:avLst/>
          </a:prstGeom>
          <a:noFill/>
        </p:spPr>
      </p:pic>
      <p:sp>
        <p:nvSpPr>
          <p:cNvPr id="3" name="Oválný popisek 2"/>
          <p:cNvSpPr/>
          <p:nvPr/>
        </p:nvSpPr>
        <p:spPr>
          <a:xfrm>
            <a:off x="3635896" y="116632"/>
            <a:ext cx="5040560" cy="2988912"/>
          </a:xfrm>
          <a:prstGeom prst="wedgeEllipseCallout">
            <a:avLst>
              <a:gd name="adj1" fmla="val -69137"/>
              <a:gd name="adj2" fmla="val 99571"/>
            </a:avLst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283968" y="1196752"/>
            <a:ext cx="3514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 to je ???</a:t>
            </a:r>
            <a:endParaRPr lang="cs-CZ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Předškolní vzdělávání</a:t>
            </a:r>
            <a:br>
              <a:rPr lang="cs-CZ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</a:br>
            <a:r>
              <a:rPr lang="cs-CZ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=</a:t>
            </a:r>
            <a:br>
              <a:rPr lang="cs-CZ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</a:br>
            <a:r>
              <a:rPr lang="cs-CZ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 mateřská škola</a:t>
            </a:r>
            <a:endParaRPr lang="cs-CZ" b="1" dirty="0">
              <a:solidFill>
                <a:srgbClr val="FFFF00"/>
              </a:solidFill>
              <a:latin typeface="Batang" pitchFamily="18" charset="-127"/>
              <a:ea typeface="Batang" pitchFamily="18" charset="-127"/>
              <a:cs typeface="Aharoni" pitchFamily="2" charset="-79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899592" y="2636912"/>
            <a:ext cx="7772400" cy="381642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15000" dirty="0" smtClean="0">
                <a:solidFill>
                  <a:srgbClr val="FF0000"/>
                </a:solidFill>
              </a:rPr>
              <a:t>3 - 6 let</a:t>
            </a:r>
          </a:p>
          <a:p>
            <a:pPr algn="ctr">
              <a:buNone/>
            </a:pPr>
            <a:r>
              <a:rPr lang="cs-CZ" sz="7800" dirty="0" smtClean="0">
                <a:solidFill>
                  <a:srgbClr val="FFFF00"/>
                </a:solidFill>
              </a:rPr>
              <a:t>Může, ale nemusí</a:t>
            </a:r>
            <a:endParaRPr lang="cs-CZ" sz="78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základní škola</a:t>
            </a:r>
            <a:endParaRPr lang="cs-CZ" b="1" dirty="0">
              <a:solidFill>
                <a:srgbClr val="FFFF00"/>
              </a:solidFill>
              <a:latin typeface="Batang" pitchFamily="18" charset="-127"/>
              <a:ea typeface="Batang" pitchFamily="18" charset="-127"/>
              <a:cs typeface="Aharoni" pitchFamily="2" charset="-79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sz="15000" dirty="0" smtClean="0">
                <a:solidFill>
                  <a:srgbClr val="FF0000"/>
                </a:solidFill>
              </a:rPr>
              <a:t>6 – 14 let</a:t>
            </a:r>
          </a:p>
          <a:p>
            <a:pPr algn="ctr">
              <a:buNone/>
            </a:pPr>
            <a:r>
              <a:rPr lang="cs-CZ" sz="9600" dirty="0" smtClean="0">
                <a:solidFill>
                  <a:srgbClr val="FFFF00"/>
                </a:solidFill>
              </a:rPr>
              <a:t>Povinně 9 let</a:t>
            </a:r>
            <a:endParaRPr lang="cs-CZ" sz="96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Střední školy</a:t>
            </a:r>
            <a:endParaRPr lang="cs-CZ" b="1" dirty="0">
              <a:solidFill>
                <a:srgbClr val="FFFF00"/>
              </a:solidFill>
              <a:latin typeface="Batang" pitchFamily="18" charset="-127"/>
              <a:ea typeface="Batang" pitchFamily="18" charset="-127"/>
              <a:cs typeface="Aharoni" pitchFamily="2" charset="-79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755576" y="1772816"/>
            <a:ext cx="7772400" cy="244827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14000" dirty="0" smtClean="0">
                <a:solidFill>
                  <a:srgbClr val="FF0000"/>
                </a:solidFill>
              </a:rPr>
              <a:t>15 – 18 let</a:t>
            </a:r>
          </a:p>
        </p:txBody>
      </p:sp>
      <p:sp>
        <p:nvSpPr>
          <p:cNvPr id="4" name="Obdélník 3"/>
          <p:cNvSpPr/>
          <p:nvPr/>
        </p:nvSpPr>
        <p:spPr>
          <a:xfrm>
            <a:off x="2051720" y="4149080"/>
            <a:ext cx="5258171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OU, SOU, SPŠ,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Gymnázium…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Program Files (x86)\Microsoft Office\MEDIA\CAGCAT10\j0286034.wmf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539552" y="2636912"/>
            <a:ext cx="4608512" cy="3888432"/>
          </a:xfrm>
          <a:prstGeom prst="rect">
            <a:avLst/>
          </a:prstGeom>
          <a:noFill/>
        </p:spPr>
      </p:pic>
      <p:sp>
        <p:nvSpPr>
          <p:cNvPr id="3" name="Oválný popisek 2"/>
          <p:cNvSpPr/>
          <p:nvPr/>
        </p:nvSpPr>
        <p:spPr>
          <a:xfrm>
            <a:off x="3635896" y="116632"/>
            <a:ext cx="5040560" cy="2988912"/>
          </a:xfrm>
          <a:prstGeom prst="wedgeEllipseCallout">
            <a:avLst>
              <a:gd name="adj1" fmla="val -69137"/>
              <a:gd name="adj2" fmla="val 99571"/>
            </a:avLst>
          </a:prstGeom>
          <a:solidFill>
            <a:schemeClr val="tx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283968" y="1196752"/>
            <a:ext cx="351410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Co to je ???</a:t>
            </a:r>
            <a:endParaRPr lang="cs-CZ" sz="5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Střední školy</a:t>
            </a:r>
            <a:endParaRPr lang="cs-CZ" b="1" dirty="0">
              <a:solidFill>
                <a:srgbClr val="FFFF00"/>
              </a:solidFill>
              <a:latin typeface="Batang" pitchFamily="18" charset="-127"/>
              <a:ea typeface="Batang" pitchFamily="18" charset="-127"/>
              <a:cs typeface="Aharoni" pitchFamily="2" charset="-79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3789040"/>
            <a:ext cx="8136904" cy="320087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40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Střední vzdělání   - 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cs-CZ" sz="5400" b="1" cap="none" spc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 – 2 roky</a:t>
            </a:r>
          </a:p>
          <a:p>
            <a:pPr algn="ctr"/>
            <a:r>
              <a:rPr lang="cs-CZ" sz="40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Střední vzdělání s výučním listem – </a:t>
            </a:r>
          </a:p>
          <a:p>
            <a:pPr algn="ctr"/>
            <a:r>
              <a:rPr lang="cs-CZ" sz="5400" b="1" cap="none" spc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 – 3 roky</a:t>
            </a:r>
          </a:p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115616" y="1196752"/>
            <a:ext cx="756084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80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Střední odborné učiliště</a:t>
            </a:r>
            <a:endParaRPr lang="cs-CZ" sz="8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Střední školy</a:t>
            </a:r>
            <a:endParaRPr lang="cs-CZ" b="1" dirty="0">
              <a:solidFill>
                <a:srgbClr val="FFFF00"/>
              </a:solidFill>
              <a:latin typeface="Batang" pitchFamily="18" charset="-127"/>
              <a:ea typeface="Batang" pitchFamily="18" charset="-127"/>
              <a:cs typeface="Aharoni" pitchFamily="2" charset="-79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755576" y="3789040"/>
            <a:ext cx="8136904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 roky</a:t>
            </a:r>
          </a:p>
          <a:p>
            <a:pPr algn="ctr"/>
            <a:r>
              <a:rPr lang="cs-CZ" sz="72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maturita</a:t>
            </a:r>
            <a:endParaRPr lang="cs-CZ" sz="7200" b="1" cap="none" spc="0" dirty="0" smtClean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  <a:p>
            <a:pPr algn="ctr"/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7544" y="1196752"/>
            <a:ext cx="8676456" cy="212365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buFont typeface="Arial" pitchFamily="34" charset="0"/>
              <a:buChar char="•"/>
            </a:pPr>
            <a:r>
              <a:rPr lang="cs-CZ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Střední odborná škola</a:t>
            </a:r>
          </a:p>
          <a:p>
            <a:pPr algn="ctr">
              <a:buFont typeface="Arial" pitchFamily="34" charset="0"/>
              <a:buChar char="•"/>
            </a:pPr>
            <a:r>
              <a:rPr lang="cs-CZ" sz="6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Gymnázium</a:t>
            </a:r>
            <a:endParaRPr lang="cs-CZ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>
                <a:solidFill>
                  <a:srgbClr val="FFFF00"/>
                </a:solidFill>
                <a:latin typeface="Batang" pitchFamily="18" charset="-127"/>
                <a:ea typeface="Batang" pitchFamily="18" charset="-127"/>
                <a:cs typeface="Aharoni" pitchFamily="2" charset="-79"/>
              </a:rPr>
              <a:t>Vysoká škola</a:t>
            </a:r>
            <a:endParaRPr lang="cs-CZ" b="1" dirty="0">
              <a:solidFill>
                <a:srgbClr val="FFFF00"/>
              </a:solidFill>
              <a:latin typeface="Batang" pitchFamily="18" charset="-127"/>
              <a:ea typeface="Batang" pitchFamily="18" charset="-127"/>
              <a:cs typeface="Aharoni" pitchFamily="2" charset="-79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914400" y="1783560"/>
            <a:ext cx="7772400" cy="3085600"/>
          </a:xfrm>
        </p:spPr>
        <p:txBody>
          <a:bodyPr>
            <a:normAutofit fontScale="85000" lnSpcReduction="10000"/>
          </a:bodyPr>
          <a:lstStyle/>
          <a:p>
            <a:pPr algn="ctr">
              <a:buNone/>
            </a:pPr>
            <a:r>
              <a:rPr lang="cs-CZ" sz="15000" dirty="0" smtClean="0">
                <a:solidFill>
                  <a:srgbClr val="FF0000"/>
                </a:solidFill>
              </a:rPr>
              <a:t>Od 18 let…</a:t>
            </a:r>
          </a:p>
          <a:p>
            <a:pPr algn="ctr">
              <a:buNone/>
            </a:pPr>
            <a:r>
              <a:rPr lang="cs-CZ" sz="9600" dirty="0" smtClean="0">
                <a:solidFill>
                  <a:srgbClr val="FFFF00"/>
                </a:solidFill>
              </a:rPr>
              <a:t>4 – 6 let</a:t>
            </a:r>
            <a:endParaRPr lang="cs-CZ" sz="9600" dirty="0">
              <a:solidFill>
                <a:srgbClr val="FFFF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-381880" y="4813994"/>
            <a:ext cx="9907777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50800"/>
                <a:effectLst/>
              </a:rPr>
              <a:t>Státní zkouška,</a:t>
            </a:r>
          </a:p>
          <a:p>
            <a:pPr algn="ctr"/>
            <a:r>
              <a:rPr lang="cs-CZ" sz="5400" b="1" cap="none" spc="0" dirty="0" smtClean="0">
                <a:ln w="50800"/>
                <a:effectLst/>
              </a:rPr>
              <a:t> diplomová práce</a:t>
            </a:r>
            <a:endParaRPr lang="cs-CZ" sz="5400" b="1" cap="none" spc="0" dirty="0">
              <a:ln w="50800"/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960551" y="1124744"/>
            <a:ext cx="5222904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Jaké znáš</a:t>
            </a:r>
          </a:p>
          <a:p>
            <a:pPr algn="ctr"/>
            <a:r>
              <a:rPr lang="cs-CZ" sz="9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učiliště? </a:t>
            </a:r>
            <a:endParaRPr lang="cs-CZ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Učiliště: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783560"/>
            <a:ext cx="8147248" cy="4572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3600" dirty="0" smtClean="0"/>
              <a:t>Ekologie a životní prostředí </a:t>
            </a:r>
            <a:r>
              <a:rPr lang="cs-CZ" sz="3600" dirty="0" smtClean="0">
                <a:solidFill>
                  <a:srgbClr val="FF0000"/>
                </a:solidFill>
              </a:rPr>
              <a:t>Dřevařská výroba </a:t>
            </a:r>
            <a:r>
              <a:rPr lang="cs-CZ" sz="3600" dirty="0" smtClean="0"/>
              <a:t>Provozní technika </a:t>
            </a:r>
            <a:r>
              <a:rPr lang="cs-CZ" sz="3600" dirty="0" smtClean="0">
                <a:solidFill>
                  <a:srgbClr val="FF0000"/>
                </a:solidFill>
              </a:rPr>
              <a:t>Instalatér </a:t>
            </a:r>
            <a:r>
              <a:rPr lang="cs-CZ" sz="3600" dirty="0" smtClean="0"/>
              <a:t>Strojírenské práce </a:t>
            </a:r>
            <a:r>
              <a:rPr lang="cs-CZ" sz="3600" dirty="0" smtClean="0">
                <a:solidFill>
                  <a:srgbClr val="FF0000"/>
                </a:solidFill>
              </a:rPr>
              <a:t>Stavební práce </a:t>
            </a:r>
            <a:r>
              <a:rPr lang="cs-CZ" sz="3600" dirty="0" smtClean="0"/>
              <a:t>Zámečník  </a:t>
            </a:r>
            <a:r>
              <a:rPr lang="cs-CZ" sz="3600" dirty="0" smtClean="0">
                <a:solidFill>
                  <a:srgbClr val="FF0000"/>
                </a:solidFill>
              </a:rPr>
              <a:t>Zedník </a:t>
            </a:r>
            <a:r>
              <a:rPr lang="cs-CZ" sz="3600" dirty="0" smtClean="0"/>
              <a:t>Obráběč kovů </a:t>
            </a:r>
            <a:r>
              <a:rPr lang="cs-CZ" sz="3600" dirty="0" smtClean="0">
                <a:solidFill>
                  <a:srgbClr val="FF0000"/>
                </a:solidFill>
              </a:rPr>
              <a:t>Zemědělec – farmář </a:t>
            </a:r>
            <a:r>
              <a:rPr lang="cs-CZ" sz="3600" dirty="0" smtClean="0"/>
              <a:t>Automechanik</a:t>
            </a:r>
            <a:r>
              <a:rPr lang="cs-CZ" sz="3600" i="1" dirty="0" smtClean="0"/>
              <a:t> </a:t>
            </a:r>
            <a:r>
              <a:rPr lang="cs-CZ" sz="3600" dirty="0" smtClean="0">
                <a:solidFill>
                  <a:srgbClr val="FF0000"/>
                </a:solidFill>
              </a:rPr>
              <a:t>Lesnické práce </a:t>
            </a:r>
            <a:r>
              <a:rPr lang="cs-CZ" sz="3600" dirty="0" smtClean="0"/>
              <a:t>Elektrikář </a:t>
            </a:r>
            <a:r>
              <a:rPr lang="cs-CZ" sz="3600" dirty="0" smtClean="0">
                <a:solidFill>
                  <a:srgbClr val="FF0000"/>
                </a:solidFill>
              </a:rPr>
              <a:t>Podnikání</a:t>
            </a:r>
          </a:p>
          <a:p>
            <a:pPr>
              <a:buNone/>
            </a:pPr>
            <a:r>
              <a:rPr lang="cs-CZ" sz="3600" dirty="0" smtClean="0"/>
              <a:t>Pekař </a:t>
            </a:r>
            <a:r>
              <a:rPr lang="cs-CZ" sz="3600" dirty="0" smtClean="0">
                <a:solidFill>
                  <a:srgbClr val="FF0000"/>
                </a:solidFill>
              </a:rPr>
              <a:t>Hotelnictví </a:t>
            </a:r>
            <a:r>
              <a:rPr lang="cs-CZ" sz="3600" dirty="0" smtClean="0"/>
              <a:t>Cukrář </a:t>
            </a:r>
            <a:r>
              <a:rPr lang="cs-CZ" sz="3600" dirty="0" smtClean="0">
                <a:solidFill>
                  <a:srgbClr val="FF0000"/>
                </a:solidFill>
              </a:rPr>
              <a:t>Prodavač</a:t>
            </a:r>
            <a:r>
              <a:rPr lang="cs-CZ" sz="3600" dirty="0" smtClean="0"/>
              <a:t> Kadeřník </a:t>
            </a:r>
            <a:r>
              <a:rPr lang="cs-CZ" sz="3600" dirty="0" smtClean="0">
                <a:solidFill>
                  <a:srgbClr val="FF0000"/>
                </a:solidFill>
              </a:rPr>
              <a:t>Truhlář</a:t>
            </a:r>
            <a:r>
              <a:rPr lang="cs-CZ" sz="3600" dirty="0" smtClean="0"/>
              <a:t>  Kuchař </a:t>
            </a:r>
            <a:r>
              <a:rPr lang="cs-CZ" sz="3600" dirty="0" smtClean="0">
                <a:solidFill>
                  <a:srgbClr val="FF0000"/>
                </a:solidFill>
              </a:rPr>
              <a:t>Číšník</a:t>
            </a:r>
            <a:endParaRPr lang="cs-CZ" sz="3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547664" y="620688"/>
            <a:ext cx="6264696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Jak se jmenuje nejznámější vysoká škola v ČR ???</a:t>
            </a:r>
            <a:endParaRPr lang="cs-CZ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karel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1800" y="764704"/>
            <a:ext cx="3384376" cy="532859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959059" y="548680"/>
            <a:ext cx="72258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cap="all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Univerzita </a:t>
            </a:r>
            <a:r>
              <a:rPr lang="cs-CZ" sz="5400" b="1" cap="all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KArlova</a:t>
            </a:r>
            <a:endParaRPr lang="cs-CZ" sz="5400" b="1" cap="all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pic>
        <p:nvPicPr>
          <p:cNvPr id="4" name="Obrázek 3" descr="uk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1412776"/>
            <a:ext cx="5184576" cy="3240360"/>
          </a:xfrm>
          <a:prstGeom prst="rect">
            <a:avLst/>
          </a:prstGeom>
        </p:spPr>
      </p:pic>
      <p:pic>
        <p:nvPicPr>
          <p:cNvPr id="5" name="Obrázek 4" descr="uk pečeť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64088" y="2996952"/>
            <a:ext cx="3648075" cy="36480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494880" y="1052737"/>
            <a:ext cx="6154249" cy="452431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Co by jsi </a:t>
            </a:r>
          </a:p>
          <a:p>
            <a:pPr algn="ctr"/>
            <a:r>
              <a:rPr lang="cs-CZ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chtěl(a)</a:t>
            </a:r>
          </a:p>
          <a:p>
            <a:pPr algn="ctr"/>
            <a:r>
              <a:rPr lang="cs-CZ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dělat ty???</a:t>
            </a:r>
            <a:endParaRPr lang="cs-CZ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844824"/>
            <a:ext cx="8002768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MALÉ OPAKOVÁNÍ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PŘI SPRÁVNÉ ODPOVĚDI</a:t>
            </a:r>
          </a:p>
          <a:p>
            <a:pPr algn="ctr"/>
            <a:r>
              <a:rPr lang="cs-CZ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DOSTANEŠ NOVOU</a:t>
            </a:r>
          </a:p>
          <a:p>
            <a:pPr algn="ctr"/>
            <a:r>
              <a:rPr lang="cs-CZ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OTÁZKU</a:t>
            </a:r>
            <a:endParaRPr lang="cs-CZ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87624" y="764704"/>
            <a:ext cx="722217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MUSÍM CHODIT</a:t>
            </a:r>
          </a:p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 MATEŘSKÉ ŠKOLY?</a:t>
            </a:r>
          </a:p>
        </p:txBody>
      </p:sp>
      <p:sp>
        <p:nvSpPr>
          <p:cNvPr id="3" name="Obdélník 2"/>
          <p:cNvSpPr/>
          <p:nvPr/>
        </p:nvSpPr>
        <p:spPr>
          <a:xfrm>
            <a:off x="1691680" y="3356992"/>
            <a:ext cx="16129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ANO</a:t>
            </a:r>
            <a:endParaRPr lang="cs-CZ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940152" y="3356992"/>
            <a:ext cx="11192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NE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43808" y="5661248"/>
            <a:ext cx="394935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KLIKNI NA ŠIPKU POD</a:t>
            </a:r>
          </a:p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SPRÁVNOU ODPOVĚDÍ</a:t>
            </a:r>
            <a:endParaRPr lang="cs-CZ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Obousměrná vodorovná šipka 6">
            <a:hlinkClick r:id="rId2" action="ppaction://hlinksldjump"/>
          </p:cNvPr>
          <p:cNvSpPr/>
          <p:nvPr/>
        </p:nvSpPr>
        <p:spPr>
          <a:xfrm>
            <a:off x="1907704" y="4581128"/>
            <a:ext cx="1216152" cy="484632"/>
          </a:xfrm>
          <a:prstGeom prst="left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ousměrná vodorovná šipka 7">
            <a:hlinkClick r:id="" action="ppaction://hlinkshowjump?jump=nextslide"/>
          </p:cNvPr>
          <p:cNvSpPr/>
          <p:nvPr/>
        </p:nvSpPr>
        <p:spPr>
          <a:xfrm>
            <a:off x="5796136" y="4509120"/>
            <a:ext cx="1216152" cy="484632"/>
          </a:xfrm>
          <a:prstGeom prst="left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65821" y="764704"/>
            <a:ext cx="7065780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MUSÍM CHODIT</a:t>
            </a:r>
          </a:p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DO ZÁKLADNÍ ŠKOLY?</a:t>
            </a:r>
          </a:p>
        </p:txBody>
      </p:sp>
      <p:sp>
        <p:nvSpPr>
          <p:cNvPr id="3" name="Obdélník 2"/>
          <p:cNvSpPr/>
          <p:nvPr/>
        </p:nvSpPr>
        <p:spPr>
          <a:xfrm>
            <a:off x="1691680" y="3356992"/>
            <a:ext cx="16129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ANO</a:t>
            </a:r>
            <a:endParaRPr lang="cs-CZ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940152" y="3356992"/>
            <a:ext cx="11192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NE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43808" y="5661248"/>
            <a:ext cx="394935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KLIKNI NA ŠIPKU POD</a:t>
            </a:r>
          </a:p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SPRÁVNOU ODPOVĚDÍ</a:t>
            </a:r>
            <a:endParaRPr lang="cs-CZ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Obousměrná vodorovná šipka 6">
            <a:hlinkClick r:id="" action="ppaction://hlinkshowjump?jump=nextslide"/>
          </p:cNvPr>
          <p:cNvSpPr/>
          <p:nvPr/>
        </p:nvSpPr>
        <p:spPr>
          <a:xfrm>
            <a:off x="1907704" y="4581128"/>
            <a:ext cx="1216152" cy="484632"/>
          </a:xfrm>
          <a:prstGeom prst="left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ousměrná vodorovná šipka 7">
            <a:hlinkClick r:id="rId2" action="ppaction://hlinksldjump"/>
          </p:cNvPr>
          <p:cNvSpPr/>
          <p:nvPr/>
        </p:nvSpPr>
        <p:spPr>
          <a:xfrm>
            <a:off x="5796136" y="4509120"/>
            <a:ext cx="1216152" cy="484632"/>
          </a:xfrm>
          <a:prstGeom prst="left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651663" y="764704"/>
            <a:ext cx="6294095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MUSÍM SE DÁL 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UČIT PO ZÁKLADNÍ </a:t>
            </a:r>
          </a:p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ŠKOLE?</a:t>
            </a:r>
          </a:p>
        </p:txBody>
      </p:sp>
      <p:sp>
        <p:nvSpPr>
          <p:cNvPr id="3" name="Obdélník 2"/>
          <p:cNvSpPr/>
          <p:nvPr/>
        </p:nvSpPr>
        <p:spPr>
          <a:xfrm>
            <a:off x="1691680" y="3356992"/>
            <a:ext cx="161294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ANO</a:t>
            </a:r>
            <a:endParaRPr lang="cs-CZ" sz="5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5940152" y="3356992"/>
            <a:ext cx="111921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NE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843808" y="5661248"/>
            <a:ext cx="394935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KLIKNI NA ŠIPKU POD</a:t>
            </a:r>
          </a:p>
          <a:p>
            <a:pPr algn="ctr"/>
            <a:r>
              <a:rPr lang="cs-CZ" sz="28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SPRÁVNOU ODPOVĚDÍ</a:t>
            </a:r>
            <a:endParaRPr lang="cs-CZ" sz="2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Obousměrná vodorovná šipka 6">
            <a:hlinkClick r:id="rId2" action="ppaction://hlinksldjump"/>
          </p:cNvPr>
          <p:cNvSpPr/>
          <p:nvPr/>
        </p:nvSpPr>
        <p:spPr>
          <a:xfrm>
            <a:off x="1907704" y="4581128"/>
            <a:ext cx="1216152" cy="484632"/>
          </a:xfrm>
          <a:prstGeom prst="left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Obousměrná vodorovná šipka 7">
            <a:hlinkClick r:id="" action="ppaction://hlinkshowjump?jump=nextslide"/>
          </p:cNvPr>
          <p:cNvSpPr/>
          <p:nvPr/>
        </p:nvSpPr>
        <p:spPr>
          <a:xfrm>
            <a:off x="5796136" y="4509120"/>
            <a:ext cx="1216152" cy="484632"/>
          </a:xfrm>
          <a:prstGeom prst="left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309476" y="2967335"/>
            <a:ext cx="2525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cs-CZ" sz="5400" b="1" cap="none" spc="150" dirty="0" smtClean="0">
                <a:ln w="11430"/>
                <a:solidFill>
                  <a:srgbClr val="F8F8F8"/>
                </a:solidFill>
                <a:effectLst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DOBŘE</a:t>
            </a:r>
            <a:endParaRPr lang="cs-CZ" sz="5400" b="1" cap="none" spc="150" dirty="0">
              <a:ln w="11430"/>
              <a:solidFill>
                <a:srgbClr val="F8F8F8"/>
              </a:solidFill>
              <a:effectLst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95736" y="2420888"/>
            <a:ext cx="437331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Prezentace slouží</a:t>
            </a:r>
          </a:p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k doplnění a </a:t>
            </a:r>
          </a:p>
          <a:p>
            <a:pPr algn="ctr"/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oživení látky.</a:t>
            </a:r>
          </a:p>
          <a:p>
            <a:pPr algn="ctr"/>
            <a:r>
              <a:rPr lang="cs-CZ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Posun se provádí</a:t>
            </a:r>
          </a:p>
          <a:p>
            <a:pPr algn="ctr"/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klinutím na obrázek, </a:t>
            </a:r>
          </a:p>
          <a:p>
            <a:pPr algn="ctr"/>
            <a:r>
              <a:rPr lang="cs-CZ" sz="3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nebo šipku.</a:t>
            </a:r>
            <a:endParaRPr lang="cs-CZ" sz="3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357188" y="1785938"/>
            <a:ext cx="8229600" cy="2857500"/>
          </a:xfrm>
          <a:prstGeom prst="rect">
            <a:avLst/>
          </a:prstGeom>
        </p:spPr>
        <p:txBody>
          <a:bodyPr/>
          <a:lstStyle/>
          <a:p>
            <a:pPr marL="41148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Arial" charset="0"/>
              <a:buNone/>
              <a:tabLst/>
              <a:defRPr/>
            </a:pPr>
            <a:r>
              <a:rPr kumimoji="0" lang="cs-CZ" sz="30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METODICKÝ POPIS</a:t>
            </a: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403648" y="2924944"/>
          <a:ext cx="6840760" cy="1479267"/>
        </p:xfrm>
        <a:graphic>
          <a:graphicData uri="http://schemas.openxmlformats.org/drawingml/2006/table">
            <a:tbl>
              <a:tblPr/>
              <a:tblGrid>
                <a:gridCol w="810904"/>
                <a:gridCol w="6029856"/>
              </a:tblGrid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 smtClean="0">
                          <a:latin typeface="Calibri"/>
                          <a:ea typeface="Calibri"/>
                          <a:cs typeface="Times New Roman"/>
                        </a:rPr>
                        <a:t>2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800" i="1" dirty="0" smtClean="0"/>
                        <a:t>Malý státní znak. In: </a:t>
                      </a:r>
                      <a:r>
                        <a:rPr lang="cs-CZ" sz="800" i="1" dirty="0" err="1" smtClean="0"/>
                        <a:t>Wikipedia</a:t>
                      </a:r>
                      <a:r>
                        <a:rPr lang="cs-CZ" sz="800" i="1" dirty="0" smtClean="0"/>
                        <a:t>: </a:t>
                      </a:r>
                      <a:r>
                        <a:rPr lang="cs-CZ" sz="800" i="1" dirty="0" err="1" smtClean="0"/>
                        <a:t>the</a:t>
                      </a:r>
                      <a:r>
                        <a:rPr lang="cs-CZ" sz="800" i="1" dirty="0" smtClean="0"/>
                        <a:t> free </a:t>
                      </a:r>
                      <a:r>
                        <a:rPr lang="cs-CZ" sz="800" i="1" dirty="0" err="1" smtClean="0"/>
                        <a:t>encyclopedia</a:t>
                      </a:r>
                      <a:r>
                        <a:rPr lang="cs-CZ" sz="800" i="1" dirty="0" smtClean="0"/>
                        <a:t> [online]. San </a:t>
                      </a:r>
                      <a:r>
                        <a:rPr lang="cs-CZ" sz="800" i="1" dirty="0" err="1" smtClean="0"/>
                        <a:t>Francisco</a:t>
                      </a:r>
                      <a:r>
                        <a:rPr lang="cs-CZ" sz="800" i="1" dirty="0" smtClean="0"/>
                        <a:t> (CA): </a:t>
                      </a:r>
                      <a:r>
                        <a:rPr lang="cs-CZ" sz="800" i="1" dirty="0" err="1" smtClean="0"/>
                        <a:t>Wikimedia</a:t>
                      </a:r>
                      <a:r>
                        <a:rPr lang="cs-CZ" sz="800" i="1" dirty="0" smtClean="0"/>
                        <a:t> </a:t>
                      </a:r>
                      <a:r>
                        <a:rPr lang="cs-CZ" sz="800" i="1" dirty="0" err="1" smtClean="0"/>
                        <a:t>Foundation</a:t>
                      </a:r>
                      <a:r>
                        <a:rPr lang="cs-CZ" sz="800" i="1" dirty="0" smtClean="0"/>
                        <a:t>, 2001- [cit. 2013-04-27]. Dostupné z: </a:t>
                      </a:r>
                      <a:r>
                        <a:rPr lang="cs-CZ" sz="800" i="1" dirty="0" smtClean="0">
                          <a:hlinkClick r:id="rId2"/>
                        </a:rPr>
                        <a:t>http://cs.wikipedia.org/wiki/Soubor:Small_coat_of_arms_of_the_Czech_Republic.svg</a:t>
                      </a:r>
                      <a:endParaRPr lang="cs-CZ" sz="800" i="1" dirty="0" smtClean="0"/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600" dirty="0" smtClean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>
                          <a:latin typeface="Calibri"/>
                          <a:ea typeface="Calibri"/>
                          <a:cs typeface="Times New Roman"/>
                        </a:rPr>
                        <a:t>4</a:t>
                      </a: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 smtClean="0">
                          <a:latin typeface="Calibri"/>
                          <a:ea typeface="Calibri"/>
                          <a:cs typeface="Times New Roman"/>
                        </a:rPr>
                        <a:t>Marie Terezie – volné dílo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 smtClean="0">
                          <a:latin typeface="Calibri"/>
                          <a:ea typeface="Calibri"/>
                          <a:cs typeface="Times New Roman"/>
                        </a:rPr>
                        <a:t>16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dirty="0" err="1" smtClean="0"/>
                        <a:t>Karel</a:t>
                      </a:r>
                      <a:r>
                        <a:rPr lang="en-US" sz="800" dirty="0" smtClean="0"/>
                        <a:t> 4. In: </a:t>
                      </a:r>
                      <a:r>
                        <a:rPr lang="en-US" sz="800" i="1" dirty="0" smtClean="0"/>
                        <a:t>Wikipedia: the free encyclopedia</a:t>
                      </a:r>
                      <a:r>
                        <a:rPr lang="en-US" sz="800" dirty="0" smtClean="0"/>
                        <a:t> [online]. San Francisco (CA): Wikimedia Foundation, 2001- [cit. 2013-08-16]. </a:t>
                      </a:r>
                      <a:r>
                        <a:rPr lang="en-US" sz="800" dirty="0" err="1" smtClean="0"/>
                        <a:t>Dostupné</a:t>
                      </a:r>
                      <a:r>
                        <a:rPr lang="en-US" sz="800" dirty="0" smtClean="0"/>
                        <a:t> z: http://cs.wikipedia.org/wiki/Soubor:Charles_IV._2003-12-24.jpg 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95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 smtClean="0">
                          <a:latin typeface="Calibri"/>
                          <a:ea typeface="Calibri"/>
                          <a:cs typeface="Times New Roman"/>
                        </a:rPr>
                        <a:t>17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600" dirty="0" smtClean="0">
                          <a:latin typeface="Calibri"/>
                          <a:ea typeface="Calibri"/>
                          <a:cs typeface="Times New Roman"/>
                        </a:rPr>
                        <a:t>UK –+ pečeť UK - volné dílo</a:t>
                      </a:r>
                      <a:endParaRPr lang="cs-CZ" sz="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39073" marR="3907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3" name="Zástupný symbol pro obsah 2"/>
          <p:cNvSpPr txBox="1">
            <a:spLocks/>
          </p:cNvSpPr>
          <p:nvPr/>
        </p:nvSpPr>
        <p:spPr>
          <a:xfrm>
            <a:off x="395288" y="1773238"/>
            <a:ext cx="8229600" cy="2857500"/>
          </a:xfrm>
          <a:prstGeom prst="rect">
            <a:avLst/>
          </a:prstGeom>
        </p:spPr>
        <p:txBody>
          <a:bodyPr/>
          <a:lstStyle/>
          <a:p>
            <a:pPr marL="41148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tx2"/>
              </a:buClr>
              <a:buSzPct val="95000"/>
              <a:buFont typeface="Arial" charset="0"/>
              <a:buNone/>
              <a:tabLst/>
              <a:defRPr/>
            </a:pPr>
            <a:r>
              <a:rPr kumimoji="0" lang="cs-CZ" sz="3000" b="1" i="0" u="none" strike="noStrike" kern="1200" cap="none" spc="0" normalizeH="0" baseline="0" noProof="0" smtClean="0">
                <a:ln>
                  <a:noFill/>
                </a:ln>
                <a:solidFill>
                  <a:schemeClr val="accent5">
                    <a:lumMod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POUŽITÉ ZDROJE </a:t>
            </a:r>
            <a:endParaRPr kumimoji="0" lang="cs-CZ" sz="3000" b="1" i="0" u="none" strike="noStrike" kern="1200" cap="none" spc="0" normalizeH="0" baseline="0" noProof="0" dirty="0" smtClean="0">
              <a:ln>
                <a:noFill/>
              </a:ln>
              <a:solidFill>
                <a:schemeClr val="accent5">
                  <a:lumMod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tro">
  <a:themeElements>
    <a:clrScheme name="Vlastní 5">
      <a:dk1>
        <a:srgbClr val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271</TotalTime>
  <Words>461</Words>
  <Application>Microsoft Office PowerPoint</Application>
  <PresentationFormat>Předvádění na obrazovce (4:3)</PresentationFormat>
  <Paragraphs>115</Paragraphs>
  <Slides>25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25</vt:i4>
      </vt:variant>
    </vt:vector>
  </HeadingPairs>
  <TitlesOfParts>
    <vt:vector size="26" baseType="lpstr">
      <vt:lpstr>Metro</vt:lpstr>
      <vt:lpstr> </vt:lpstr>
      <vt:lpstr>Školství v ČR </vt:lpstr>
      <vt:lpstr>Prezentace aplikace PowerPoint</vt:lpstr>
      <vt:lpstr>Prezentace aplikace PowerPoint</vt:lpstr>
      <vt:lpstr>Prezentace aplikace PowerPoint</vt:lpstr>
      <vt:lpstr>Předškolní vzdělávání =  mateřská škola</vt:lpstr>
      <vt:lpstr>základní škola</vt:lpstr>
      <vt:lpstr>Střední školy</vt:lpstr>
      <vt:lpstr>Prezentace aplikace PowerPoint</vt:lpstr>
      <vt:lpstr>Střední školy</vt:lpstr>
      <vt:lpstr>Střední školy</vt:lpstr>
      <vt:lpstr>Vysoká škola</vt:lpstr>
      <vt:lpstr>Prezentace aplikace PowerPoint</vt:lpstr>
      <vt:lpstr>Učiliště: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Mirda</dc:creator>
  <cp:lastModifiedBy>pc</cp:lastModifiedBy>
  <cp:revision>34</cp:revision>
  <dcterms:created xsi:type="dcterms:W3CDTF">2013-04-20T16:52:31Z</dcterms:created>
  <dcterms:modified xsi:type="dcterms:W3CDTF">2014-08-26T09:10:31Z</dcterms:modified>
</cp:coreProperties>
</file>