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74" r:id="rId2"/>
    <p:sldId id="278" r:id="rId3"/>
    <p:sldId id="279" r:id="rId4"/>
    <p:sldId id="277" r:id="rId5"/>
    <p:sldId id="280" r:id="rId6"/>
    <p:sldId id="284" r:id="rId7"/>
    <p:sldId id="285" r:id="rId8"/>
    <p:sldId id="286" r:id="rId9"/>
    <p:sldId id="288" r:id="rId10"/>
    <p:sldId id="287" r:id="rId11"/>
    <p:sldId id="294" r:id="rId12"/>
    <p:sldId id="295" r:id="rId13"/>
    <p:sldId id="296" r:id="rId14"/>
    <p:sldId id="297" r:id="rId15"/>
    <p:sldId id="283" r:id="rId16"/>
    <p:sldId id="289" r:id="rId17"/>
    <p:sldId id="282" r:id="rId18"/>
    <p:sldId id="281" r:id="rId19"/>
    <p:sldId id="290" r:id="rId20"/>
    <p:sldId id="293" r:id="rId21"/>
    <p:sldId id="276" r:id="rId22"/>
    <p:sldId id="298" r:id="rId23"/>
    <p:sldId id="27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1721516"/>
              </p:ext>
            </p:extLst>
          </p:nvPr>
        </p:nvGraphicFramePr>
        <p:xfrm>
          <a:off x="468313" y="1844675"/>
          <a:ext cx="82296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VY_32_INOVACE_11_03_zdravá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výživa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 jako občan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Zdravá výživa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Únor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 pojmeme zdravá výživa.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Výživa, zdravá – nezdravá strava, dehydratace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829605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ZDRAVÁ VÝŽIVA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87477" y="2967335"/>
            <a:ext cx="6169060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PREZENTACE SLOUŽÍ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 VÝKLADU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NOVÉ LÁTKY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76672"/>
            <a:ext cx="7866320" cy="58785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VÝŽIVA</a:t>
            </a:r>
          </a:p>
          <a:p>
            <a:pPr algn="ctr"/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</a:t>
            </a:r>
          </a:p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VÝŽIVA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je proces, kterým organismus přijímá látky nezbytné pro svůj život z vnějšího prostředí.</a:t>
            </a:r>
          </a:p>
          <a:p>
            <a:pPr algn="ctr">
              <a:buNone/>
            </a:pPr>
            <a:endParaRPr lang="cs-CZ" sz="4400" b="1" dirty="0"/>
          </a:p>
          <a:p>
            <a:pPr algn="ctr">
              <a:buNone/>
            </a:pPr>
            <a:r>
              <a:rPr lang="cs-CZ" sz="4400" b="1" dirty="0" smtClean="0"/>
              <a:t>?????????????? </a:t>
            </a:r>
            <a:endParaRPr lang="cs-CZ" sz="4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VÝŽIVA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15000" b="1" dirty="0" smtClean="0"/>
              <a:t>Jídlo a pití </a:t>
            </a:r>
            <a:endParaRPr lang="cs-CZ" sz="150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692696"/>
            <a:ext cx="64615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 jíme a pijeme???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Okay\AppData\Local\Microsoft\Windows\Temporary Internet Files\Content.IE5\VM8RNUDI\MP9004422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00808"/>
            <a:ext cx="5976664" cy="374441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79912" y="5517232"/>
            <a:ext cx="24155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Proč???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620688"/>
            <a:ext cx="64615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 jíme a pijeme???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2274838"/>
            <a:ext cx="813690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dirty="0" smtClean="0"/>
              <a:t>Získáváme látky, které potřebuje lidský </a:t>
            </a:r>
          </a:p>
          <a:p>
            <a:pPr algn="ctr"/>
            <a:r>
              <a:rPr lang="cs-CZ" sz="5400" dirty="0" smtClean="0"/>
              <a:t>organismus k získání energie, růstu a obnově buněk, tkání a orgánů.  </a:t>
            </a:r>
            <a:endParaRPr lang="cs-CZ" sz="5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3299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jíme???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Obrázek 3" descr="bůč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060848"/>
            <a:ext cx="3072341" cy="2304256"/>
          </a:xfrm>
          <a:prstGeom prst="rect">
            <a:avLst/>
          </a:prstGeom>
        </p:spPr>
      </p:pic>
      <p:pic>
        <p:nvPicPr>
          <p:cNvPr id="5" name="Obrázek 4" descr="kaš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1916832"/>
            <a:ext cx="3137214" cy="2321539"/>
          </a:xfrm>
          <a:prstGeom prst="rect">
            <a:avLst/>
          </a:prstGeom>
        </p:spPr>
      </p:pic>
      <p:pic>
        <p:nvPicPr>
          <p:cNvPr id="7" name="Obrázek 6" descr="brokoli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4293096"/>
            <a:ext cx="3452069" cy="2304256"/>
          </a:xfrm>
          <a:prstGeom prst="rect">
            <a:avLst/>
          </a:prstGeom>
        </p:spPr>
      </p:pic>
      <p:pic>
        <p:nvPicPr>
          <p:cNvPr id="8" name="Obrázek 7" descr="smažá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4437112"/>
            <a:ext cx="3024336" cy="2268252"/>
          </a:xfrm>
          <a:prstGeom prst="rect">
            <a:avLst/>
          </a:prstGeom>
        </p:spPr>
      </p:pic>
      <p:pic>
        <p:nvPicPr>
          <p:cNvPr id="9" name="Obrázek 8" descr="svíčková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436096" y="404664"/>
            <a:ext cx="3240360" cy="243027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677" y="332656"/>
            <a:ext cx="40190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pijeme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" name="Obrázek 9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412776"/>
            <a:ext cx="2350827" cy="3212976"/>
          </a:xfrm>
          <a:prstGeom prst="rect">
            <a:avLst/>
          </a:prstGeom>
        </p:spPr>
      </p:pic>
      <p:pic>
        <p:nvPicPr>
          <p:cNvPr id="11" name="Obrázek 10" descr="ví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404664"/>
            <a:ext cx="1924863" cy="3463280"/>
          </a:xfrm>
          <a:prstGeom prst="rect">
            <a:avLst/>
          </a:prstGeom>
        </p:spPr>
      </p:pic>
      <p:pic>
        <p:nvPicPr>
          <p:cNvPr id="12" name="Obrázek 11" descr="minerál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3068960"/>
            <a:ext cx="2592288" cy="3514377"/>
          </a:xfrm>
          <a:prstGeom prst="rect">
            <a:avLst/>
          </a:prstGeom>
        </p:spPr>
      </p:pic>
      <p:pic>
        <p:nvPicPr>
          <p:cNvPr id="13" name="Obrázek 12" descr="coc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76256" y="3481817"/>
            <a:ext cx="2088232" cy="337618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8192" y="1124744"/>
            <a:ext cx="736445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je zdravé</a:t>
            </a:r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382" y="3212976"/>
            <a:ext cx="856510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není zdravé</a:t>
            </a:r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624" y="332656"/>
            <a:ext cx="39491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zdravé?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Obrázek 3" descr="bůč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060848"/>
            <a:ext cx="3072341" cy="2304256"/>
          </a:xfrm>
          <a:prstGeom prst="rect">
            <a:avLst/>
          </a:prstGeom>
        </p:spPr>
      </p:pic>
      <p:pic>
        <p:nvPicPr>
          <p:cNvPr id="5" name="Obrázek 4" descr="kaš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1916832"/>
            <a:ext cx="3137214" cy="2321539"/>
          </a:xfrm>
          <a:prstGeom prst="rect">
            <a:avLst/>
          </a:prstGeom>
        </p:spPr>
      </p:pic>
      <p:pic>
        <p:nvPicPr>
          <p:cNvPr id="7" name="Obrázek 6" descr="brokoli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4293096"/>
            <a:ext cx="3452069" cy="2304256"/>
          </a:xfrm>
          <a:prstGeom prst="rect">
            <a:avLst/>
          </a:prstGeom>
        </p:spPr>
      </p:pic>
      <p:pic>
        <p:nvPicPr>
          <p:cNvPr id="8" name="Obrázek 7" descr="smažá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4437112"/>
            <a:ext cx="3024336" cy="2268252"/>
          </a:xfrm>
          <a:prstGeom prst="rect">
            <a:avLst/>
          </a:prstGeom>
        </p:spPr>
      </p:pic>
      <p:pic>
        <p:nvPicPr>
          <p:cNvPr id="9" name="Obrázek 8" descr="svíčková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436096" y="404664"/>
            <a:ext cx="3240360" cy="243027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05977" y="332656"/>
            <a:ext cx="45903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je zdravé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" name="Obrázek 9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412776"/>
            <a:ext cx="2350827" cy="3212976"/>
          </a:xfrm>
          <a:prstGeom prst="rect">
            <a:avLst/>
          </a:prstGeom>
        </p:spPr>
      </p:pic>
      <p:pic>
        <p:nvPicPr>
          <p:cNvPr id="11" name="Obrázek 10" descr="ví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404664"/>
            <a:ext cx="1924863" cy="3463280"/>
          </a:xfrm>
          <a:prstGeom prst="rect">
            <a:avLst/>
          </a:prstGeom>
        </p:spPr>
      </p:pic>
      <p:pic>
        <p:nvPicPr>
          <p:cNvPr id="12" name="Obrázek 11" descr="minerál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3068960"/>
            <a:ext cx="2592288" cy="3514377"/>
          </a:xfrm>
          <a:prstGeom prst="rect">
            <a:avLst/>
          </a:prstGeom>
        </p:spPr>
      </p:pic>
      <p:pic>
        <p:nvPicPr>
          <p:cNvPr id="13" name="Obrázek 12" descr="coc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76256" y="3481817"/>
            <a:ext cx="2088232" cy="337618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6859" y="332656"/>
            <a:ext cx="35446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zdravé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 descr="kaš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1916832"/>
            <a:ext cx="3137214" cy="2321539"/>
          </a:xfrm>
          <a:prstGeom prst="rect">
            <a:avLst/>
          </a:prstGeom>
        </p:spPr>
      </p:pic>
      <p:pic>
        <p:nvPicPr>
          <p:cNvPr id="7" name="Obrázek 6" descr="brokol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4293096"/>
            <a:ext cx="3452069" cy="230425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6858" y="332656"/>
            <a:ext cx="35446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je zdravé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Obrázek 11" descr="minerál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3068960"/>
            <a:ext cx="2592288" cy="351437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404664"/>
            <a:ext cx="5788764" cy="59093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Napiš,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jsi včera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během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celého dne sněd(a)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vypil(a)?</a:t>
            </a:r>
          </a:p>
          <a:p>
            <a:pPr algn="ctr"/>
            <a:r>
              <a:rPr lang="cs-CZ" sz="5400" b="1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z toho bylo</a:t>
            </a:r>
          </a:p>
          <a:p>
            <a:pPr algn="ctr"/>
            <a:r>
              <a:rPr lang="cs-CZ" sz="5400" b="1" cap="none" spc="0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NEZDRAVÉ ???</a:t>
            </a:r>
            <a:endParaRPr lang="cs-CZ" sz="5400" b="1" cap="none" spc="0" dirty="0">
              <a:ln w="11430"/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375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Nedá se říct, že by některá potravina byla vysloveně zdravá nebo vysloveně nezdravá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37523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Nezdravou se může stát spíš její konzumace. Pokud budete pít Coca-Colu několikrát denně, neprospěje to vašemu zdraví. Naopak, pokud si dáte občas i tu tzv. nejnezdravější potravinu, </a:t>
            </a:r>
            <a:r>
              <a:rPr lang="cs-CZ" sz="4800" b="1" i="1" dirty="0" smtClean="0">
                <a:solidFill>
                  <a:srgbClr val="7030A0"/>
                </a:solidFill>
              </a:rPr>
              <a:t>většinou</a:t>
            </a:r>
            <a:r>
              <a:rPr lang="cs-CZ" sz="4800" b="1" dirty="0" smtClean="0">
                <a:solidFill>
                  <a:srgbClr val="002060"/>
                </a:solidFill>
              </a:rPr>
              <a:t> se nic nestane.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Čemu je dobré se vyhnout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000" cap="all" dirty="0" smtClean="0"/>
              <a:t>sladkosti, koláče, zákusky, vánočky, Bílé pečivo, bílý chléb, knedlíky, bagety, smetana, máslo, uzeniny,</a:t>
            </a:r>
            <a:r>
              <a:rPr lang="cs-CZ" sz="4000" cap="all" dirty="0"/>
              <a:t> </a:t>
            </a:r>
            <a:r>
              <a:rPr lang="cs-CZ" sz="4000" cap="all" dirty="0" smtClean="0"/>
              <a:t>mastnější maso, masové konzervy, smažená jídla, bůček, slanina, kůže z kuřete, tvrdý alkohol, likéry, slazené limonády, pivo.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Pitný režim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3489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dirty="0" smtClean="0"/>
              <a:t>= doplňování TEKUTIN do těla</a:t>
            </a:r>
          </a:p>
          <a:p>
            <a:pPr>
              <a:buNone/>
            </a:pPr>
            <a:r>
              <a:rPr lang="cs-CZ" dirty="0" smtClean="0"/>
              <a:t>Denně 2 – 3 litry vody. </a:t>
            </a:r>
          </a:p>
          <a:p>
            <a:pPr>
              <a:buNone/>
            </a:pPr>
            <a:r>
              <a:rPr lang="cs-CZ" dirty="0" smtClean="0"/>
              <a:t>Při náročných fyzických aktivitách (NAMÁHAVÁ PRÁCE, SPORT) je nutné uzpůsobovat pitný režim, aby nedošlo k dehydrataci.  </a:t>
            </a:r>
          </a:p>
          <a:p>
            <a:pPr>
              <a:buNone/>
            </a:pPr>
            <a:r>
              <a:rPr lang="cs-CZ" dirty="0" smtClean="0"/>
              <a:t>Závisí i na stravě. Je-li strava slaná či sladká, člověk potřebuje více tekutin.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DEHYDRATACE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Dehydratace</a:t>
            </a:r>
            <a:r>
              <a:rPr lang="cs-CZ" dirty="0" smtClean="0"/>
              <a:t> je odstranění vody z těla</a:t>
            </a:r>
          </a:p>
          <a:p>
            <a:r>
              <a:rPr lang="cs-CZ" dirty="0" smtClean="0"/>
              <a:t>K ní dochází (i bez pocitu žízně) většinou v zimě (suchý vzduch) a v horkých letních dnech.(Příznaky jsou například suchá pokožka, rty či nízký krevní tlak.)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645024"/>
            <a:ext cx="6400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výkladu a k doplnění informací nové látky na téma Zdravá výživa. 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2420888"/>
          <a:ext cx="8784976" cy="2879197"/>
        </p:xfrm>
        <a:graphic>
          <a:graphicData uri="http://schemas.openxmlformats.org/drawingml/2006/table">
            <a:tbl>
              <a:tblPr/>
              <a:tblGrid>
                <a:gridCol w="1041372"/>
                <a:gridCol w="7743604"/>
              </a:tblGrid>
              <a:tr h="1512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err="1" smtClean="0"/>
                        <a:t>Bůček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http://cs.wikipedia.org/wiki/Soubor:DongPoRou.jpg </a:t>
                      </a:r>
                      <a:endParaRPr lang="cs-CZ" sz="8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err="1" smtClean="0"/>
                        <a:t>Kaše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http://cs.wikipedia.org/wiki/Soubor:Oatmealraisins2.jpgongPoRou.jpg </a:t>
                      </a:r>
                      <a:endParaRPr lang="cs-CZ" sz="8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err="1" smtClean="0"/>
                        <a:t>Brokolice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http://cs.wikipedia.org/wiki/Soubor:Broccoli_bunches.jpg </a:t>
                      </a:r>
                      <a:endParaRPr lang="cs-CZ" sz="8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Smažený sýr.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http://cs.wikipedia.org/wiki/Soubor:Sma%C5%BEen%C3%BD_s%C3%BDr,_hranolky,_tatarsk%C3%A1_om%C3%A1%C4%8Dka,_obloha.jpgoccoli_bunches.jpg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Svíčková.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http://cs.wikipedia.org/wiki/Soubor:Sv%C3%ADckov%C3%A1_na_smetane,_houskov%C3%BD_knedl%C3%ADk,_citron,_brusinky.jpgma%C5%BEen%C3%BD_s%C3%BDr,_hranolky,_tatarsk%C3%A1_om%C3%A1%C4%8Dka,_obloha.jpgoccoli_bunches.jpg </a:t>
                      </a:r>
                      <a:endParaRPr lang="cs-CZ" sz="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21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err="1" smtClean="0"/>
                        <a:t>Pivo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http://cs.wikipedia.org/wiki/Soubor:Budvar-mug.JPGv%C3%ADckov%C3%A1_na_smetane,_houskov%C3%BD_knedl%C3%ADk,_citron,_brusinky.jpgma%C5%BEen%C3%BD_s%C3%BDr,_hranolky,_tatarsk%C3%A1_om%C3%A1%C4%8Dka,_obloha.jpgoccoli_bunches.jpg </a:t>
                      </a:r>
                      <a:r>
                        <a:rPr lang="cs-CZ" sz="800" dirty="0" smtClean="0"/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smtClean="0"/>
                        <a:t> </a:t>
                      </a:r>
                      <a:r>
                        <a:rPr lang="en-US" sz="800" dirty="0" err="1" smtClean="0"/>
                        <a:t>Víno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http://cs.wikipedia.org/wiki/Soubor:Red_Wine_Glas.jpg </a:t>
                      </a:r>
                      <a:endParaRPr lang="cs-CZ" sz="8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Minerálka.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http://cs.wikipedia.org/wiki/Soubor:Stilles_Mineralwasser.jpgd_Wine_Glas.jpg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err="1" smtClean="0"/>
                        <a:t>Cocacola</a:t>
                      </a:r>
                      <a:r>
                        <a:rPr lang="cs-CZ" sz="800" dirty="0" smtClean="0"/>
                        <a:t>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http://cs.wikipedia.org/wiki/Soubor:Cocacola_bottle.jpgtilles_Mineralwasser.jpgd_Wine_Glas.jpg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2852936"/>
          <a:ext cx="8784976" cy="3219835"/>
        </p:xfrm>
        <a:graphic>
          <a:graphicData uri="http://schemas.openxmlformats.org/drawingml/2006/table">
            <a:tbl>
              <a:tblPr/>
              <a:tblGrid>
                <a:gridCol w="1041372"/>
                <a:gridCol w="7743604"/>
              </a:tblGrid>
              <a:tr h="390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 err="1" smtClean="0"/>
                        <a:t>Bůček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http://cs.wikipedia.org/wiki/Soubor:DongPoRou.jpg </a:t>
                      </a:r>
                      <a:endParaRPr lang="cs-CZ" sz="7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 err="1" smtClean="0"/>
                        <a:t>Kaše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http://cs.wikipedia.org/wiki/Soubor:Oatmealraisins2.jpgongPoRou.jpg </a:t>
                      </a:r>
                      <a:endParaRPr lang="cs-CZ" sz="7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 err="1" smtClean="0"/>
                        <a:t>Brokolice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http://cs.wikipedia.org/wiki/Soubor:Broccoli_bunches.jpg </a:t>
                      </a:r>
                      <a:endParaRPr lang="cs-CZ" sz="7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 smtClean="0"/>
                        <a:t>Smažený sýr.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2013-08-20]. Dostupné z: http://cs.wikipedia.org/wiki/Soubor:Sma%C5%BEen%C3%BD_s%C3%BDr,_hranolky,_tatarsk%C3%A1_om%C3%A1%C4%8Dka,_obloha.jpgoccoli_bunches.jpg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 smtClean="0"/>
                        <a:t>Svíčková.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2013-08-20]. Dostupné z: http://cs.wikipedia.org/wiki/Soubor:Sv%C3%ADckov%C3%A1_na_smetane,_houskov%C3%BD_knedl%C3%ADk,_citron,_brusinky.jpgma%C5%BEen%C3%BD_s%C3%BDr,_hranolky,_tatarsk%C3%A1_om%C3%A1%C4%8Dka,_obloha.jpgoccoli_bunches.jpg </a:t>
                      </a:r>
                      <a:endParaRPr lang="cs-CZ" sz="500" b="1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 err="1" smtClean="0"/>
                        <a:t>Pivo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http://cs.wikipedia.org/wiki/Soubor:Budvar-mug.JPGv%C3%ADckov%C3%A1_na_smetane,_houskov%C3%BD_knedl%C3%ADk,_citron,_brusinky.jpgma%C5%BEen%C3%BD_s%C3%BDr,_hranolky,_tatarsk%C3%A1_om%C3%A1%C4%8Dka,_obloha.jpgoccoli_bunches.jpg </a:t>
                      </a:r>
                      <a:r>
                        <a:rPr lang="cs-CZ" sz="700" dirty="0" smtClean="0"/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 smtClean="0"/>
                        <a:t> </a:t>
                      </a:r>
                      <a:r>
                        <a:rPr lang="en-US" sz="700" dirty="0" err="1" smtClean="0"/>
                        <a:t>Víno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http://cs.wikipedia.org/wiki/Soubor:Red_Wine_Glas.jpg </a:t>
                      </a:r>
                      <a:endParaRPr lang="cs-CZ" sz="7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 smtClean="0"/>
                        <a:t>Minerálka.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2013-08-20]. Dostupné z: http://cs.wikipedia.org/wiki/Soubor:Stilles_Mineralwasser.jpgd_Wine_Glas.jpg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 err="1" smtClean="0"/>
                        <a:t>Cocacola</a:t>
                      </a:r>
                      <a:r>
                        <a:rPr lang="cs-CZ" sz="700" dirty="0" smtClean="0"/>
                        <a:t>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2013-08-20]. Dostupné z: http://cs.wikipedia.org/wiki/Soubor:Cocacola_bottle.jpgtilles_Mineralwasser.jpgd_Wine_Glas.jpg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dirty="0" err="1" smtClean="0"/>
                        <a:t>Kaše</a:t>
                      </a:r>
                      <a:r>
                        <a:rPr lang="en-US" sz="600" dirty="0" smtClean="0"/>
                        <a:t>. In: </a:t>
                      </a:r>
                      <a:r>
                        <a:rPr lang="en-US" sz="600" i="1" dirty="0" smtClean="0"/>
                        <a:t>Wikipedia: the free encyclopedia</a:t>
                      </a:r>
                      <a:r>
                        <a:rPr lang="en-US" sz="600" dirty="0" smtClean="0"/>
                        <a:t> [online]. San Francisco (CA): Wikimedia Foundation, 2001- [cit. 2013-08-20]. </a:t>
                      </a:r>
                      <a:r>
                        <a:rPr lang="en-US" sz="600" dirty="0" err="1" smtClean="0"/>
                        <a:t>Dostupné</a:t>
                      </a:r>
                      <a:r>
                        <a:rPr lang="en-US" sz="600" dirty="0" smtClean="0"/>
                        <a:t> z: http://cs.wikipedia.org/wiki/Soubor:Oatmealraisins2.jpgongPoRou.jpg </a:t>
                      </a:r>
                      <a:endParaRPr lang="cs-CZ" sz="6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dirty="0" err="1" smtClean="0"/>
                        <a:t>Brokolice</a:t>
                      </a:r>
                      <a:r>
                        <a:rPr lang="en-US" sz="600" dirty="0" smtClean="0"/>
                        <a:t>. In: </a:t>
                      </a:r>
                      <a:r>
                        <a:rPr lang="en-US" sz="600" i="1" dirty="0" smtClean="0"/>
                        <a:t>Wikipedia: the free encyclopedia</a:t>
                      </a:r>
                      <a:r>
                        <a:rPr lang="en-US" sz="600" dirty="0" smtClean="0"/>
                        <a:t> [online]. San Francisco (CA): Wikimedia Foundation, 2001- [cit. 2013-08-20]. </a:t>
                      </a:r>
                      <a:r>
                        <a:rPr lang="en-US" sz="600" dirty="0" err="1" smtClean="0"/>
                        <a:t>Dostupné</a:t>
                      </a:r>
                      <a:r>
                        <a:rPr lang="en-US" sz="600" dirty="0" smtClean="0"/>
                        <a:t> z: http://cs.wikipedia.org/wiki/Soubor:Broccoli_bunches.jpg </a:t>
                      </a:r>
                      <a:endParaRPr lang="cs-CZ" sz="6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 smtClean="0"/>
                        <a:t>Minerálka.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2013-08-20]. Dostupné z: http://cs.wikipedia.org/wiki/Soubor:Stilles_Mineralwasser.jpgd_Wine_Glas.jpg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1183</Words>
  <Application>Microsoft Office PowerPoint</Application>
  <PresentationFormat>Předvádění na obrazovce (4:3)</PresentationFormat>
  <Paragraphs>100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Prezentace aplikace PowerPoint</vt:lpstr>
      <vt:lpstr>Prezentace aplikace PowerPoint</vt:lpstr>
      <vt:lpstr>VÝŽIVA</vt:lpstr>
      <vt:lpstr>VÝŽIVA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Čemu je dobré se vyhnout</vt:lpstr>
      <vt:lpstr>Pitný režim </vt:lpstr>
      <vt:lpstr>DEHYDRATACE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pc</cp:lastModifiedBy>
  <cp:revision>39</cp:revision>
  <dcterms:created xsi:type="dcterms:W3CDTF">2013-04-20T16:52:31Z</dcterms:created>
  <dcterms:modified xsi:type="dcterms:W3CDTF">2014-08-26T09:10:50Z</dcterms:modified>
</cp:coreProperties>
</file>