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88" r:id="rId2"/>
    <p:sldId id="257" r:id="rId3"/>
    <p:sldId id="258" r:id="rId4"/>
    <p:sldId id="278" r:id="rId5"/>
    <p:sldId id="279" r:id="rId6"/>
    <p:sldId id="281" r:id="rId7"/>
    <p:sldId id="280" r:id="rId8"/>
    <p:sldId id="277" r:id="rId9"/>
    <p:sldId id="282" r:id="rId10"/>
    <p:sldId id="283" r:id="rId11"/>
    <p:sldId id="287" r:id="rId12"/>
    <p:sldId id="286" r:id="rId13"/>
    <p:sldId id="276" r:id="rId14"/>
    <p:sldId id="27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14.jpeg"/><Relationship Id="rId7" Type="http://schemas.openxmlformats.org/officeDocument/2006/relationships/image" Target="../media/image10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wmf"/><Relationship Id="rId5" Type="http://schemas.openxmlformats.org/officeDocument/2006/relationships/image" Target="../media/image13.jpeg"/><Relationship Id="rId4" Type="http://schemas.openxmlformats.org/officeDocument/2006/relationships/image" Target="../media/image15.jpeg"/><Relationship Id="rId9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cs-CZ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6668198"/>
              </p:ext>
            </p:extLst>
          </p:nvPr>
        </p:nvGraphicFramePr>
        <p:xfrm>
          <a:off x="468313" y="1844675"/>
          <a:ext cx="8229600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VY_32_INOVACE_12_03_volnočasové</a:t>
                      </a:r>
                      <a:r>
                        <a:rPr lang="cs-CZ" sz="1400" baseline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aktivity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společnost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Základy společenských věd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 jako občan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Volnočasové aktivity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Miroslav Janata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Leden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DUM je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určen žákům praktické školy, slouží  k seznámení s možností trávení volného času. 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Soustředí se na historické  údaje,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.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  Pomůcky: interaktivní tabule,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dataprojektor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, učebnice.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Volný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čas, starověk, středověk, renesance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Volný čas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7200" dirty="0" smtClean="0"/>
              <a:t>Co je podle tebe volný čas????</a:t>
            </a:r>
            <a:endParaRPr lang="cs-CZ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113241" y="1628800"/>
            <a:ext cx="691753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Trávili lidé volný čas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vždy stejně???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Starověké </a:t>
            </a:r>
            <a:r>
              <a:rPr lang="cs-CZ" dirty="0" err="1" smtClean="0"/>
              <a:t>řecko</a:t>
            </a:r>
            <a:endParaRPr lang="cs-CZ" dirty="0"/>
          </a:p>
        </p:txBody>
      </p:sp>
      <p:pic>
        <p:nvPicPr>
          <p:cNvPr id="5" name="Zástupný symbol pro obsah 4" descr="pompej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634066"/>
            <a:ext cx="4191000" cy="4656667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lang="cs-CZ" sz="3200" cap="all" dirty="0" smtClean="0">
                <a:solidFill>
                  <a:srgbClr val="002060"/>
                </a:solidFill>
              </a:rPr>
              <a:t>jako čas na rozumování, čtení veršů, setkávání se s přáteli a poslouchání hudby. </a:t>
            </a:r>
            <a:r>
              <a:rPr lang="cs-CZ" sz="3200" b="1" cap="all" dirty="0" smtClean="0">
                <a:solidFill>
                  <a:srgbClr val="002060"/>
                </a:solidFill>
              </a:rPr>
              <a:t>Ne  lenošení a nicnedělání.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Středověk</a:t>
            </a:r>
            <a:endParaRPr lang="cs-CZ" dirty="0"/>
          </a:p>
        </p:txBody>
      </p:sp>
      <p:pic>
        <p:nvPicPr>
          <p:cNvPr id="5" name="Zástupný symbol pro obsah 4" descr="středověk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700808"/>
            <a:ext cx="3435846" cy="4581128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cap="all" dirty="0" smtClean="0"/>
              <a:t>časový úsek, který je věnován rozjímání a modlitbám, </a:t>
            </a:r>
          </a:p>
          <a:p>
            <a:pPr algn="ctr">
              <a:buNone/>
            </a:pPr>
            <a:r>
              <a:rPr lang="cs-CZ" cap="all" dirty="0" smtClean="0"/>
              <a:t>různým </a:t>
            </a:r>
            <a:r>
              <a:rPr lang="cs-CZ" b="1" cap="all" dirty="0" smtClean="0"/>
              <a:t>zábavám, hrám a tancům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renesance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cap="all" dirty="0" smtClean="0"/>
              <a:t>množství volného času bylo málo - byla preferována práce.</a:t>
            </a:r>
          </a:p>
          <a:p>
            <a:pPr algn="ctr">
              <a:buNone/>
            </a:pPr>
            <a:r>
              <a:rPr lang="cs-CZ" b="1" cap="all" dirty="0" smtClean="0"/>
              <a:t>zahálka (volný čas) neměla v tehdejší společnosti svůj význam</a:t>
            </a:r>
            <a:endParaRPr lang="cs-CZ" b="1" cap="all" dirty="0"/>
          </a:p>
        </p:txBody>
      </p:sp>
      <p:pic>
        <p:nvPicPr>
          <p:cNvPr id="7" name="Zástupný symbol pro obsah 6" descr="nd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389792"/>
            <a:ext cx="4191000" cy="31452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nyní</a:t>
            </a:r>
            <a:endParaRPr lang="cs-CZ" dirty="0"/>
          </a:p>
        </p:txBody>
      </p:sp>
      <p:pic>
        <p:nvPicPr>
          <p:cNvPr id="5" name="Zástupný symbol pro obsah 4" descr="cl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988840"/>
            <a:ext cx="4191000" cy="314325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b="1" cap="all" dirty="0" smtClean="0"/>
              <a:t>čas, v němž člověk nevykonává činnost  kterou musí dělat</a:t>
            </a:r>
          </a:p>
          <a:p>
            <a:pPr algn="ctr">
              <a:buNone/>
            </a:pPr>
            <a:r>
              <a:rPr lang="cs-CZ" cap="all" dirty="0" smtClean="0"/>
              <a:t>(zaměstnání, starost o domácnost, rodinu…..)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4237" y="1268761"/>
            <a:ext cx="897553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trávíš </a:t>
            </a:r>
          </a:p>
          <a:p>
            <a:pPr algn="ctr"/>
            <a:r>
              <a:rPr lang="cs-CZ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volný </a:t>
            </a:r>
          </a:p>
          <a:p>
            <a:pPr algn="ctr"/>
            <a:r>
              <a:rPr lang="cs-CZ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čas ty??</a:t>
            </a:r>
            <a:endParaRPr lang="cs-CZ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Volný čas</a:t>
            </a:r>
            <a:endParaRPr lang="cs-CZ" dirty="0"/>
          </a:p>
        </p:txBody>
      </p:sp>
      <p:pic>
        <p:nvPicPr>
          <p:cNvPr id="1026" name="Picture 2" descr="C:\Program Files (x86)\Microsoft Office\MEDIA\CAGCAT10\j0195384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1795882" cy="1833372"/>
          </a:xfrm>
          <a:prstGeom prst="rect">
            <a:avLst/>
          </a:prstGeom>
          <a:noFill/>
        </p:spPr>
      </p:pic>
      <p:pic>
        <p:nvPicPr>
          <p:cNvPr id="1030" name="Picture 6" descr="C:\Program Files (x86)\Microsoft Office\MEDIA\CAGCAT10\j030148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56992"/>
            <a:ext cx="1798625" cy="1337767"/>
          </a:xfrm>
          <a:prstGeom prst="rect">
            <a:avLst/>
          </a:prstGeom>
          <a:noFill/>
        </p:spPr>
      </p:pic>
      <p:pic>
        <p:nvPicPr>
          <p:cNvPr id="1031" name="Picture 7" descr="C:\Program Files (x86)\Microsoft Office\MEDIA\CAGCAT10\j0199036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2132856"/>
            <a:ext cx="1570776" cy="1730721"/>
          </a:xfrm>
          <a:prstGeom prst="rect">
            <a:avLst/>
          </a:prstGeom>
          <a:noFill/>
        </p:spPr>
      </p:pic>
      <p:pic>
        <p:nvPicPr>
          <p:cNvPr id="1033" name="Picture 9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08588" y="1579563"/>
            <a:ext cx="1825625" cy="1725612"/>
          </a:xfrm>
          <a:prstGeom prst="rect">
            <a:avLst/>
          </a:prstGeom>
          <a:noFill/>
        </p:spPr>
      </p:pic>
      <p:pic>
        <p:nvPicPr>
          <p:cNvPr id="1034" name="Picture 10" descr="C:\Program Files (x86)\Microsoft Office\MEDIA\CAGCAT10\j0298653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88" y="5010150"/>
            <a:ext cx="1781175" cy="1060450"/>
          </a:xfrm>
          <a:prstGeom prst="rect">
            <a:avLst/>
          </a:prstGeom>
          <a:noFill/>
        </p:spPr>
      </p:pic>
      <p:pic>
        <p:nvPicPr>
          <p:cNvPr id="1035" name="Picture 11" descr="C:\Users\Okay\AppData\Local\Microsoft\Windows\Temporary Internet Files\Content.IE5\159BL82X\MP9004387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509120"/>
            <a:ext cx="2712493" cy="2016224"/>
          </a:xfrm>
          <a:prstGeom prst="rect">
            <a:avLst/>
          </a:prstGeom>
          <a:noFill/>
        </p:spPr>
      </p:pic>
      <p:pic>
        <p:nvPicPr>
          <p:cNvPr id="1037" name="Picture 13" descr="C:\Users\Okay\AppData\Local\Microsoft\Windows\Temporary Internet Files\Content.IE5\SAT3IY5Y\MP90043929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653136"/>
            <a:ext cx="2912368" cy="1941579"/>
          </a:xfrm>
          <a:prstGeom prst="rect">
            <a:avLst/>
          </a:prstGeom>
          <a:noFill/>
        </p:spPr>
      </p:pic>
      <p:pic>
        <p:nvPicPr>
          <p:cNvPr id="1039" name="Picture 15" descr="C:\Users\Okay\AppData\Local\Microsoft\Windows\Temporary Internet Files\Content.IE5\VM8RNUDI\MP900438795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3068960"/>
            <a:ext cx="1569353" cy="20878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aktivní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pasivní</a:t>
            </a:r>
            <a:endParaRPr lang="cs-CZ" dirty="0"/>
          </a:p>
        </p:txBody>
      </p:sp>
      <p:pic>
        <p:nvPicPr>
          <p:cNvPr id="5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276872"/>
            <a:ext cx="1795882" cy="1833372"/>
          </a:xfrm>
          <a:prstGeom prst="rect">
            <a:avLst/>
          </a:prstGeom>
          <a:noFill/>
        </p:spPr>
      </p:pic>
      <p:pic>
        <p:nvPicPr>
          <p:cNvPr id="6" name="Picture 13" descr="C:\Users\Okay\AppData\Local\Microsoft\Windows\Temporary Internet Files\Content.IE5\SAT3IY5Y\MP9004392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725144"/>
            <a:ext cx="2912368" cy="1941579"/>
          </a:xfrm>
          <a:prstGeom prst="rect">
            <a:avLst/>
          </a:prstGeom>
          <a:noFill/>
        </p:spPr>
      </p:pic>
      <p:pic>
        <p:nvPicPr>
          <p:cNvPr id="7" name="Picture 15" descr="C:\Users\Okay\AppData\Local\Microsoft\Windows\Temporary Internet Files\Content.IE5\VM8RNUDI\MP90043879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060848"/>
            <a:ext cx="1569353" cy="2087831"/>
          </a:xfrm>
          <a:prstGeom prst="rect">
            <a:avLst/>
          </a:prstGeom>
          <a:noFill/>
        </p:spPr>
      </p:pic>
      <p:pic>
        <p:nvPicPr>
          <p:cNvPr id="8" name="Picture 11" descr="C:\Users\Okay\AppData\Local\Microsoft\Windows\Temporary Internet Files\Content.IE5\159BL82X\MP90043878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564904"/>
            <a:ext cx="2712493" cy="2016224"/>
          </a:xfrm>
          <a:prstGeom prst="rect">
            <a:avLst/>
          </a:prstGeom>
          <a:noFill/>
        </p:spPr>
      </p:pic>
      <p:pic>
        <p:nvPicPr>
          <p:cNvPr id="9" name="Picture 10" descr="C:\Program Files (x86)\Microsoft Office\MEDIA\CAGCAT10\j0298653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941168"/>
            <a:ext cx="1781175" cy="1060450"/>
          </a:xfrm>
          <a:prstGeom prst="rect">
            <a:avLst/>
          </a:prstGeom>
          <a:noFill/>
        </p:spPr>
      </p:pic>
      <p:pic>
        <p:nvPicPr>
          <p:cNvPr id="10" name="Picture 7" descr="C:\Program Files (x86)\Microsoft Office\MEDIA\CAGCAT10\j0199036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4509120"/>
            <a:ext cx="1570776" cy="1730721"/>
          </a:xfrm>
          <a:prstGeom prst="rect">
            <a:avLst/>
          </a:prstGeom>
          <a:noFill/>
        </p:spPr>
      </p:pic>
      <p:pic>
        <p:nvPicPr>
          <p:cNvPr id="11" name="Picture 9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3933056"/>
            <a:ext cx="1825625" cy="1725612"/>
          </a:xfrm>
          <a:prstGeom prst="rect">
            <a:avLst/>
          </a:prstGeom>
          <a:noFill/>
        </p:spPr>
      </p:pic>
      <p:pic>
        <p:nvPicPr>
          <p:cNvPr id="12" name="Picture 6" descr="C:\Program Files (x86)\Microsoft Office\MEDIA\CAGCAT10\j0301480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1556792"/>
            <a:ext cx="1798625" cy="13377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8352928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all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Jaké znáte </a:t>
            </a:r>
          </a:p>
          <a:p>
            <a:pPr algn="ctr"/>
            <a:r>
              <a:rPr lang="cs-CZ" sz="7200" b="1" cap="all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další způsoby</a:t>
            </a:r>
          </a:p>
          <a:p>
            <a:pPr algn="ctr"/>
            <a:r>
              <a:rPr lang="cs-CZ" sz="7200" b="1" cap="all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Aktivního a pasivního</a:t>
            </a:r>
          </a:p>
          <a:p>
            <a:pPr algn="ctr"/>
            <a:r>
              <a:rPr lang="cs-CZ" sz="7200" b="1" cap="all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Odpočinku?</a:t>
            </a:r>
            <a:endParaRPr lang="cs-CZ" sz="7200" b="1" cap="all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1124744"/>
            <a:ext cx="6686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Nakresli, 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trávíš </a:t>
            </a:r>
          </a:p>
          <a:p>
            <a:pPr algn="ctr"/>
            <a:r>
              <a:rPr lang="cs-CZ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volný čas ty?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3717032"/>
            <a:ext cx="7019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slouží k doplnění výkladu o volnočasových aktivitách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03648" y="2996952"/>
          <a:ext cx="6840760" cy="1409163"/>
        </p:xfrm>
        <a:graphic>
          <a:graphicData uri="http://schemas.openxmlformats.org/drawingml/2006/table">
            <a:tbl>
              <a:tblPr/>
              <a:tblGrid>
                <a:gridCol w="810904"/>
                <a:gridCol w="6029856"/>
              </a:tblGrid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/>
                        <a:t>Pompeje. In: </a:t>
                      </a:r>
                      <a:r>
                        <a:rPr lang="cs-CZ" sz="800" i="1" dirty="0" err="1" smtClean="0"/>
                        <a:t>Wikipedia</a:t>
                      </a:r>
                      <a:r>
                        <a:rPr lang="cs-CZ" sz="800" i="1" dirty="0" smtClean="0"/>
                        <a:t>: </a:t>
                      </a:r>
                      <a:r>
                        <a:rPr lang="cs-CZ" sz="800" i="1" dirty="0" err="1" smtClean="0"/>
                        <a:t>the</a:t>
                      </a:r>
                      <a:r>
                        <a:rPr lang="cs-CZ" sz="800" i="1" dirty="0" smtClean="0"/>
                        <a:t> free </a:t>
                      </a:r>
                      <a:r>
                        <a:rPr lang="cs-CZ" sz="800" i="1" dirty="0" err="1" smtClean="0"/>
                        <a:t>encyclopedia</a:t>
                      </a:r>
                      <a:r>
                        <a:rPr lang="cs-CZ" sz="800" dirty="0" smtClean="0"/>
                        <a:t> [online]. San </a:t>
                      </a:r>
                      <a:r>
                        <a:rPr lang="cs-CZ" sz="800" dirty="0" err="1" smtClean="0"/>
                        <a:t>Francisco</a:t>
                      </a:r>
                      <a:r>
                        <a:rPr lang="cs-CZ" sz="800" dirty="0" smtClean="0"/>
                        <a:t> (CA): </a:t>
                      </a:r>
                      <a:r>
                        <a:rPr lang="cs-CZ" sz="800" dirty="0" err="1" smtClean="0"/>
                        <a:t>Wikimedia</a:t>
                      </a:r>
                      <a:r>
                        <a:rPr lang="cs-CZ" sz="800" dirty="0" smtClean="0"/>
                        <a:t> </a:t>
                      </a:r>
                      <a:r>
                        <a:rPr lang="cs-CZ" sz="800" dirty="0" err="1" smtClean="0"/>
                        <a:t>Foundation</a:t>
                      </a:r>
                      <a:r>
                        <a:rPr lang="cs-CZ" sz="800" dirty="0" smtClean="0"/>
                        <a:t>, 2001- [cit. 2013-08-20]. Dostupné z: http://cs.wikipedia.org/wiki/Soubor:Pompeii_the_last_day_1.jpg 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/>
                        <a:t>Středověk. In: </a:t>
                      </a:r>
                      <a:r>
                        <a:rPr lang="cs-CZ" sz="800" i="1" dirty="0" err="1" smtClean="0"/>
                        <a:t>Wikipedia</a:t>
                      </a:r>
                      <a:r>
                        <a:rPr lang="cs-CZ" sz="800" i="1" dirty="0" smtClean="0"/>
                        <a:t>: </a:t>
                      </a:r>
                      <a:r>
                        <a:rPr lang="cs-CZ" sz="800" i="1" dirty="0" err="1" smtClean="0"/>
                        <a:t>the</a:t>
                      </a:r>
                      <a:r>
                        <a:rPr lang="cs-CZ" sz="800" i="1" dirty="0" smtClean="0"/>
                        <a:t> free </a:t>
                      </a:r>
                      <a:r>
                        <a:rPr lang="cs-CZ" sz="800" i="1" dirty="0" err="1" smtClean="0"/>
                        <a:t>encyclopedia</a:t>
                      </a:r>
                      <a:r>
                        <a:rPr lang="cs-CZ" sz="800" dirty="0" smtClean="0"/>
                        <a:t> [online]. San </a:t>
                      </a:r>
                      <a:r>
                        <a:rPr lang="cs-CZ" sz="800" dirty="0" err="1" smtClean="0"/>
                        <a:t>Francisco</a:t>
                      </a:r>
                      <a:r>
                        <a:rPr lang="cs-CZ" sz="800" dirty="0" smtClean="0"/>
                        <a:t> (CA): </a:t>
                      </a:r>
                      <a:r>
                        <a:rPr lang="cs-CZ" sz="800" dirty="0" err="1" smtClean="0"/>
                        <a:t>Wikimedia</a:t>
                      </a:r>
                      <a:r>
                        <a:rPr lang="cs-CZ" sz="800" dirty="0" smtClean="0"/>
                        <a:t> </a:t>
                      </a:r>
                      <a:r>
                        <a:rPr lang="cs-CZ" sz="800" dirty="0" err="1" smtClean="0"/>
                        <a:t>Foundation</a:t>
                      </a:r>
                      <a:r>
                        <a:rPr lang="cs-CZ" sz="800" dirty="0" smtClean="0"/>
                        <a:t>, 2001- [cit. 2013-08-20]. Dostupné z: http://cs.wikipedia.org/wiki/Soubor:Senlis_Cathedral.jpgmpeii_the_last_day_1.jpg 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/>
                        <a:t>Renesance</a:t>
                      </a:r>
                      <a:r>
                        <a:rPr lang="en-US" sz="800" dirty="0" smtClean="0"/>
                        <a:t>. In: </a:t>
                      </a:r>
                      <a:r>
                        <a:rPr lang="en-US" sz="800" i="1" dirty="0" smtClean="0"/>
                        <a:t>Wikipedia: the free encyclopedia</a:t>
                      </a:r>
                      <a:r>
                        <a:rPr lang="en-US" sz="800" dirty="0" smtClean="0"/>
                        <a:t> [online]. San Francisco (CA): Wikimedia Foundation, 2001- [cit. 2013-08-20]. </a:t>
                      </a:r>
                      <a:r>
                        <a:rPr lang="en-US" sz="800" dirty="0" err="1" smtClean="0"/>
                        <a:t>Dostupné</a:t>
                      </a:r>
                      <a:r>
                        <a:rPr lang="en-US" sz="800" dirty="0" smtClean="0"/>
                        <a:t> z: http://cs.wikipedia.org/wiki/Soubor:Nationaltheater_2005-03-26_00.jpegenlis_Cathedral.jpgmpeii_the_last_day_1.jpg 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/>
                        <a:t>Cl. In: </a:t>
                      </a:r>
                      <a:r>
                        <a:rPr lang="en-US" sz="800" i="1" dirty="0" smtClean="0"/>
                        <a:t>Wikipedia: the free encyclopedia</a:t>
                      </a:r>
                      <a:r>
                        <a:rPr lang="en-US" sz="800" dirty="0" smtClean="0"/>
                        <a:t> [online]. San Francisco (CA): Wikimedia Foundation, 2001- [cit. 2013-08-20]. </a:t>
                      </a:r>
                      <a:r>
                        <a:rPr lang="en-US" sz="800" dirty="0" err="1" smtClean="0"/>
                        <a:t>Dostupné</a:t>
                      </a:r>
                      <a:r>
                        <a:rPr lang="en-US" sz="800" dirty="0" smtClean="0"/>
                        <a:t> z: http://cs.wikipedia.org/wiki/Soubor:Luftfoto_von_%C4%8Cesk%C3%A1_L%C3%ADpa1.JPGationaltheater_2005-03-26_00.jpegenlis_Cathedral.jpgmpeii_the_last_day_1.jpg 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304800" y="1622499"/>
            <a:ext cx="8686800" cy="8382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Použité ZDROJE</a:t>
            </a:r>
            <a:endParaRPr kumimoji="0" lang="cs-CZ" sz="36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5">
      <a:dk1>
        <a:srgbClr val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223</TotalTime>
  <Words>383</Words>
  <Application>Microsoft Office PowerPoint</Application>
  <PresentationFormat>Předvádění na obrazovce (4:3)</PresentationFormat>
  <Paragraphs>66</Paragraphs>
  <Slides>14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 </vt:lpstr>
      <vt:lpstr>Volný čas</vt:lpstr>
      <vt:lpstr>Prezentace aplikace PowerPoint</vt:lpstr>
      <vt:lpstr>Starověké řecko</vt:lpstr>
      <vt:lpstr>Středověk</vt:lpstr>
      <vt:lpstr>renesance</vt:lpstr>
      <vt:lpstr>nyní</vt:lpstr>
      <vt:lpstr>Prezentace aplikace PowerPoint</vt:lpstr>
      <vt:lpstr>Volný čas</vt:lpstr>
      <vt:lpstr>odpočinek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Mirda</dc:creator>
  <cp:lastModifiedBy>pc</cp:lastModifiedBy>
  <cp:revision>27</cp:revision>
  <dcterms:created xsi:type="dcterms:W3CDTF">2013-04-20T16:52:31Z</dcterms:created>
  <dcterms:modified xsi:type="dcterms:W3CDTF">2014-08-26T09:11:10Z</dcterms:modified>
</cp:coreProperties>
</file>