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315" r:id="rId2"/>
    <p:sldId id="313" r:id="rId3"/>
    <p:sldId id="281" r:id="rId4"/>
    <p:sldId id="257" r:id="rId5"/>
    <p:sldId id="283" r:id="rId6"/>
    <p:sldId id="278" r:id="rId7"/>
    <p:sldId id="284" r:id="rId8"/>
    <p:sldId id="279" r:id="rId9"/>
    <p:sldId id="277" r:id="rId10"/>
    <p:sldId id="286" r:id="rId11"/>
    <p:sldId id="290" r:id="rId12"/>
    <p:sldId id="289" r:id="rId13"/>
    <p:sldId id="288" r:id="rId14"/>
    <p:sldId id="294" r:id="rId15"/>
    <p:sldId id="293" r:id="rId16"/>
    <p:sldId id="292" r:id="rId17"/>
    <p:sldId id="295" r:id="rId18"/>
    <p:sldId id="287" r:id="rId19"/>
    <p:sldId id="291" r:id="rId20"/>
    <p:sldId id="300" r:id="rId21"/>
    <p:sldId id="296" r:id="rId22"/>
    <p:sldId id="307" r:id="rId23"/>
    <p:sldId id="298" r:id="rId24"/>
    <p:sldId id="308" r:id="rId25"/>
    <p:sldId id="303" r:id="rId26"/>
    <p:sldId id="309" r:id="rId27"/>
    <p:sldId id="311" r:id="rId28"/>
    <p:sldId id="310" r:id="rId29"/>
    <p:sldId id="312" r:id="rId30"/>
    <p:sldId id="276" r:id="rId31"/>
    <p:sldId id="314" r:id="rId32"/>
    <p:sldId id="275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30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57" autoAdjust="0"/>
    <p:restoredTop sz="94717" autoAdjust="0"/>
  </p:normalViewPr>
  <p:slideViewPr>
    <p:cSldViewPr>
      <p:cViewPr varScale="1">
        <p:scale>
          <a:sx n="74" d="100"/>
          <a:sy n="74" d="100"/>
        </p:scale>
        <p:origin x="-108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jpeg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6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offinShopWarsaw.jpg" TargetMode="External"/><Relationship Id="rId2" Type="http://schemas.openxmlformats.org/officeDocument/2006/relationships/hyperlink" Target="http://cs.wikipedia.org/wiki/Soubor:Budvar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28466293"/>
              </p:ext>
            </p:extLst>
          </p:nvPr>
        </p:nvGraphicFramePr>
        <p:xfrm>
          <a:off x="468313" y="1844675"/>
          <a:ext cx="8229600" cy="477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VY_32_INOVACE_13_03_zdravý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životní styl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jako občan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Zdravý životní styl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k seznámení se zdravým životním stylem. 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Zdravý životní styl, strava, volný čas, dovolená, spánek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0048" y="3573016"/>
            <a:ext cx="83239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k výkladu a stručnému opakování látky Zdravý životní styl</a:t>
            </a:r>
          </a:p>
          <a:p>
            <a:r>
              <a:rPr lang="cs-CZ" dirty="0" smtClean="0"/>
              <a:t>Posun se provádí kliknutím na obrázek.</a:t>
            </a:r>
          </a:p>
          <a:p>
            <a:r>
              <a:rPr lang="cs-CZ" dirty="0" smtClean="0"/>
              <a:t>U opakování student klikne na symbol u odpovědi a na příslušný obrázek.</a:t>
            </a:r>
          </a:p>
          <a:p>
            <a:r>
              <a:rPr lang="cs-CZ" dirty="0" smtClean="0"/>
              <a:t>Při správné odpovědi je odkázán na další otázku, při špatné se vrací zpět.</a:t>
            </a:r>
          </a:p>
          <a:p>
            <a:r>
              <a:rPr lang="cs-CZ" dirty="0" smtClean="0"/>
              <a:t>Posun se provádí klinutím na obrázek rakve, resp. šermíře.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Zdravý životní styl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řidič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635896" y="1554163"/>
            <a:ext cx="4680520" cy="4525962"/>
          </a:xfrm>
        </p:spPr>
      </p:pic>
      <p:sp>
        <p:nvSpPr>
          <p:cNvPr id="7" name="Oválný popisek 6"/>
          <p:cNvSpPr/>
          <p:nvPr/>
        </p:nvSpPr>
        <p:spPr>
          <a:xfrm>
            <a:off x="179512" y="2348880"/>
            <a:ext cx="4104456" cy="2160240"/>
          </a:xfrm>
          <a:prstGeom prst="wedgeEllipseCallout">
            <a:avLst>
              <a:gd name="adj1" fmla="val 92843"/>
              <a:gd name="adj2" fmla="val -25096"/>
            </a:avLst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55197" y="2780928"/>
            <a:ext cx="1980221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Prezentace </a:t>
            </a:r>
          </a:p>
          <a:p>
            <a:pPr algn="ctr"/>
            <a:r>
              <a:rPr lang="cs-CZ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slouží </a:t>
            </a:r>
          </a:p>
          <a:p>
            <a:pPr algn="ctr"/>
            <a:r>
              <a:rPr lang="cs-CZ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 výkladu </a:t>
            </a:r>
          </a:p>
          <a:p>
            <a:pPr algn="ctr"/>
            <a:r>
              <a:rPr lang="cs-CZ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nové látky</a:t>
            </a:r>
            <a:endParaRPr lang="cs-CZ" sz="2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Zdravý životní styl 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6" name="Zástupný symbol pro obsah 5" descr="petty a selm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539086"/>
            <a:ext cx="5832648" cy="438731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řidič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635896" y="1554163"/>
            <a:ext cx="4680520" cy="4525962"/>
          </a:xfrm>
        </p:spPr>
      </p:pic>
      <p:sp>
        <p:nvSpPr>
          <p:cNvPr id="7" name="Oválný popisek 6"/>
          <p:cNvSpPr/>
          <p:nvPr/>
        </p:nvSpPr>
        <p:spPr>
          <a:xfrm>
            <a:off x="179512" y="2348880"/>
            <a:ext cx="4104456" cy="2160240"/>
          </a:xfrm>
          <a:prstGeom prst="wedgeEllipseCallout">
            <a:avLst>
              <a:gd name="adj1" fmla="val 92843"/>
              <a:gd name="adj2" fmla="val -25096"/>
            </a:avLst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899592" y="2780928"/>
            <a:ext cx="2448272" cy="1224136"/>
          </a:xfrm>
          <a:prstGeom prst="rect">
            <a:avLst/>
          </a:prstGeom>
        </p:spPr>
        <p:txBody>
          <a:bodyPr vert="horz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Zdravý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životní styl</a:t>
            </a:r>
            <a:endParaRPr kumimoji="0" lang="cs-CZ" sz="3600" b="1" i="0" u="none" strike="noStrike" kern="1200" cap="all" spc="0" normalizeH="0" baseline="0" noProof="0" dirty="0">
              <a:ln>
                <a:noFill/>
              </a:ln>
              <a:solidFill>
                <a:srgbClr val="FF0000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Zdravý životní styl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tlusťoch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03848" y="1470072"/>
            <a:ext cx="3096344" cy="503155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řidič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635896" y="1554163"/>
            <a:ext cx="4680520" cy="4525962"/>
          </a:xfrm>
        </p:spPr>
      </p:pic>
      <p:sp>
        <p:nvSpPr>
          <p:cNvPr id="7" name="Oválný popisek 6"/>
          <p:cNvSpPr/>
          <p:nvPr/>
        </p:nvSpPr>
        <p:spPr>
          <a:xfrm>
            <a:off x="179512" y="2348880"/>
            <a:ext cx="4104456" cy="2160240"/>
          </a:xfrm>
          <a:prstGeom prst="wedgeEllipseCallout">
            <a:avLst>
              <a:gd name="adj1" fmla="val 92843"/>
              <a:gd name="adj2" fmla="val -25096"/>
            </a:avLst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899592" y="2780928"/>
            <a:ext cx="2448272" cy="1224136"/>
          </a:xfrm>
          <a:prstGeom prst="rect">
            <a:avLst/>
          </a:prstGeom>
        </p:spPr>
        <p:txBody>
          <a:bodyPr vert="horz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Zdravý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životní styl !!!</a:t>
            </a:r>
            <a:endParaRPr kumimoji="0" lang="cs-CZ" sz="3600" b="1" i="0" u="none" strike="noStrike" kern="1200" cap="all" spc="0" normalizeH="0" baseline="0" noProof="0" dirty="0">
              <a:ln>
                <a:noFill/>
              </a:ln>
              <a:solidFill>
                <a:srgbClr val="FF0000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Zdravý životní styl</a:t>
            </a:r>
            <a:endParaRPr lang="cs-CZ" sz="6600" b="1" dirty="0">
              <a:solidFill>
                <a:srgbClr val="FF0000"/>
              </a:solidFill>
            </a:endParaRPr>
          </a:p>
        </p:txBody>
      </p:sp>
      <p:pic>
        <p:nvPicPr>
          <p:cNvPr id="6" name="Zástupný symbol pro obsah 5" descr="úč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716016" y="1700808"/>
            <a:ext cx="2880320" cy="4633558"/>
          </a:xfrm>
        </p:spPr>
      </p:pic>
      <p:sp>
        <p:nvSpPr>
          <p:cNvPr id="7" name="Oválný popisek 6"/>
          <p:cNvSpPr/>
          <p:nvPr/>
        </p:nvSpPr>
        <p:spPr>
          <a:xfrm>
            <a:off x="395536" y="1700808"/>
            <a:ext cx="3456384" cy="4680520"/>
          </a:xfrm>
          <a:prstGeom prst="wedgeEllipseCallout">
            <a:avLst>
              <a:gd name="adj1" fmla="val 115428"/>
              <a:gd name="adj2" fmla="val -2161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1560" y="2636912"/>
            <a:ext cx="310854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Co je</a:t>
            </a:r>
          </a:p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životní </a:t>
            </a:r>
          </a:p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styl??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75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672"/>
            <a:ext cx="8686800" cy="560345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cap="all" dirty="0" smtClean="0">
                <a:solidFill>
                  <a:schemeClr val="accent6">
                    <a:lumMod val="75000"/>
                  </a:schemeClr>
                </a:solidFill>
              </a:rPr>
              <a:t>Životní styl jsou</a:t>
            </a:r>
          </a:p>
          <a:p>
            <a:pPr>
              <a:buNone/>
            </a:pPr>
            <a:r>
              <a:rPr lang="cs-CZ" sz="4000" b="1" cap="all" dirty="0" smtClean="0">
                <a:solidFill>
                  <a:schemeClr val="accent6">
                    <a:lumMod val="75000"/>
                  </a:schemeClr>
                </a:solidFill>
              </a:rPr>
              <a:t> významné </a:t>
            </a:r>
          </a:p>
          <a:p>
            <a:pPr>
              <a:buNone/>
            </a:pPr>
            <a:r>
              <a:rPr lang="cs-CZ" sz="4000" b="1" cap="all" dirty="0" smtClean="0">
                <a:solidFill>
                  <a:schemeClr val="accent6">
                    <a:lumMod val="75000"/>
                  </a:schemeClr>
                </a:solidFill>
              </a:rPr>
              <a:t>činnosti,</a:t>
            </a:r>
          </a:p>
          <a:p>
            <a:pPr>
              <a:buNone/>
            </a:pPr>
            <a:r>
              <a:rPr lang="cs-CZ" sz="4000" b="1" cap="all" dirty="0" smtClean="0">
                <a:solidFill>
                  <a:schemeClr val="accent6">
                    <a:lumMod val="75000"/>
                  </a:schemeClr>
                </a:solidFill>
              </a:rPr>
              <a:t>Vztahy, životní</a:t>
            </a:r>
          </a:p>
          <a:p>
            <a:pPr>
              <a:buNone/>
            </a:pPr>
            <a:r>
              <a:rPr lang="cs-CZ" sz="4000" b="1" cap="all" dirty="0" smtClean="0">
                <a:solidFill>
                  <a:schemeClr val="accent6">
                    <a:lumMod val="75000"/>
                  </a:schemeClr>
                </a:solidFill>
              </a:rPr>
              <a:t>Projevy </a:t>
            </a:r>
          </a:p>
          <a:p>
            <a:pPr>
              <a:buNone/>
            </a:pPr>
            <a:r>
              <a:rPr lang="cs-CZ" sz="4000" b="1" cap="all" dirty="0" smtClean="0">
                <a:solidFill>
                  <a:schemeClr val="accent6">
                    <a:lumMod val="75000"/>
                  </a:schemeClr>
                </a:solidFill>
              </a:rPr>
              <a:t>a zvyklosti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Zástupný symbol pro obsah 5" descr="úč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1913701"/>
            <a:ext cx="2255602" cy="36285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ráno</a:t>
            </a:r>
            <a:endParaRPr lang="cs-CZ" dirty="0"/>
          </a:p>
        </p:txBody>
      </p:sp>
      <p:pic>
        <p:nvPicPr>
          <p:cNvPr id="5" name="Zástupný symbol pro obsah 4" descr="sprch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2060848"/>
            <a:ext cx="4191000" cy="2781776"/>
          </a:xfrm>
        </p:spPr>
      </p:pic>
      <p:pic>
        <p:nvPicPr>
          <p:cNvPr id="6" name="Zástupný symbol pro obsah 5" descr="popelní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87900" y="2438400"/>
            <a:ext cx="4064000" cy="304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Cesta do práce (školy)</a:t>
            </a:r>
            <a:endParaRPr lang="cs-CZ" dirty="0"/>
          </a:p>
        </p:txBody>
      </p:sp>
      <p:pic>
        <p:nvPicPr>
          <p:cNvPr id="5" name="Zástupný symbol pro obsah 4" descr="chodec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4800" y="1628800"/>
            <a:ext cx="4191000" cy="4680520"/>
          </a:xfrm>
        </p:spPr>
      </p:pic>
      <p:pic>
        <p:nvPicPr>
          <p:cNvPr id="6" name="Zástupný symbol pro obsah 5" descr="autobus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458497"/>
            <a:ext cx="4343400" cy="300780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přestávka</a:t>
            </a:r>
            <a:endParaRPr lang="cs-CZ" dirty="0"/>
          </a:p>
        </p:txBody>
      </p:sp>
      <p:pic>
        <p:nvPicPr>
          <p:cNvPr id="6" name="Zástupný symbol pro obsah 5" descr="salá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23528" y="2132856"/>
            <a:ext cx="4343400" cy="3257550"/>
          </a:xfrm>
        </p:spPr>
      </p:pic>
      <p:pic>
        <p:nvPicPr>
          <p:cNvPr id="5" name="Zástupný symbol pro obsah 5" descr="popelník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5080000" y="2420888"/>
            <a:ext cx="4064000" cy="304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oběd</a:t>
            </a:r>
            <a:endParaRPr lang="cs-CZ" dirty="0"/>
          </a:p>
        </p:txBody>
      </p:sp>
      <p:pic>
        <p:nvPicPr>
          <p:cNvPr id="5" name="Zástupný symbol pro obsah 4" descr="smažák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2996952"/>
            <a:ext cx="4191000" cy="3143250"/>
          </a:xfrm>
        </p:spPr>
      </p:pic>
      <p:pic>
        <p:nvPicPr>
          <p:cNvPr id="6" name="Zástupný symbol pro obsah 5" descr="salát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</p:spPr>
      </p:pic>
      <p:pic>
        <p:nvPicPr>
          <p:cNvPr id="7" name="Obrázek 6" descr="piv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1412776"/>
            <a:ext cx="1738633" cy="2376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svačina</a:t>
            </a:r>
            <a:endParaRPr lang="cs-CZ" dirty="0"/>
          </a:p>
        </p:txBody>
      </p:sp>
      <p:pic>
        <p:nvPicPr>
          <p:cNvPr id="5" name="Zástupný symbol pro obsah 5" descr="popelní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5157192"/>
            <a:ext cx="1824203" cy="1368152"/>
          </a:xfrm>
        </p:spPr>
      </p:pic>
      <p:pic>
        <p:nvPicPr>
          <p:cNvPr id="6" name="Obrázek 5" descr="piv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1340768"/>
            <a:ext cx="2088232" cy="2854076"/>
          </a:xfrm>
          <a:prstGeom prst="rect">
            <a:avLst/>
          </a:prstGeom>
        </p:spPr>
      </p:pic>
      <p:pic>
        <p:nvPicPr>
          <p:cNvPr id="7" name="Obrázek 6" descr="bůče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71659" y="2924944"/>
            <a:ext cx="3072341" cy="2304256"/>
          </a:xfrm>
          <a:prstGeom prst="rect">
            <a:avLst/>
          </a:prstGeom>
        </p:spPr>
      </p:pic>
      <p:pic>
        <p:nvPicPr>
          <p:cNvPr id="8" name="Zástupný symbol pro obsah 7" descr="brokolice.jpg"/>
          <p:cNvPicPr>
            <a:picLocks noGrp="1" noChangeAspect="1"/>
          </p:cNvPicPr>
          <p:nvPr>
            <p:ph sz="half" idx="1"/>
          </p:nvPr>
        </p:nvPicPr>
        <p:blipFill>
          <a:blip r:embed="rId5" cstate="print"/>
          <a:stretch>
            <a:fillRect/>
          </a:stretch>
        </p:blipFill>
        <p:spPr>
          <a:xfrm>
            <a:off x="467544" y="1916832"/>
            <a:ext cx="3259088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večeře</a:t>
            </a:r>
            <a:endParaRPr lang="cs-CZ" dirty="0"/>
          </a:p>
        </p:txBody>
      </p:sp>
      <p:pic>
        <p:nvPicPr>
          <p:cNvPr id="10" name="Zástupný symbol pro obsah 9" descr="800px-Floris_Claesz._van_Dyck_00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276872"/>
            <a:ext cx="4191000" cy="2692718"/>
          </a:xfrm>
        </p:spPr>
      </p:pic>
      <p:pic>
        <p:nvPicPr>
          <p:cNvPr id="5" name="Zástupný symbol pro obsah 5" descr="popelní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60032" y="1700808"/>
            <a:ext cx="1800324" cy="1350243"/>
          </a:xfrm>
        </p:spPr>
      </p:pic>
      <p:pic>
        <p:nvPicPr>
          <p:cNvPr id="6" name="Obrázek 5" descr="piv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76256" y="1844824"/>
            <a:ext cx="1738633" cy="2376264"/>
          </a:xfrm>
          <a:prstGeom prst="rect">
            <a:avLst/>
          </a:prstGeom>
        </p:spPr>
      </p:pic>
      <p:pic>
        <p:nvPicPr>
          <p:cNvPr id="7" name="Obrázek 6" descr="svíčková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860032" y="3717032"/>
            <a:ext cx="3240360" cy="2430270"/>
          </a:xfrm>
          <a:prstGeom prst="rect">
            <a:avLst/>
          </a:prstGeom>
        </p:spPr>
      </p:pic>
      <p:pic>
        <p:nvPicPr>
          <p:cNvPr id="8" name="Obrázek 7" descr="piv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28656" y="1997224"/>
            <a:ext cx="1738633" cy="2376264"/>
          </a:xfrm>
          <a:prstGeom prst="rect">
            <a:avLst/>
          </a:prstGeom>
        </p:spPr>
      </p:pic>
      <p:pic>
        <p:nvPicPr>
          <p:cNvPr id="9" name="Obrázek 8" descr="piv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81056" y="2149624"/>
            <a:ext cx="1738633" cy="2376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Volný čas</a:t>
            </a:r>
            <a:endParaRPr lang="cs-CZ" dirty="0"/>
          </a:p>
        </p:txBody>
      </p:sp>
      <p:pic>
        <p:nvPicPr>
          <p:cNvPr id="2050" name="Picture 2" descr="C:\Program Files (x86)\Microsoft Office\MEDIA\CAGCAT10\j0195384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72816"/>
            <a:ext cx="3456241" cy="3528392"/>
          </a:xfrm>
          <a:prstGeom prst="rect">
            <a:avLst/>
          </a:prstGeom>
          <a:noFill/>
        </p:spPr>
      </p:pic>
      <p:pic>
        <p:nvPicPr>
          <p:cNvPr id="2051" name="Picture 3" descr="C:\Program Files (x86)\Microsoft Office\MEDIA\CAGCAT10\j0292152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916832"/>
            <a:ext cx="1538935" cy="1826057"/>
          </a:xfrm>
          <a:prstGeom prst="rect">
            <a:avLst/>
          </a:prstGeom>
          <a:noFill/>
        </p:spPr>
      </p:pic>
      <p:pic>
        <p:nvPicPr>
          <p:cNvPr id="2052" name="Picture 4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060848"/>
            <a:ext cx="1195387" cy="1824037"/>
          </a:xfrm>
          <a:prstGeom prst="rect">
            <a:avLst/>
          </a:prstGeom>
          <a:noFill/>
        </p:spPr>
      </p:pic>
      <p:pic>
        <p:nvPicPr>
          <p:cNvPr id="2053" name="Picture 5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4293096"/>
            <a:ext cx="1827212" cy="1504950"/>
          </a:xfrm>
          <a:prstGeom prst="rect">
            <a:avLst/>
          </a:prstGeom>
          <a:noFill/>
        </p:spPr>
      </p:pic>
      <p:pic>
        <p:nvPicPr>
          <p:cNvPr id="2054" name="Picture 6" descr="C:\Program Files (x86)\Microsoft Office\MEDIA\CAGCAT10\j0199036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4293096"/>
            <a:ext cx="1570038" cy="1730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Volný čas</a:t>
            </a:r>
            <a:endParaRPr lang="cs-CZ" dirty="0"/>
          </a:p>
        </p:txBody>
      </p:sp>
      <p:pic>
        <p:nvPicPr>
          <p:cNvPr id="10" name="Obrázek 9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692696"/>
            <a:ext cx="1738633" cy="2376264"/>
          </a:xfrm>
          <a:prstGeom prst="rect">
            <a:avLst/>
          </a:prstGeom>
        </p:spPr>
      </p:pic>
      <p:pic>
        <p:nvPicPr>
          <p:cNvPr id="12" name="Obrázek 11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1340768"/>
            <a:ext cx="1738633" cy="2376264"/>
          </a:xfrm>
          <a:prstGeom prst="rect">
            <a:avLst/>
          </a:prstGeom>
        </p:spPr>
      </p:pic>
      <p:pic>
        <p:nvPicPr>
          <p:cNvPr id="14" name="Obrázek 13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484784"/>
            <a:ext cx="1738633" cy="2376264"/>
          </a:xfrm>
          <a:prstGeom prst="rect">
            <a:avLst/>
          </a:prstGeom>
        </p:spPr>
      </p:pic>
      <p:pic>
        <p:nvPicPr>
          <p:cNvPr id="15" name="Obrázek 14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05367" y="3573016"/>
            <a:ext cx="1738633" cy="2376264"/>
          </a:xfrm>
          <a:prstGeom prst="rect">
            <a:avLst/>
          </a:prstGeom>
        </p:spPr>
      </p:pic>
      <p:pic>
        <p:nvPicPr>
          <p:cNvPr id="16" name="Zástupný symbol pro obsah 5" descr="popelní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139952" y="3573016"/>
            <a:ext cx="1800324" cy="1350243"/>
          </a:xfrm>
        </p:spPr>
      </p:pic>
      <p:pic>
        <p:nvPicPr>
          <p:cNvPr id="17" name="Obrázek 16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3789040"/>
            <a:ext cx="1738633" cy="2376264"/>
          </a:xfrm>
          <a:prstGeom prst="rect">
            <a:avLst/>
          </a:prstGeom>
        </p:spPr>
      </p:pic>
      <p:pic>
        <p:nvPicPr>
          <p:cNvPr id="18" name="Obrázek 17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3356992"/>
            <a:ext cx="1738633" cy="2376264"/>
          </a:xfrm>
          <a:prstGeom prst="rect">
            <a:avLst/>
          </a:prstGeom>
        </p:spPr>
      </p:pic>
      <p:pic>
        <p:nvPicPr>
          <p:cNvPr id="19" name="Obrázek 18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4221088"/>
            <a:ext cx="1738633" cy="2376264"/>
          </a:xfrm>
          <a:prstGeom prst="rect">
            <a:avLst/>
          </a:prstGeom>
        </p:spPr>
      </p:pic>
      <p:pic>
        <p:nvPicPr>
          <p:cNvPr id="20" name="Obrázek 19" descr="piv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84168" y="1844824"/>
            <a:ext cx="1738633" cy="2376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dovolená</a:t>
            </a:r>
            <a:endParaRPr lang="cs-CZ" dirty="0"/>
          </a:p>
        </p:txBody>
      </p:sp>
      <p:pic>
        <p:nvPicPr>
          <p:cNvPr id="5" name="Zástupný symbol pro obsah 4" descr="cyklist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4800" y="2565400"/>
            <a:ext cx="4191000" cy="2794000"/>
          </a:xfrm>
        </p:spPr>
      </p:pic>
      <p:pic>
        <p:nvPicPr>
          <p:cNvPr id="6" name="Zástupný symbol pro obsah 5" descr="hospoda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538730"/>
            <a:ext cx="4343400" cy="28473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spánek</a:t>
            </a:r>
            <a:endParaRPr lang="cs-CZ" dirty="0"/>
          </a:p>
        </p:txBody>
      </p:sp>
      <p:sp>
        <p:nvSpPr>
          <p:cNvPr id="11" name="Vývojový diagram: nebo 10"/>
          <p:cNvSpPr/>
          <p:nvPr/>
        </p:nvSpPr>
        <p:spPr>
          <a:xfrm>
            <a:off x="683568" y="2060848"/>
            <a:ext cx="3312368" cy="3672408"/>
          </a:xfrm>
          <a:prstGeom prst="flowChartOr">
            <a:avLst/>
          </a:prstGeom>
          <a:gradFill>
            <a:gsLst>
              <a:gs pos="0">
                <a:schemeClr val="bg2">
                  <a:lumMod val="5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nebo 11"/>
          <p:cNvSpPr/>
          <p:nvPr/>
        </p:nvSpPr>
        <p:spPr>
          <a:xfrm>
            <a:off x="4932040" y="2132856"/>
            <a:ext cx="3312368" cy="3672408"/>
          </a:xfrm>
          <a:prstGeom prst="flowChartOr">
            <a:avLst/>
          </a:prstGeom>
          <a:gradFill>
            <a:gsLst>
              <a:gs pos="0">
                <a:srgbClr val="FC9FCB"/>
              </a:gs>
              <a:gs pos="13000">
                <a:srgbClr val="F8B049"/>
              </a:gs>
              <a:gs pos="21001">
                <a:srgbClr val="F8B049"/>
              </a:gs>
              <a:gs pos="63000">
                <a:srgbClr val="FEE7F2"/>
              </a:gs>
              <a:gs pos="67000">
                <a:srgbClr val="F952A0"/>
              </a:gs>
              <a:gs pos="69000">
                <a:srgbClr val="C50849"/>
              </a:gs>
              <a:gs pos="82001">
                <a:srgbClr val="B43E85"/>
              </a:gs>
              <a:gs pos="100000">
                <a:srgbClr val="F8B049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ínus 12"/>
          <p:cNvSpPr/>
          <p:nvPr/>
        </p:nvSpPr>
        <p:spPr>
          <a:xfrm rot="5400000">
            <a:off x="5472100" y="2600908"/>
            <a:ext cx="2282552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ínus 13"/>
          <p:cNvSpPr/>
          <p:nvPr/>
        </p:nvSpPr>
        <p:spPr>
          <a:xfrm rot="5239724">
            <a:off x="1134856" y="2545021"/>
            <a:ext cx="2293432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ínus 14"/>
          <p:cNvSpPr/>
          <p:nvPr/>
        </p:nvSpPr>
        <p:spPr>
          <a:xfrm rot="863091">
            <a:off x="649943" y="3308300"/>
            <a:ext cx="2114015" cy="914400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ínus 15"/>
          <p:cNvSpPr/>
          <p:nvPr/>
        </p:nvSpPr>
        <p:spPr>
          <a:xfrm rot="6039910">
            <a:off x="5793421" y="2739529"/>
            <a:ext cx="1992947" cy="914400"/>
          </a:xfrm>
          <a:prstGeom prst="mathMinus">
            <a:avLst>
              <a:gd name="adj1" fmla="val 2822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484784"/>
            <a:ext cx="74888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Klikni na šipku a potom na symbol </a:t>
            </a:r>
          </a:p>
          <a:p>
            <a:pPr algn="ctr"/>
            <a:r>
              <a:rPr lang="cs-CZ" sz="6000" dirty="0" smtClean="0"/>
              <a:t>u správné odpovědi</a:t>
            </a:r>
            <a:endParaRPr lang="cs-CZ" sz="6000" dirty="0"/>
          </a:p>
        </p:txBody>
      </p:sp>
      <p:sp>
        <p:nvSpPr>
          <p:cNvPr id="6" name="Šipka nahoru 5"/>
          <p:cNvSpPr/>
          <p:nvPr/>
        </p:nvSpPr>
        <p:spPr>
          <a:xfrm rot="5400000">
            <a:off x="4139952" y="4581128"/>
            <a:ext cx="936104" cy="1554472"/>
          </a:xfrm>
          <a:prstGeom prst="up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 ránu si dám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79712" y="1556792"/>
            <a:ext cx="66967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cap="all" dirty="0" smtClean="0"/>
              <a:t>Sprchu a zacvičím si</a:t>
            </a:r>
            <a:endParaRPr lang="cs-CZ" sz="5400" cap="all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4437112"/>
            <a:ext cx="42484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cap="all" dirty="0" smtClean="0"/>
              <a:t>cigaretu</a:t>
            </a:r>
            <a:endParaRPr lang="cs-CZ" sz="5400" cap="all" dirty="0"/>
          </a:p>
        </p:txBody>
      </p:sp>
      <p:sp>
        <p:nvSpPr>
          <p:cNvPr id="11" name="Pěticípá hvězda 10">
            <a:hlinkClick r:id="rId2" action="ppaction://hlinksldjump"/>
          </p:cNvPr>
          <p:cNvSpPr/>
          <p:nvPr/>
        </p:nvSpPr>
        <p:spPr>
          <a:xfrm>
            <a:off x="539552" y="1916832"/>
            <a:ext cx="914400" cy="914400"/>
          </a:xfrm>
          <a:prstGeom prst="star5">
            <a:avLst/>
          </a:prstGeom>
          <a:solidFill>
            <a:schemeClr val="bg2">
              <a:lumMod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>
            <a:hlinkClick r:id="rId3" action="ppaction://hlinksldjump"/>
          </p:cNvPr>
          <p:cNvSpPr/>
          <p:nvPr/>
        </p:nvSpPr>
        <p:spPr>
          <a:xfrm>
            <a:off x="6156176" y="4365104"/>
            <a:ext cx="914400" cy="914400"/>
          </a:xfrm>
          <a:prstGeom prst="star5">
            <a:avLst/>
          </a:prstGeom>
          <a:solidFill>
            <a:schemeClr val="bg2">
              <a:lumMod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 práce to mám jeden kilometr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1628800"/>
            <a:ext cx="48965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cap="all" dirty="0" smtClean="0"/>
              <a:t>Pojedu autem</a:t>
            </a:r>
            <a:endParaRPr lang="cs-CZ" sz="5400" cap="all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4005064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cap="all" dirty="0" smtClean="0"/>
              <a:t>Pojedu na kole, nebo pěšky</a:t>
            </a:r>
            <a:endParaRPr lang="cs-CZ" sz="5400" cap="all" dirty="0"/>
          </a:p>
        </p:txBody>
      </p:sp>
      <p:sp>
        <p:nvSpPr>
          <p:cNvPr id="5" name="Pěticípá hvězda 4">
            <a:hlinkClick r:id="rId2" action="ppaction://hlinksldjump"/>
          </p:cNvPr>
          <p:cNvSpPr/>
          <p:nvPr/>
        </p:nvSpPr>
        <p:spPr>
          <a:xfrm>
            <a:off x="1331640" y="2132856"/>
            <a:ext cx="914400" cy="914400"/>
          </a:xfrm>
          <a:prstGeom prst="star5">
            <a:avLst/>
          </a:prstGeom>
          <a:solidFill>
            <a:schemeClr val="bg2">
              <a:lumMod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>
            <a:hlinkClick r:id="rId3" action="ppaction://hlinksldjump"/>
          </p:cNvPr>
          <p:cNvSpPr/>
          <p:nvPr/>
        </p:nvSpPr>
        <p:spPr>
          <a:xfrm>
            <a:off x="5868144" y="5229200"/>
            <a:ext cx="914400" cy="914400"/>
          </a:xfrm>
          <a:prstGeom prst="star5">
            <a:avLst/>
          </a:prstGeom>
          <a:solidFill>
            <a:schemeClr val="bg2">
              <a:lumMod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Nejlepší odpočinek je: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1700808"/>
            <a:ext cx="72728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cap="all" dirty="0" smtClean="0"/>
              <a:t>Projet se na kole, nebo kolečkových bruslích</a:t>
            </a:r>
            <a:endParaRPr lang="cs-CZ" sz="4000" cap="all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3861048"/>
            <a:ext cx="61206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cap="all" dirty="0" smtClean="0"/>
              <a:t>U televize v si dát</a:t>
            </a:r>
          </a:p>
          <a:p>
            <a:r>
              <a:rPr lang="cs-CZ" sz="4000" cap="all" dirty="0" smtClean="0"/>
              <a:t>Cigaretu, pivo a brambůrky</a:t>
            </a:r>
            <a:endParaRPr lang="cs-CZ" sz="4000" cap="all" dirty="0"/>
          </a:p>
        </p:txBody>
      </p:sp>
      <p:sp>
        <p:nvSpPr>
          <p:cNvPr id="11" name="Pěticípá hvězda 10">
            <a:hlinkClick r:id="rId2" action="ppaction://hlinksldjump"/>
          </p:cNvPr>
          <p:cNvSpPr/>
          <p:nvPr/>
        </p:nvSpPr>
        <p:spPr>
          <a:xfrm>
            <a:off x="755576" y="4437112"/>
            <a:ext cx="914400" cy="914400"/>
          </a:xfrm>
          <a:prstGeom prst="star5">
            <a:avLst/>
          </a:prstGeom>
          <a:solidFill>
            <a:schemeClr val="bg2">
              <a:lumMod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>
            <a:hlinkClick r:id="rId3" action="ppaction://hlinksldjump"/>
          </p:cNvPr>
          <p:cNvSpPr/>
          <p:nvPr/>
        </p:nvSpPr>
        <p:spPr>
          <a:xfrm>
            <a:off x="7668344" y="1988840"/>
            <a:ext cx="914400" cy="914400"/>
          </a:xfrm>
          <a:prstGeom prst="star5">
            <a:avLst/>
          </a:prstGeom>
          <a:solidFill>
            <a:schemeClr val="bg2">
              <a:lumMod val="1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rakev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43808" y="3356992"/>
            <a:ext cx="4064000" cy="30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71600" y="548680"/>
            <a:ext cx="7488832" cy="236988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Těšíme se na Vás!</a:t>
            </a:r>
          </a:p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pohřební služba</a:t>
            </a:r>
            <a:endParaRPr lang="cs-CZ" sz="40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Maňas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a syn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Program Files (x86)\Microsoft Office\MEDIA\CAGCAT10\j0298653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708920"/>
            <a:ext cx="4946930" cy="2664295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436096" y="2276872"/>
            <a:ext cx="17235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rakev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43808" y="3356992"/>
            <a:ext cx="4064000" cy="30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71600" y="548680"/>
            <a:ext cx="7488832" cy="236988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Těšíme se na Vás!</a:t>
            </a:r>
          </a:p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pohřební služba</a:t>
            </a:r>
            <a:endParaRPr lang="cs-CZ" sz="40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Maňas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a syn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Program Files (x86)\Microsoft Office\MEDIA\CAGCAT10\j0298653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708920"/>
            <a:ext cx="4946930" cy="2664295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436096" y="2276872"/>
            <a:ext cx="17235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rakev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43808" y="3356992"/>
            <a:ext cx="4064000" cy="30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71600" y="548680"/>
            <a:ext cx="7488832" cy="236988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Těšíme se na Vás!</a:t>
            </a:r>
          </a:p>
          <a:p>
            <a:pPr algn="ctr"/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pohřební služba</a:t>
            </a:r>
            <a:endParaRPr lang="cs-CZ" sz="40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Maňas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a syn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Program Files (x86)\Microsoft Office\MEDIA\CAGCAT10\j0298653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708920"/>
            <a:ext cx="4946930" cy="2664295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436096" y="2276872"/>
            <a:ext cx="17235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předu nebo Další 2">
            <a:hlinkClick r:id="rId2" action="ppaction://hlinksldjump" highlightClick="1"/>
          </p:cNvPr>
          <p:cNvSpPr/>
          <p:nvPr/>
        </p:nvSpPr>
        <p:spPr>
          <a:xfrm>
            <a:off x="3131840" y="4293096"/>
            <a:ext cx="3096344" cy="2266552"/>
          </a:xfrm>
          <a:prstGeom prst="actionButtonForwardNext">
            <a:avLst/>
          </a:prstGeom>
          <a:solidFill>
            <a:schemeClr val="bg2">
              <a:lumMod val="2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09862" y="836712"/>
            <a:ext cx="7789248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KLIKNI NA ŠIPKU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OSTATNÍ TAKY CHTĚJÍ</a:t>
            </a:r>
          </a:p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OPAKOVAT 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1622499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Použité ZDROJE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2996952"/>
          <a:ext cx="8496944" cy="2758115"/>
        </p:xfrm>
        <a:graphic>
          <a:graphicData uri="http://schemas.openxmlformats.org/drawingml/2006/table">
            <a:tbl>
              <a:tblPr/>
              <a:tblGrid>
                <a:gridCol w="576063"/>
                <a:gridCol w="7920881"/>
              </a:tblGrid>
              <a:tr h="1957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2 - 8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Obrázky</a:t>
                      </a:r>
                      <a:r>
                        <a:rPr lang="cs-CZ" sz="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použizy</a:t>
                      </a:r>
                      <a:r>
                        <a:rPr lang="cs-CZ" sz="600" baseline="0" dirty="0" smtClean="0">
                          <a:latin typeface="Calibri"/>
                          <a:ea typeface="Calibri"/>
                          <a:cs typeface="Times New Roman"/>
                        </a:rPr>
                        <a:t> z www.</a:t>
                      </a:r>
                      <a:r>
                        <a:rPr lang="cs-CZ" sz="800" i="1" dirty="0" smtClean="0"/>
                        <a:t>Žlutá síla</a:t>
                      </a:r>
                      <a:r>
                        <a:rPr lang="cs-CZ" sz="800" dirty="0" smtClean="0"/>
                        <a:t> [online]. [cit. 2013-08-20]. Dostupné z: http://www.</a:t>
                      </a:r>
                      <a:r>
                        <a:rPr lang="cs-CZ" sz="800" dirty="0" err="1" smtClean="0"/>
                        <a:t>zlutasila.wbs.cz</a:t>
                      </a:r>
                      <a:r>
                        <a:rPr lang="cs-CZ" sz="800" dirty="0" smtClean="0"/>
                        <a:t>/</a:t>
                      </a:r>
                      <a:r>
                        <a:rPr lang="cs-CZ" sz="800" dirty="0" err="1" smtClean="0"/>
                        <a:t>Vedlejsi</a:t>
                      </a:r>
                      <a:r>
                        <a:rPr lang="cs-CZ" sz="800" dirty="0" smtClean="0"/>
                        <a:t>-postavy.</a:t>
                      </a:r>
                      <a:r>
                        <a:rPr lang="cs-CZ" sz="800" dirty="0" err="1" smtClean="0"/>
                        <a:t>html</a:t>
                      </a:r>
                      <a:r>
                        <a:rPr lang="cs-CZ" sz="800" dirty="0" smtClean="0"/>
                        <a:t> 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11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/>
                        <a:t>Sprcha.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2013-08-20]. Dostupné z: http://cs.wikipedia.org/wiki/Soubor:Shower_head.JPG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/>
                        <a:t>Popelník.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2013-08-20]. Dostupné z: http://cs.wikipedia.org/wiki/Soubor:Cigarette_in_white_ashtray.jpg </a:t>
                      </a: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5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err="1" smtClean="0"/>
                        <a:t>Chodec</a:t>
                      </a:r>
                      <a:r>
                        <a:rPr lang="en-US" sz="800" dirty="0" smtClean="0"/>
                        <a:t>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2013-08-20].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http://cs.wikipedia.org/wiki/Soubor:People_walking_on_walk_towards_Kohlberg.jpgigarette_in_white_ashtray.jpg </a:t>
                      </a:r>
                      <a:endParaRPr lang="cs-CZ" sz="8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smtClean="0"/>
                        <a:t>Autobus.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2013-08-20]. </a:t>
                      </a:r>
                      <a:r>
                        <a:rPr lang="en-US" sz="800" dirty="0" err="1" smtClean="0"/>
                        <a:t>Dostupné</a:t>
                      </a:r>
                      <a:r>
                        <a:rPr lang="en-US" sz="800" dirty="0" smtClean="0"/>
                        <a:t> z: http://cs.wikipedia.org/wiki/Soubor:People_wahttp://cs.wikipedia.org/wiki/Soubor:MB_O_405_N_MVV274.jpegigarette_in_white_ashtray.jpg 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68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dirty="0" smtClean="0"/>
                        <a:t>Popelník. In: </a:t>
                      </a:r>
                      <a:r>
                        <a:rPr lang="cs-CZ" sz="700" i="1" dirty="0" err="1" smtClean="0"/>
                        <a:t>Wikipedia</a:t>
                      </a:r>
                      <a:r>
                        <a:rPr lang="cs-CZ" sz="700" i="1" dirty="0" smtClean="0"/>
                        <a:t>: </a:t>
                      </a:r>
                      <a:r>
                        <a:rPr lang="cs-CZ" sz="700" i="1" dirty="0" err="1" smtClean="0"/>
                        <a:t>the</a:t>
                      </a:r>
                      <a:r>
                        <a:rPr lang="cs-CZ" sz="700" i="1" dirty="0" smtClean="0"/>
                        <a:t> free </a:t>
                      </a:r>
                      <a:r>
                        <a:rPr lang="cs-CZ" sz="700" i="1" dirty="0" err="1" smtClean="0"/>
                        <a:t>encyclopedia</a:t>
                      </a:r>
                      <a:r>
                        <a:rPr lang="cs-CZ" sz="700" dirty="0" smtClean="0"/>
                        <a:t> [online]. San </a:t>
                      </a:r>
                      <a:r>
                        <a:rPr lang="cs-CZ" sz="700" dirty="0" err="1" smtClean="0"/>
                        <a:t>Francisco</a:t>
                      </a:r>
                      <a:r>
                        <a:rPr lang="cs-CZ" sz="700" dirty="0" smtClean="0"/>
                        <a:t> (CA): </a:t>
                      </a:r>
                      <a:r>
                        <a:rPr lang="cs-CZ" sz="700" dirty="0" err="1" smtClean="0"/>
                        <a:t>Wikimedia</a:t>
                      </a:r>
                      <a:r>
                        <a:rPr lang="cs-CZ" sz="700" dirty="0" smtClean="0"/>
                        <a:t> </a:t>
                      </a:r>
                      <a:r>
                        <a:rPr lang="cs-CZ" sz="700" dirty="0" err="1" smtClean="0"/>
                        <a:t>Foundation</a:t>
                      </a:r>
                      <a:r>
                        <a:rPr lang="cs-CZ" sz="700" dirty="0" smtClean="0"/>
                        <a:t>, 2001- [cit. 2013-08-20]. Dostupné z: http://cs.wikipedia.org/wiki/Soubor:Cigarette_in_white_ashtray.jpg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smtClean="0"/>
                        <a:t>Šop.s.1.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2013-08-20]. http://cs.wikipedia.org/wiki/Soubor:Sopska_salata.jpgeople_wahttp://cs.wikipedia.org/wiki/Soubor:MB_O_405_N_MVV274.jpegigarette_in_white_ashtray.jpg </a:t>
                      </a:r>
                      <a:endParaRPr lang="cs-CZ" sz="700" dirty="0" smtClean="0"/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23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800" dirty="0" smtClean="0"/>
                        <a:t>Šop.s.1. In: </a:t>
                      </a:r>
                      <a:r>
                        <a:rPr lang="en-US" sz="800" i="1" dirty="0" smtClean="0"/>
                        <a:t>Wikipedia: the free encyclopedia</a:t>
                      </a:r>
                      <a:r>
                        <a:rPr lang="en-US" sz="800" dirty="0" smtClean="0"/>
                        <a:t> [online]. San Francisco (CA): Wikimedia Foundation, 2001- [cit. 2013-08-20]. http://cs.wikipedia.org/wiki/Soubor:Sopska_salata.jpgeople_wahttp://cs.wikipedia.org/wiki/Soubor:MB_O_405_N_MVV274.jpegigarette_in_white_ashtray.jpg </a:t>
                      </a:r>
                      <a:endParaRPr lang="cs-CZ" sz="8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 dirty="0" err="1" smtClean="0"/>
                        <a:t>Pivo</a:t>
                      </a:r>
                      <a:r>
                        <a:rPr lang="en-US" sz="700" dirty="0" smtClean="0"/>
                        <a:t>. In: </a:t>
                      </a:r>
                      <a:r>
                        <a:rPr lang="en-US" sz="700" i="1" dirty="0" smtClean="0"/>
                        <a:t>Wikipedia: the free encyclopedia</a:t>
                      </a:r>
                      <a:r>
                        <a:rPr lang="en-US" sz="700" dirty="0" smtClean="0"/>
                        <a:t> [online]. San Francisco (CA): Wikimedia Foundation, 2001- [cit. 2013-08-20]. </a:t>
                      </a:r>
                      <a:r>
                        <a:rPr lang="en-US" sz="700" dirty="0" err="1" smtClean="0"/>
                        <a:t>Dostupné</a:t>
                      </a:r>
                      <a:r>
                        <a:rPr lang="en-US" sz="700" dirty="0" smtClean="0"/>
                        <a:t> z: http://cs.wikipedia.org/wiki/Soubor:Budvar-mug.JPGv%C3%ADckov%C3%A1_na_smetane,_houskov%C3%BD_knedl%C3%ADk,_citron,_brusinky.jpgma%C5%BEen%C3%BD_s%C3%BDr,_hranolky,_tatarsk%C3%A1_om%C3%A1%C4%8Dka,_obloha.jpgoccoli_bunches.jpg </a:t>
                      </a:r>
                      <a:r>
                        <a:rPr lang="cs-CZ" sz="700" dirty="0" smtClean="0"/>
                        <a:t>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700" dirty="0" smtClean="0"/>
                        <a:t>Smažený sýr. In: </a:t>
                      </a:r>
                      <a:r>
                        <a:rPr lang="cs-CZ" sz="700" i="1" dirty="0" err="1" smtClean="0"/>
                        <a:t>Wikipedia</a:t>
                      </a:r>
                      <a:r>
                        <a:rPr lang="cs-CZ" sz="700" i="1" dirty="0" smtClean="0"/>
                        <a:t>: </a:t>
                      </a:r>
                      <a:r>
                        <a:rPr lang="cs-CZ" sz="700" i="1" dirty="0" err="1" smtClean="0"/>
                        <a:t>the</a:t>
                      </a:r>
                      <a:r>
                        <a:rPr lang="cs-CZ" sz="700" i="1" dirty="0" smtClean="0"/>
                        <a:t> free </a:t>
                      </a:r>
                      <a:r>
                        <a:rPr lang="cs-CZ" sz="700" i="1" dirty="0" err="1" smtClean="0"/>
                        <a:t>encyclopedia</a:t>
                      </a:r>
                      <a:r>
                        <a:rPr lang="cs-CZ" sz="700" dirty="0" smtClean="0"/>
                        <a:t> [online]. San </a:t>
                      </a:r>
                      <a:r>
                        <a:rPr lang="cs-CZ" sz="700" dirty="0" err="1" smtClean="0"/>
                        <a:t>Francisco</a:t>
                      </a:r>
                      <a:r>
                        <a:rPr lang="cs-CZ" sz="700" dirty="0" smtClean="0"/>
                        <a:t> (CA): </a:t>
                      </a:r>
                      <a:r>
                        <a:rPr lang="cs-CZ" sz="700" dirty="0" err="1" smtClean="0"/>
                        <a:t>Wikimedia</a:t>
                      </a:r>
                      <a:r>
                        <a:rPr lang="cs-CZ" sz="700" dirty="0" smtClean="0"/>
                        <a:t> </a:t>
                      </a:r>
                      <a:r>
                        <a:rPr lang="cs-CZ" sz="700" dirty="0" err="1" smtClean="0"/>
                        <a:t>Foundation</a:t>
                      </a:r>
                      <a:r>
                        <a:rPr lang="cs-CZ" sz="700" dirty="0" smtClean="0"/>
                        <a:t>, 2001- [cit. 2013-08-20]. Dostupné z: http://cs.wikipedia.org/wiki/Soubor:Sma%C5%BEen%C3%BD_s%C3%BDr,_hranolky,_tatarsk%C3%A1_om%C3%A1%C4%8Dka,_obloha.jpgoccoli_bunches.jpg </a:t>
                      </a: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3068960"/>
          <a:ext cx="8496944" cy="2409726"/>
        </p:xfrm>
        <a:graphic>
          <a:graphicData uri="http://schemas.openxmlformats.org/drawingml/2006/table">
            <a:tbl>
              <a:tblPr/>
              <a:tblGrid>
                <a:gridCol w="576063"/>
                <a:gridCol w="7920881"/>
              </a:tblGrid>
              <a:tr h="6178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 dirty="0" err="1" smtClean="0"/>
                        <a:t>Pivo</a:t>
                      </a:r>
                      <a:r>
                        <a:rPr lang="en-US" sz="600" dirty="0" smtClean="0"/>
                        <a:t>. In: </a:t>
                      </a:r>
                      <a:r>
                        <a:rPr lang="en-US" sz="600" i="1" dirty="0" smtClean="0"/>
                        <a:t>Wikipedia: the free encyclopedia</a:t>
                      </a:r>
                      <a:r>
                        <a:rPr lang="en-US" sz="600" dirty="0" smtClean="0"/>
                        <a:t> [online]. San Francisco (CA): Wikimedia Foundation, 2001- [cit. 2013-08-20]. </a:t>
                      </a:r>
                      <a:r>
                        <a:rPr lang="en-US" sz="600" dirty="0" err="1" smtClean="0"/>
                        <a:t>Dostupné</a:t>
                      </a:r>
                      <a:r>
                        <a:rPr lang="en-US" sz="600" dirty="0" smtClean="0"/>
                        <a:t> z: http://cs.wikipedia.org/wiki/Soubor:Budvar-mug.JPGv%C3%ADckov%C3%A1_na_smetane,_houskov%C3%BD_knedl%C3%ADk,_citron,_brusinky.jpgma%C5%BEen%C3%BD_s%C3%BDr,_hranolky,_tatarsk%C3%A1_om%C3%A1%C4%8Dka,_obloha.jpgoccoli_bunches.jpg </a:t>
                      </a:r>
                      <a:r>
                        <a:rPr lang="cs-CZ" sz="600" dirty="0" smtClean="0"/>
                        <a:t>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700" dirty="0" err="1" smtClean="0"/>
                        <a:t>Brokolice</a:t>
                      </a:r>
                      <a:r>
                        <a:rPr lang="en-US" sz="700" dirty="0" smtClean="0"/>
                        <a:t>. In: </a:t>
                      </a:r>
                      <a:r>
                        <a:rPr lang="en-US" sz="700" i="1" dirty="0" smtClean="0"/>
                        <a:t>Wikipedia: the free encyclopedia</a:t>
                      </a:r>
                      <a:r>
                        <a:rPr lang="en-US" sz="700" dirty="0" smtClean="0"/>
                        <a:t> [online]. San Francisco (CA): Wikimedia Foundation, 2001- [cit. 2013-08-20]. </a:t>
                      </a:r>
                      <a:r>
                        <a:rPr lang="en-US" sz="700" dirty="0" err="1" smtClean="0"/>
                        <a:t>Dostupné</a:t>
                      </a:r>
                      <a:r>
                        <a:rPr lang="en-US" sz="700" dirty="0" smtClean="0"/>
                        <a:t> z: http://cs.wikipedia.org/wiki/Soubor:Broccoli_bunches.jpg </a:t>
                      </a:r>
                      <a:endParaRPr lang="cs-CZ" sz="7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 dirty="0" err="1" smtClean="0"/>
                        <a:t>Bůček</a:t>
                      </a:r>
                      <a:r>
                        <a:rPr lang="en-US" sz="600" dirty="0" smtClean="0"/>
                        <a:t>. In: </a:t>
                      </a:r>
                      <a:r>
                        <a:rPr lang="en-US" sz="600" i="1" dirty="0" smtClean="0"/>
                        <a:t>Wikipedia: the free encyclopedia</a:t>
                      </a:r>
                      <a:r>
                        <a:rPr lang="en-US" sz="600" dirty="0" smtClean="0"/>
                        <a:t> [online]. San Francisco (CA): Wikimedia Foundation, 2001- [cit. 2013-08-20]. </a:t>
                      </a:r>
                      <a:r>
                        <a:rPr lang="en-US" sz="600" dirty="0" err="1" smtClean="0"/>
                        <a:t>Dostupné</a:t>
                      </a:r>
                      <a:r>
                        <a:rPr lang="en-US" sz="600" dirty="0" smtClean="0"/>
                        <a:t> z: http://cs.wikipedia.org/wiki/Soubor:DongPoRou.jpg </a:t>
                      </a:r>
                      <a:endParaRPr lang="cs-CZ" sz="6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" dirty="0" smtClean="0"/>
                        <a:t>Popelník. In: </a:t>
                      </a:r>
                      <a:r>
                        <a:rPr lang="cs-CZ" sz="600" i="1" dirty="0" err="1" smtClean="0"/>
                        <a:t>Wikipedia</a:t>
                      </a:r>
                      <a:r>
                        <a:rPr lang="cs-CZ" sz="600" i="1" dirty="0" smtClean="0"/>
                        <a:t>: </a:t>
                      </a:r>
                      <a:r>
                        <a:rPr lang="cs-CZ" sz="600" i="1" dirty="0" err="1" smtClean="0"/>
                        <a:t>the</a:t>
                      </a:r>
                      <a:r>
                        <a:rPr lang="cs-CZ" sz="600" i="1" dirty="0" smtClean="0"/>
                        <a:t> free </a:t>
                      </a:r>
                      <a:r>
                        <a:rPr lang="cs-CZ" sz="600" i="1" dirty="0" err="1" smtClean="0"/>
                        <a:t>encyclopedia</a:t>
                      </a:r>
                      <a:r>
                        <a:rPr lang="cs-CZ" sz="600" dirty="0" smtClean="0"/>
                        <a:t> [online]. San </a:t>
                      </a:r>
                      <a:r>
                        <a:rPr lang="cs-CZ" sz="600" dirty="0" err="1" smtClean="0"/>
                        <a:t>Francisco</a:t>
                      </a:r>
                      <a:r>
                        <a:rPr lang="cs-CZ" sz="600" dirty="0" smtClean="0"/>
                        <a:t> (CA): </a:t>
                      </a:r>
                      <a:r>
                        <a:rPr lang="cs-CZ" sz="600" dirty="0" err="1" smtClean="0"/>
                        <a:t>Wikimedia</a:t>
                      </a:r>
                      <a:r>
                        <a:rPr lang="cs-CZ" sz="600" dirty="0" smtClean="0"/>
                        <a:t> </a:t>
                      </a:r>
                      <a:r>
                        <a:rPr lang="cs-CZ" sz="600" dirty="0" err="1" smtClean="0"/>
                        <a:t>Foundation</a:t>
                      </a:r>
                      <a:r>
                        <a:rPr lang="cs-CZ" sz="600" dirty="0" smtClean="0"/>
                        <a:t>, 2001- [cit. 2013-08-20]. Dostupné z: http://cs.wikipedia.org/wiki/Soubor:Cigarette_in_white_ashtray.jpg </a:t>
                      </a: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9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700" dirty="0" smtClean="0"/>
                        <a:t>Večeře. In: </a:t>
                      </a:r>
                      <a:r>
                        <a:rPr lang="cs-CZ" sz="700" i="1" dirty="0" err="1" smtClean="0"/>
                        <a:t>Wikipedia</a:t>
                      </a:r>
                      <a:r>
                        <a:rPr lang="cs-CZ" sz="700" i="1" dirty="0" smtClean="0"/>
                        <a:t>: </a:t>
                      </a:r>
                      <a:r>
                        <a:rPr lang="cs-CZ" sz="700" i="1" dirty="0" err="1" smtClean="0"/>
                        <a:t>the</a:t>
                      </a:r>
                      <a:r>
                        <a:rPr lang="cs-CZ" sz="700" i="1" dirty="0" smtClean="0"/>
                        <a:t> free </a:t>
                      </a:r>
                      <a:r>
                        <a:rPr lang="cs-CZ" sz="700" i="1" dirty="0" err="1" smtClean="0"/>
                        <a:t>encyclopedia</a:t>
                      </a:r>
                      <a:r>
                        <a:rPr lang="cs-CZ" sz="700" dirty="0" smtClean="0"/>
                        <a:t> [online]. San </a:t>
                      </a:r>
                      <a:r>
                        <a:rPr lang="cs-CZ" sz="700" dirty="0" err="1" smtClean="0"/>
                        <a:t>Francisco</a:t>
                      </a:r>
                      <a:r>
                        <a:rPr lang="cs-CZ" sz="700" dirty="0" smtClean="0"/>
                        <a:t> (CA): </a:t>
                      </a:r>
                      <a:r>
                        <a:rPr lang="cs-CZ" sz="700" dirty="0" err="1" smtClean="0"/>
                        <a:t>Wikimedia</a:t>
                      </a:r>
                      <a:r>
                        <a:rPr lang="cs-CZ" sz="700" dirty="0" smtClean="0"/>
                        <a:t> </a:t>
                      </a:r>
                      <a:r>
                        <a:rPr lang="cs-CZ" sz="700" dirty="0" err="1" smtClean="0"/>
                        <a:t>Foundation</a:t>
                      </a:r>
                      <a:r>
                        <a:rPr lang="cs-CZ" sz="700" dirty="0" smtClean="0"/>
                        <a:t>, 2001- [cit. 2013-08-23]. Dostupné z: http://cs.wikipedia.org/wiki/Soubor:Floris_Claesz._van_Dyck_001.jpg </a:t>
                      </a:r>
                      <a:endParaRPr lang="cs-CZ" sz="5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dirty="0" err="1" smtClean="0"/>
                        <a:t>Pivo</a:t>
                      </a:r>
                      <a:r>
                        <a:rPr lang="en-US" sz="600" dirty="0" smtClean="0"/>
                        <a:t>. In: </a:t>
                      </a:r>
                      <a:r>
                        <a:rPr lang="en-US" sz="600" i="1" dirty="0" smtClean="0"/>
                        <a:t>Wikipedia: the free encyclopedia</a:t>
                      </a:r>
                      <a:r>
                        <a:rPr lang="en-US" sz="600" dirty="0" smtClean="0"/>
                        <a:t> [online]. San Francisco (CA): Wikimedia Foundation, 2001- [cit. 2013-08-20]. </a:t>
                      </a:r>
                      <a:r>
                        <a:rPr lang="en-US" sz="600" dirty="0" err="1" smtClean="0"/>
                        <a:t>Dostupné</a:t>
                      </a:r>
                      <a:r>
                        <a:rPr lang="en-US" sz="600" dirty="0" smtClean="0"/>
                        <a:t> z: </a:t>
                      </a:r>
                      <a:r>
                        <a:rPr lang="en-US" sz="600" dirty="0" smtClean="0">
                          <a:hlinkClick r:id="rId2"/>
                        </a:rPr>
                        <a:t>http://cs.wikipedia.org/wiki/Soubor:Budvar</a:t>
                      </a:r>
                      <a:endParaRPr lang="cs-CZ" sz="6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" dirty="0" smtClean="0"/>
                        <a:t>Popelník. In: </a:t>
                      </a:r>
                      <a:r>
                        <a:rPr lang="cs-CZ" sz="600" i="1" dirty="0" err="1" smtClean="0"/>
                        <a:t>Wikipedia</a:t>
                      </a:r>
                      <a:r>
                        <a:rPr lang="cs-CZ" sz="600" i="1" dirty="0" smtClean="0"/>
                        <a:t>: </a:t>
                      </a:r>
                      <a:r>
                        <a:rPr lang="cs-CZ" sz="600" i="1" dirty="0" err="1" smtClean="0"/>
                        <a:t>the</a:t>
                      </a:r>
                      <a:r>
                        <a:rPr lang="cs-CZ" sz="600" i="1" dirty="0" smtClean="0"/>
                        <a:t> free </a:t>
                      </a:r>
                      <a:r>
                        <a:rPr lang="cs-CZ" sz="600" i="1" dirty="0" err="1" smtClean="0"/>
                        <a:t>encyclopedia</a:t>
                      </a:r>
                      <a:r>
                        <a:rPr lang="cs-CZ" sz="600" dirty="0" smtClean="0"/>
                        <a:t> [online]. San </a:t>
                      </a:r>
                      <a:r>
                        <a:rPr lang="cs-CZ" sz="600" dirty="0" err="1" smtClean="0"/>
                        <a:t>Francisco</a:t>
                      </a:r>
                      <a:r>
                        <a:rPr lang="cs-CZ" sz="600" dirty="0" smtClean="0"/>
                        <a:t> (CA): </a:t>
                      </a:r>
                      <a:r>
                        <a:rPr lang="cs-CZ" sz="600" dirty="0" err="1" smtClean="0"/>
                        <a:t>Wikimedia</a:t>
                      </a:r>
                      <a:r>
                        <a:rPr lang="cs-CZ" sz="600" dirty="0" smtClean="0"/>
                        <a:t> </a:t>
                      </a:r>
                      <a:r>
                        <a:rPr lang="cs-CZ" sz="600" dirty="0" err="1" smtClean="0"/>
                        <a:t>Foundation</a:t>
                      </a:r>
                      <a:r>
                        <a:rPr lang="cs-CZ" sz="600" dirty="0" smtClean="0"/>
                        <a:t>, 2001- [cit. 2013-08-20]. Dostupné z: http://cs.wikipedia.org/wiki/Soubor:Cigarette_in_white_ashtray.jpg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" dirty="0" smtClean="0"/>
                        <a:t>Svíčková. In: </a:t>
                      </a:r>
                      <a:r>
                        <a:rPr lang="cs-CZ" sz="600" i="1" dirty="0" err="1" smtClean="0"/>
                        <a:t>Wikipedia</a:t>
                      </a:r>
                      <a:r>
                        <a:rPr lang="cs-CZ" sz="600" i="1" dirty="0" smtClean="0"/>
                        <a:t>: </a:t>
                      </a:r>
                      <a:r>
                        <a:rPr lang="cs-CZ" sz="600" i="1" dirty="0" err="1" smtClean="0"/>
                        <a:t>the</a:t>
                      </a:r>
                      <a:r>
                        <a:rPr lang="cs-CZ" sz="600" i="1" dirty="0" smtClean="0"/>
                        <a:t> free </a:t>
                      </a:r>
                      <a:r>
                        <a:rPr lang="cs-CZ" sz="600" i="1" dirty="0" err="1" smtClean="0"/>
                        <a:t>encyclopedia</a:t>
                      </a:r>
                      <a:r>
                        <a:rPr lang="cs-CZ" sz="600" dirty="0" smtClean="0"/>
                        <a:t> [online]. San </a:t>
                      </a:r>
                      <a:r>
                        <a:rPr lang="cs-CZ" sz="600" dirty="0" err="1" smtClean="0"/>
                        <a:t>Francisco</a:t>
                      </a:r>
                      <a:r>
                        <a:rPr lang="cs-CZ" sz="600" dirty="0" smtClean="0"/>
                        <a:t> (CA): </a:t>
                      </a:r>
                      <a:r>
                        <a:rPr lang="cs-CZ" sz="600" dirty="0" err="1" smtClean="0"/>
                        <a:t>Wikimedia</a:t>
                      </a:r>
                      <a:r>
                        <a:rPr lang="cs-CZ" sz="600" dirty="0" smtClean="0"/>
                        <a:t> </a:t>
                      </a:r>
                      <a:r>
                        <a:rPr lang="cs-CZ" sz="600" dirty="0" err="1" smtClean="0"/>
                        <a:t>Foundation</a:t>
                      </a:r>
                      <a:r>
                        <a:rPr lang="cs-CZ" sz="600" dirty="0" smtClean="0"/>
                        <a:t>, 2001- [cit. 2013-08-20]. Dostupné z: http://cs.wikipedia.org/wiki/Soubor:Sv%C3%ADckov%C3%A1_na_smetane,_houskov%C3%BD_knedl%C3%ADk,_citron,_brusinky.jpgma%C5%BEen%C3%BD_s%C3%BDr,_hranolky,_tatarsk%C3%A1_om%C3%A1%C4%8Dka,_obloha.jpgoccoli_bunches.jpg </a:t>
                      </a:r>
                      <a:endParaRPr lang="cs-CZ" sz="400" b="1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0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16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" dirty="0" smtClean="0"/>
                        <a:t>Cyklista. In: </a:t>
                      </a:r>
                      <a:r>
                        <a:rPr lang="cs-CZ" sz="600" i="1" dirty="0" smtClean="0"/>
                        <a:t>Www.</a:t>
                      </a:r>
                      <a:r>
                        <a:rPr lang="cs-CZ" sz="600" i="1" dirty="0" err="1" smtClean="0"/>
                        <a:t>ergis.cz</a:t>
                      </a:r>
                      <a:r>
                        <a:rPr lang="cs-CZ" sz="600" dirty="0" smtClean="0"/>
                        <a:t> [online]. [cit. 2013-08-20]. Dostupné z: http://www.</a:t>
                      </a:r>
                      <a:r>
                        <a:rPr lang="cs-CZ" sz="600" dirty="0" err="1" smtClean="0"/>
                        <a:t>ergis.cz</a:t>
                      </a:r>
                      <a:r>
                        <a:rPr lang="cs-CZ" sz="600" dirty="0" smtClean="0"/>
                        <a:t>/</a:t>
                      </a:r>
                      <a:r>
                        <a:rPr lang="cs-CZ" sz="600" dirty="0" err="1" smtClean="0"/>
                        <a:t>krkonose</a:t>
                      </a:r>
                      <a:r>
                        <a:rPr lang="cs-CZ" sz="600" dirty="0" smtClean="0"/>
                        <a:t>/</a:t>
                      </a:r>
                      <a:r>
                        <a:rPr lang="cs-CZ" sz="600" dirty="0" err="1" smtClean="0"/>
                        <a:t>iframe.php</a:t>
                      </a:r>
                      <a:r>
                        <a:rPr lang="cs-CZ" sz="600" dirty="0" smtClean="0"/>
                        <a:t>?</a:t>
                      </a:r>
                      <a:r>
                        <a:rPr lang="cs-CZ" sz="600" dirty="0" err="1" smtClean="0"/>
                        <a:t>lang</a:t>
                      </a:r>
                      <a:r>
                        <a:rPr lang="cs-CZ" sz="600" dirty="0" smtClean="0"/>
                        <a:t>=</a:t>
                      </a:r>
                      <a:r>
                        <a:rPr lang="cs-CZ" sz="600" dirty="0" err="1" smtClean="0"/>
                        <a:t>cz</a:t>
                      </a:r>
                      <a:r>
                        <a:rPr lang="cs-CZ" sz="600" dirty="0" smtClean="0"/>
                        <a:t>&amp;ID=77&amp;</a:t>
                      </a:r>
                      <a:r>
                        <a:rPr lang="cs-CZ" sz="600" dirty="0" err="1" smtClean="0"/>
                        <a:t>page</a:t>
                      </a:r>
                      <a:r>
                        <a:rPr lang="cs-CZ" sz="600" dirty="0" smtClean="0"/>
                        <a:t>=</a:t>
                      </a:r>
                      <a:r>
                        <a:rPr lang="cs-CZ" sz="600" dirty="0" err="1" smtClean="0"/>
                        <a:t>photos</a:t>
                      </a:r>
                      <a:r>
                        <a:rPr lang="cs-CZ" sz="600" dirty="0" smtClean="0"/>
                        <a:t>&amp;</a:t>
                      </a:r>
                      <a:r>
                        <a:rPr lang="cs-CZ" sz="600" dirty="0" err="1" smtClean="0"/>
                        <a:t>path</a:t>
                      </a:r>
                      <a:r>
                        <a:rPr lang="cs-CZ" sz="600" dirty="0" smtClean="0"/>
                        <a:t>=region&amp;</a:t>
                      </a:r>
                      <a:r>
                        <a:rPr lang="cs-CZ" sz="600" dirty="0" err="1" smtClean="0"/>
                        <a:t>photo</a:t>
                      </a:r>
                      <a:r>
                        <a:rPr lang="cs-CZ" sz="600" dirty="0" smtClean="0"/>
                        <a:t>_no=1 </a:t>
                      </a:r>
                      <a:endParaRPr lang="cs-CZ" sz="4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11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17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600" dirty="0" err="1" smtClean="0"/>
                        <a:t>Pivo</a:t>
                      </a:r>
                      <a:r>
                        <a:rPr lang="en-US" sz="600" dirty="0" smtClean="0"/>
                        <a:t>. In: </a:t>
                      </a:r>
                      <a:r>
                        <a:rPr lang="en-US" sz="600" i="1" dirty="0" smtClean="0"/>
                        <a:t>Wikipedia: the free encyclopedia</a:t>
                      </a:r>
                      <a:r>
                        <a:rPr lang="en-US" sz="600" dirty="0" smtClean="0"/>
                        <a:t> [online]. San Francisco (CA): Wikimedia Foundation, 2001- [cit. 2013-08-20]. </a:t>
                      </a:r>
                      <a:r>
                        <a:rPr lang="en-US" sz="600" dirty="0" err="1" smtClean="0"/>
                        <a:t>Dostupné</a:t>
                      </a:r>
                      <a:r>
                        <a:rPr lang="en-US" sz="600" dirty="0" smtClean="0"/>
                        <a:t> z: http://cs.wikipedia.org/wiki/Soubor:Budvar-mug.JPGv%C3%ADckov%C3%A1_na_smetane,_houskov%C3%BD_knedl%C3%ADk,_citron,_brusinky.jpgma%C5%BEen%C3%BD_s%C3%BDr,_hranolky,_tatarsk%C3%A1_om%C3%A1%C4%8Dka,_obloha.jpgoccoli_bunches.jpg </a:t>
                      </a:r>
                      <a:endParaRPr lang="cs-CZ" sz="6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" dirty="0" smtClean="0"/>
                        <a:t>Popelník. In: </a:t>
                      </a:r>
                      <a:r>
                        <a:rPr lang="cs-CZ" sz="600" i="1" dirty="0" err="1" smtClean="0"/>
                        <a:t>Wikipedia</a:t>
                      </a:r>
                      <a:r>
                        <a:rPr lang="cs-CZ" sz="600" i="1" dirty="0" smtClean="0"/>
                        <a:t>: </a:t>
                      </a:r>
                      <a:r>
                        <a:rPr lang="cs-CZ" sz="600" i="1" dirty="0" err="1" smtClean="0"/>
                        <a:t>the</a:t>
                      </a:r>
                      <a:r>
                        <a:rPr lang="cs-CZ" sz="600" i="1" dirty="0" smtClean="0"/>
                        <a:t> free </a:t>
                      </a:r>
                      <a:r>
                        <a:rPr lang="cs-CZ" sz="600" i="1" dirty="0" err="1" smtClean="0"/>
                        <a:t>encyclopedia</a:t>
                      </a:r>
                      <a:r>
                        <a:rPr lang="cs-CZ" sz="600" dirty="0" smtClean="0"/>
                        <a:t> [online]. San </a:t>
                      </a:r>
                      <a:r>
                        <a:rPr lang="cs-CZ" sz="600" dirty="0" err="1" smtClean="0"/>
                        <a:t>Francisco</a:t>
                      </a:r>
                      <a:r>
                        <a:rPr lang="cs-CZ" sz="600" dirty="0" smtClean="0"/>
                        <a:t> (CA): </a:t>
                      </a:r>
                      <a:r>
                        <a:rPr lang="cs-CZ" sz="600" dirty="0" err="1" smtClean="0"/>
                        <a:t>Wikimedia</a:t>
                      </a:r>
                      <a:r>
                        <a:rPr lang="cs-CZ" sz="600" dirty="0" smtClean="0"/>
                        <a:t> </a:t>
                      </a:r>
                      <a:r>
                        <a:rPr lang="cs-CZ" sz="600" dirty="0" err="1" smtClean="0"/>
                        <a:t>Foundation</a:t>
                      </a:r>
                      <a:r>
                        <a:rPr lang="cs-CZ" sz="600" dirty="0" smtClean="0"/>
                        <a:t>, 2001- [cit. 2013-08-20]. Dostupné z: http://cs.wikipedia.org/wiki/Soubor:Cigarette_in_white_ashtray.jpg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 smtClean="0"/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2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600" dirty="0" smtClean="0">
                          <a:latin typeface="Calibri"/>
                          <a:ea typeface="Calibri"/>
                          <a:cs typeface="Times New Roman"/>
                        </a:rPr>
                        <a:t>24,26,28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/>
                        <a:t>Rakev. In: </a:t>
                      </a:r>
                      <a:r>
                        <a:rPr lang="cs-CZ" sz="800" i="1" dirty="0" err="1" smtClean="0"/>
                        <a:t>Wikipedia</a:t>
                      </a:r>
                      <a:r>
                        <a:rPr lang="cs-CZ" sz="800" i="1" dirty="0" smtClean="0"/>
                        <a:t>: </a:t>
                      </a:r>
                      <a:r>
                        <a:rPr lang="cs-CZ" sz="800" i="1" dirty="0" err="1" smtClean="0"/>
                        <a:t>the</a:t>
                      </a:r>
                      <a:r>
                        <a:rPr lang="cs-CZ" sz="800" i="1" dirty="0" smtClean="0"/>
                        <a:t> free </a:t>
                      </a:r>
                      <a:r>
                        <a:rPr lang="cs-CZ" sz="800" i="1" dirty="0" err="1" smtClean="0"/>
                        <a:t>encyclopedia</a:t>
                      </a:r>
                      <a:r>
                        <a:rPr lang="cs-CZ" sz="800" dirty="0" smtClean="0"/>
                        <a:t> [online]. San </a:t>
                      </a:r>
                      <a:r>
                        <a:rPr lang="cs-CZ" sz="800" dirty="0" err="1" smtClean="0"/>
                        <a:t>Francisco</a:t>
                      </a:r>
                      <a:r>
                        <a:rPr lang="cs-CZ" sz="800" dirty="0" smtClean="0"/>
                        <a:t> (CA): </a:t>
                      </a:r>
                      <a:r>
                        <a:rPr lang="cs-CZ" sz="800" dirty="0" err="1" smtClean="0"/>
                        <a:t>Wikimedia</a:t>
                      </a:r>
                      <a:r>
                        <a:rPr lang="cs-CZ" sz="800" dirty="0" smtClean="0"/>
                        <a:t> </a:t>
                      </a:r>
                      <a:r>
                        <a:rPr lang="cs-CZ" sz="800" dirty="0" err="1" smtClean="0"/>
                        <a:t>Foundation</a:t>
                      </a:r>
                      <a:r>
                        <a:rPr lang="cs-CZ" sz="800" dirty="0" smtClean="0"/>
                        <a:t>, 2001- [cit. 2014-05-29]. Dostupné z: </a:t>
                      </a:r>
                      <a:r>
                        <a:rPr lang="cs-CZ" sz="800" dirty="0" smtClean="0">
                          <a:hlinkClick r:id="rId3"/>
                        </a:rPr>
                        <a:t>http://en.wikipedia.org/wiki/File:CoffinShopWarsaw.jpg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9073" marR="3907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>
          <a:xfrm>
            <a:off x="304800" y="1622499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Použité ZDROJE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332</TotalTime>
  <Words>1078</Words>
  <Application>Microsoft Office PowerPoint</Application>
  <PresentationFormat>Předvádění na obrazovce (4:3)</PresentationFormat>
  <Paragraphs>124</Paragraphs>
  <Slides>32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Cesta</vt:lpstr>
      <vt:lpstr> </vt:lpstr>
      <vt:lpstr>Prezentace aplikace PowerPoint</vt:lpstr>
      <vt:lpstr>Zdravý životní styl</vt:lpstr>
      <vt:lpstr>Zdravý životní styl </vt:lpstr>
      <vt:lpstr>Prezentace aplikace PowerPoint</vt:lpstr>
      <vt:lpstr>Zdravý životní styl</vt:lpstr>
      <vt:lpstr>Prezentace aplikace PowerPoint</vt:lpstr>
      <vt:lpstr>Zdravý životní styl</vt:lpstr>
      <vt:lpstr>Prezentace aplikace PowerPoint</vt:lpstr>
      <vt:lpstr>ráno</vt:lpstr>
      <vt:lpstr>Cesta do práce (školy)</vt:lpstr>
      <vt:lpstr>přestávka</vt:lpstr>
      <vt:lpstr>oběd</vt:lpstr>
      <vt:lpstr>svačina</vt:lpstr>
      <vt:lpstr>večeře</vt:lpstr>
      <vt:lpstr>Volný čas</vt:lpstr>
      <vt:lpstr>Volný čas</vt:lpstr>
      <vt:lpstr>dovolená</vt:lpstr>
      <vt:lpstr>spánek</vt:lpstr>
      <vt:lpstr>Opakování</vt:lpstr>
      <vt:lpstr>Po ránu si dám</vt:lpstr>
      <vt:lpstr>Do práce to mám jeden kilometr</vt:lpstr>
      <vt:lpstr>Nejlepší odpočinek je: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Mirda</dc:creator>
  <cp:lastModifiedBy>pc</cp:lastModifiedBy>
  <cp:revision>39</cp:revision>
  <dcterms:created xsi:type="dcterms:W3CDTF">2013-04-20T16:52:31Z</dcterms:created>
  <dcterms:modified xsi:type="dcterms:W3CDTF">2014-08-26T09:11:30Z</dcterms:modified>
</cp:coreProperties>
</file>