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4" r:id="rId2"/>
    <p:sldId id="277" r:id="rId3"/>
    <p:sldId id="278" r:id="rId4"/>
    <p:sldId id="257" r:id="rId5"/>
    <p:sldId id="280" r:id="rId6"/>
    <p:sldId id="279" r:id="rId7"/>
    <p:sldId id="289" r:id="rId8"/>
    <p:sldId id="281" r:id="rId9"/>
    <p:sldId id="282" r:id="rId10"/>
    <p:sldId id="283" r:id="rId11"/>
    <p:sldId id="286" r:id="rId12"/>
    <p:sldId id="284" r:id="rId13"/>
    <p:sldId id="291" r:id="rId14"/>
    <p:sldId id="292" r:id="rId15"/>
    <p:sldId id="297" r:id="rId16"/>
    <p:sldId id="303" r:id="rId17"/>
    <p:sldId id="293" r:id="rId18"/>
    <p:sldId id="298" r:id="rId19"/>
    <p:sldId id="304" r:id="rId20"/>
    <p:sldId id="294" r:id="rId21"/>
    <p:sldId id="299" r:id="rId22"/>
    <p:sldId id="305" r:id="rId23"/>
    <p:sldId id="295" r:id="rId24"/>
    <p:sldId id="302" r:id="rId25"/>
    <p:sldId id="306" r:id="rId26"/>
    <p:sldId id="296" r:id="rId27"/>
    <p:sldId id="301" r:id="rId28"/>
    <p:sldId id="307" r:id="rId29"/>
    <p:sldId id="308" r:id="rId30"/>
    <p:sldId id="290" r:id="rId31"/>
    <p:sldId id="275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29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>
        <p:scale>
          <a:sx n="150" d="100"/>
          <a:sy n="150" d="100"/>
        </p:scale>
        <p:origin x="1236" y="10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-online.cz/?s10&amp;q10=al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pravo/zakony/trestni-zakonik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it.vfu.cz/legpo/CD/temata/trestneciny.ht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8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791792872"/>
              </p:ext>
            </p:extLst>
          </p:nvPr>
        </p:nvGraphicFramePr>
        <p:xfrm>
          <a:off x="468313" y="1844675"/>
          <a:ext cx="8229600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VY_32_INOVACE_14_03_trestný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čin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</a:t>
                      </a: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a právo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Trestný čin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 s problematikou trestného činu.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Trestný čin, přečin,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zločin,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výjimečný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trest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Trestný čin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vězn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38313" y="1844675"/>
            <a:ext cx="6096000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Trestný čin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800" dirty="0" smtClean="0">
                <a:solidFill>
                  <a:srgbClr val="FFFF00"/>
                </a:solidFill>
              </a:rPr>
              <a:t>Co je podle tebe trestný čin ?????????????</a:t>
            </a:r>
            <a:endParaRPr lang="cs-CZ" sz="8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Trestný čin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1628800"/>
            <a:ext cx="7772400" cy="4572000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je protiprávní čin, který trestní zákon označuje za trestný a který vykazuje znaky uvedené v takovém zákoně.</a:t>
            </a:r>
          </a:p>
          <a:p>
            <a:pPr algn="ctr">
              <a:buNone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6000" dirty="0" smtClean="0">
                <a:solidFill>
                  <a:srgbClr val="FFC000"/>
                </a:solidFill>
              </a:rPr>
              <a:t>Dělí se na přečiny a zločiny.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Přečin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každý nedbalostní trestný čin a ten úmyslný trestný činy, s trestem odnětí svobody s horní hranicí </a:t>
            </a:r>
            <a:r>
              <a:rPr lang="cs-CZ" sz="6600" dirty="0" smtClean="0">
                <a:solidFill>
                  <a:srgbClr val="FF0000"/>
                </a:solidFill>
              </a:rPr>
              <a:t>do pěti let</a:t>
            </a:r>
          </a:p>
          <a:p>
            <a:pPr algn="ctr">
              <a:buNone/>
            </a:pP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Zločin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Je trestný čin, který není podle trestního zákona přečin</a:t>
            </a:r>
          </a:p>
          <a:p>
            <a:pPr>
              <a:buNone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5 – 10 let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Zvlášť závažný zločin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2420888"/>
            <a:ext cx="7772400" cy="388843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Je trestný čin, který není podle trestního zákona přečin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Trest :</a:t>
            </a:r>
          </a:p>
          <a:p>
            <a:pPr algn="ctr">
              <a:buNone/>
            </a:pPr>
            <a:r>
              <a:rPr lang="cs-CZ" sz="6600" dirty="0" smtClean="0">
                <a:solidFill>
                  <a:srgbClr val="FF0000"/>
                </a:solidFill>
              </a:rPr>
              <a:t>10 let – </a:t>
            </a:r>
            <a:r>
              <a:rPr lang="cs-CZ" sz="6600" dirty="0" smtClean="0">
                <a:solidFill>
                  <a:srgbClr val="FF0000"/>
                </a:solidFill>
              </a:rPr>
              <a:t>výjimečný </a:t>
            </a:r>
            <a:r>
              <a:rPr lang="cs-CZ" sz="6600" dirty="0" smtClean="0">
                <a:solidFill>
                  <a:srgbClr val="FF0000"/>
                </a:solidFill>
              </a:rPr>
              <a:t>trest</a:t>
            </a:r>
          </a:p>
          <a:p>
            <a:pPr algn="ctr">
              <a:buNone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ctr">
              <a:buNone/>
            </a:pPr>
            <a:endParaRPr lang="cs-CZ" sz="4000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sz="4000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90882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Nedbalostní trestný čin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14400" y="2492896"/>
            <a:ext cx="7772400" cy="386266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Trestný čin je spáchán z nedbalosti, jestliže pachatel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a) věděl, že může způsobem uvedeným v trestním zákoně porušit nebo ohrozit zájem chráněný takovým zákonem, ale bez přiměřených důvodů spoléhal, že takové porušení nebo ohrožení nezpůsobí, nebo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b) nevěděl, že svým jednáním může takové porušení nebo ohrožení způsobit, ač o tom vzhledem k okolnostem a k svým osobním poměrům vědět měl a mohl.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Úmyslný trestný čin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14400" y="2348880"/>
            <a:ext cx="7772400" cy="400668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Trestný čin je spáchán úmyslně, jestliže pachatel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a) chtěl způsobem uvedeným v trestním zákoně porušit nebo ohrozit zájem chráněný takovým zákonem, nebo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b) věděl, že svým jednáním může takové porušení nebo ohrožení způsobit, a pro případ, že je způsobí, byl s tím srozuměn.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99792" y="548680"/>
            <a:ext cx="43558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TRESTNÝ ČIN</a:t>
            </a:r>
            <a:endParaRPr lang="cs-CZ" sz="54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1556792"/>
            <a:ext cx="25250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PŘEČIN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95345" y="1700808"/>
            <a:ext cx="308186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ZLOČIN</a:t>
            </a:r>
            <a:endParaRPr lang="cs-CZ" sz="6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C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45184" y="2996952"/>
            <a:ext cx="4090030" cy="313932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ZVLÁŠŤ </a:t>
            </a:r>
          </a:p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ZÁVAŽNÝ </a:t>
            </a:r>
          </a:p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ZLOČIN</a:t>
            </a:r>
            <a:endParaRPr lang="cs-CZ" sz="6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C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43808" y="5949280"/>
            <a:ext cx="3701975" cy="369332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hlinkClick r:id="rId2"/>
              </a:rPr>
              <a:t>http://zakony-online.cz/?s10&amp;q10=all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24744"/>
            <a:ext cx="842493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cap="all" dirty="0" smtClean="0">
                <a:solidFill>
                  <a:srgbClr val="FFFF00"/>
                </a:solidFill>
              </a:rPr>
              <a:t>Vražda    </a:t>
            </a:r>
            <a:r>
              <a:rPr lang="cs-CZ" sz="4000" cap="all" dirty="0" smtClean="0">
                <a:solidFill>
                  <a:srgbClr val="FFC000"/>
                </a:solidFill>
              </a:rPr>
              <a:t>Loupež    </a:t>
            </a:r>
            <a:r>
              <a:rPr lang="cs-CZ" sz="4000" cap="all" dirty="0" smtClean="0">
                <a:solidFill>
                  <a:srgbClr val="FFFF00"/>
                </a:solidFill>
              </a:rPr>
              <a:t>krádež</a:t>
            </a:r>
          </a:p>
          <a:p>
            <a:pPr algn="ctr"/>
            <a:r>
              <a:rPr lang="cs-CZ" sz="4000" cap="all" dirty="0" smtClean="0">
                <a:solidFill>
                  <a:srgbClr val="FFC000"/>
                </a:solidFill>
              </a:rPr>
              <a:t>šíření toxikomanie    </a:t>
            </a:r>
            <a:r>
              <a:rPr lang="cs-CZ" sz="4000" cap="all" dirty="0" smtClean="0">
                <a:solidFill>
                  <a:srgbClr val="FFFF00"/>
                </a:solidFill>
              </a:rPr>
              <a:t>Výtržnictví</a:t>
            </a:r>
          </a:p>
          <a:p>
            <a:pPr algn="ctr"/>
            <a:r>
              <a:rPr lang="cs-CZ" sz="4000" cap="all" dirty="0" smtClean="0">
                <a:solidFill>
                  <a:srgbClr val="FFC000"/>
                </a:solidFill>
              </a:rPr>
              <a:t>podávání alkoholu </a:t>
            </a:r>
            <a:r>
              <a:rPr lang="cs-CZ" sz="4000" cap="all" dirty="0" err="1" smtClean="0">
                <a:solidFill>
                  <a:srgbClr val="FFC000"/>
                </a:solidFill>
              </a:rPr>
              <a:t>mladistvÝm</a:t>
            </a:r>
            <a:endParaRPr lang="cs-CZ" sz="4000" cap="all" dirty="0" smtClean="0">
              <a:solidFill>
                <a:srgbClr val="FFC000"/>
              </a:solidFill>
            </a:endParaRPr>
          </a:p>
          <a:p>
            <a:pPr algn="ctr"/>
            <a:r>
              <a:rPr lang="cs-CZ" sz="4000" cap="all" dirty="0" smtClean="0">
                <a:solidFill>
                  <a:srgbClr val="FFFF00"/>
                </a:solidFill>
              </a:rPr>
              <a:t>ublížení na zdraví     </a:t>
            </a:r>
            <a:r>
              <a:rPr lang="cs-CZ" sz="4000" cap="all" dirty="0" smtClean="0">
                <a:solidFill>
                  <a:srgbClr val="FFC000"/>
                </a:solidFill>
              </a:rPr>
              <a:t>pohlavní zneužití      </a:t>
            </a:r>
            <a:r>
              <a:rPr lang="cs-CZ" sz="4000" cap="all" dirty="0" smtClean="0">
                <a:solidFill>
                  <a:srgbClr val="FFFF00"/>
                </a:solidFill>
              </a:rPr>
              <a:t>znásilnění</a:t>
            </a:r>
          </a:p>
          <a:p>
            <a:pPr algn="ctr"/>
            <a:r>
              <a:rPr lang="cs-CZ" sz="4000" cap="all" dirty="0" smtClean="0">
                <a:solidFill>
                  <a:srgbClr val="FFC000"/>
                </a:solidFill>
              </a:rPr>
              <a:t>padělání peněz     </a:t>
            </a:r>
            <a:r>
              <a:rPr lang="cs-CZ" sz="4000" cap="all" dirty="0" smtClean="0">
                <a:solidFill>
                  <a:srgbClr val="FFFF00"/>
                </a:solidFill>
              </a:rPr>
              <a:t>vydírání </a:t>
            </a:r>
            <a:r>
              <a:rPr lang="cs-CZ" sz="4000" cap="all" dirty="0" smtClean="0">
                <a:solidFill>
                  <a:srgbClr val="FFC000"/>
                </a:solidFill>
              </a:rPr>
              <a:t>opilství     </a:t>
            </a:r>
            <a:r>
              <a:rPr lang="cs-CZ" sz="4000" cap="all" dirty="0" smtClean="0">
                <a:solidFill>
                  <a:srgbClr val="FFFF00"/>
                </a:solidFill>
              </a:rPr>
              <a:t>neplacení výživného</a:t>
            </a:r>
            <a:br>
              <a:rPr lang="cs-CZ" sz="4000" cap="all" dirty="0" smtClean="0">
                <a:solidFill>
                  <a:srgbClr val="FFFF00"/>
                </a:solidFill>
              </a:rPr>
            </a:br>
            <a:r>
              <a:rPr lang="cs-CZ" sz="4000" cap="all" dirty="0" smtClean="0">
                <a:solidFill>
                  <a:srgbClr val="FFC000"/>
                </a:solidFill>
              </a:rPr>
              <a:t>neúmyslné zabití      </a:t>
            </a:r>
            <a:r>
              <a:rPr lang="cs-CZ" sz="4000" cap="all" dirty="0" smtClean="0">
                <a:solidFill>
                  <a:srgbClr val="FFFF00"/>
                </a:solidFill>
              </a:rPr>
              <a:t>Pomluva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6165304"/>
            <a:ext cx="7704856" cy="369332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  <a:hlinkClick r:id="rId2"/>
              </a:rPr>
              <a:t>http://business.center.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cz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/business/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pravo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zakony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trestni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zakonik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88640"/>
            <a:ext cx="79928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Příklady trestných činů</a:t>
            </a:r>
            <a:endParaRPr lang="cs-CZ" sz="54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DRUHY TRESTŮ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8075240" cy="457200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a) odnětí svobody,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b) domácí vězení,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c) obecně prospěšné práce,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d) propadnutí majetku,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e) peněžitý trest,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f) propadnutí věci nebo jiné majetkové hodnoty,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g) zákaz činnosti,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h) zákaz pobytu,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i) zákaz vstupu na sportovní, kulturní a jiné společenské akce,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j) ztrátu čestných titulů nebo vyznamenání,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k) ztrátu vojenské hodnosti,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l) vyhoštění.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Výjimečný trest - </a:t>
            </a:r>
            <a:r>
              <a:rPr lang="cs-CZ" b="1" dirty="0" err="1" smtClean="0">
                <a:solidFill>
                  <a:srgbClr val="FFFF00"/>
                </a:solidFill>
              </a:rPr>
              <a:t>trest</a:t>
            </a:r>
            <a:r>
              <a:rPr lang="cs-CZ" b="1" dirty="0" smtClean="0">
                <a:solidFill>
                  <a:srgbClr val="FFFF00"/>
                </a:solidFill>
              </a:rPr>
              <a:t> odnětí svobody nad dvacet až do třiceti let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- doživotí</a:t>
            </a:r>
            <a:endParaRPr lang="cs-CZ" dirty="0" smtClean="0">
              <a:solidFill>
                <a:srgbClr val="FFC000"/>
              </a:solidFill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6021288"/>
            <a:ext cx="6048672" cy="369332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hlinkClick r:id="rId2"/>
              </a:rPr>
              <a:t>http://cit.</a:t>
            </a:r>
            <a:r>
              <a:rPr lang="cs-CZ" dirty="0" err="1" smtClean="0">
                <a:solidFill>
                  <a:schemeClr val="bg1">
                    <a:lumMod val="85000"/>
                    <a:lumOff val="15000"/>
                  </a:schemeClr>
                </a:solidFill>
                <a:hlinkClick r:id="rId2"/>
              </a:rPr>
              <a:t>vfu.cz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bg1">
                    <a:lumMod val="85000"/>
                    <a:lumOff val="15000"/>
                  </a:schemeClr>
                </a:solidFill>
                <a:hlinkClick r:id="rId2"/>
              </a:rPr>
              <a:t>legpo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hlinkClick r:id="rId2"/>
              </a:rPr>
              <a:t>/CD/</a:t>
            </a:r>
            <a:r>
              <a:rPr lang="cs-CZ" dirty="0" err="1" smtClean="0">
                <a:solidFill>
                  <a:schemeClr val="bg1">
                    <a:lumMod val="85000"/>
                    <a:lumOff val="15000"/>
                  </a:schemeClr>
                </a:solidFill>
                <a:hlinkClick r:id="rId2"/>
              </a:rPr>
              <a:t>temata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bg1">
                    <a:lumMod val="85000"/>
                    <a:lumOff val="15000"/>
                  </a:schemeClr>
                </a:solidFill>
                <a:hlinkClick r:id="rId2"/>
              </a:rPr>
              <a:t>trestneciny.htm</a:t>
            </a:r>
            <a:endParaRPr lang="cs-CZ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9832" y="764704"/>
            <a:ext cx="31382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opakování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5656" y="1988840"/>
            <a:ext cx="633057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Klikni na symbol</a:t>
            </a:r>
          </a:p>
          <a:p>
            <a:pPr algn="ctr"/>
            <a:r>
              <a:rPr lang="cs-CZ" sz="5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u správné odpovědi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4211960" y="4941168"/>
            <a:ext cx="914400" cy="914400"/>
          </a:xfrm>
          <a:prstGeom prst="smileyFace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5157192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  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411760" y="5373216"/>
            <a:ext cx="151216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1412776"/>
            <a:ext cx="6041589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MŮŽEŠ ZA VRAŽDU</a:t>
            </a:r>
          </a:p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DOSTAT V ČR </a:t>
            </a:r>
          </a:p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TREST SMRTI??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67019" y="4653136"/>
            <a:ext cx="17091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ANO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52120" y="4653136"/>
            <a:ext cx="1119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NE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Obousměrná vodorovná šipka 4">
            <a:hlinkClick r:id="rId2" action="ppaction://hlinksldjump"/>
          </p:cNvPr>
          <p:cNvSpPr/>
          <p:nvPr/>
        </p:nvSpPr>
        <p:spPr>
          <a:xfrm>
            <a:off x="1907704" y="5661248"/>
            <a:ext cx="1296144" cy="484632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ousměrná vodorovná šipka 5">
            <a:hlinkClick r:id="rId3" action="ppaction://hlinksldjump"/>
          </p:cNvPr>
          <p:cNvSpPr/>
          <p:nvPr/>
        </p:nvSpPr>
        <p:spPr>
          <a:xfrm>
            <a:off x="5580112" y="5733256"/>
            <a:ext cx="1296144" cy="484632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531" y="1052736"/>
            <a:ext cx="151355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30278" y="2967335"/>
            <a:ext cx="628345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TREST  SMRTI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 U NÁS ZRUŠEN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Šipka nahoru 3">
            <a:hlinkClick r:id="rId2" action="ppaction://hlinksldjump"/>
          </p:cNvPr>
          <p:cNvSpPr/>
          <p:nvPr/>
        </p:nvSpPr>
        <p:spPr>
          <a:xfrm rot="5400000">
            <a:off x="4545708" y="4103364"/>
            <a:ext cx="484632" cy="3456384"/>
          </a:xfrm>
          <a:prstGeom prst="upArrow">
            <a:avLst/>
          </a:prstGeom>
          <a:solidFill>
            <a:srgbClr val="C0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nahoru 1">
            <a:hlinkClick r:id="rId2" action="ppaction://hlinksldjump"/>
          </p:cNvPr>
          <p:cNvSpPr/>
          <p:nvPr/>
        </p:nvSpPr>
        <p:spPr>
          <a:xfrm>
            <a:off x="3275856" y="1916832"/>
            <a:ext cx="3384376" cy="2880320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38754" y="1412776"/>
            <a:ext cx="629146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KTERÝ TRESTNÝ ČIN</a:t>
            </a:r>
          </a:p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 ZÁVAŽNĚJŠÍ ?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6096" y="3933056"/>
            <a:ext cx="2640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PŘEČIN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3861048"/>
            <a:ext cx="26679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ZLOČIN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Obousměrná vodorovná šipka 4">
            <a:hlinkClick r:id="rId2" action="ppaction://hlinksldjump"/>
          </p:cNvPr>
          <p:cNvSpPr/>
          <p:nvPr/>
        </p:nvSpPr>
        <p:spPr>
          <a:xfrm>
            <a:off x="1763688" y="5229200"/>
            <a:ext cx="1296144" cy="484632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ousměrná vodorovná šipka 5">
            <a:hlinkClick r:id="rId3" action="ppaction://hlinksldjump"/>
          </p:cNvPr>
          <p:cNvSpPr/>
          <p:nvPr/>
        </p:nvSpPr>
        <p:spPr>
          <a:xfrm>
            <a:off x="5868144" y="5445224"/>
            <a:ext cx="1296144" cy="493016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7784" y="1844824"/>
            <a:ext cx="420275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ZÁVAŽNĚJŠÍ 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ZLOČIN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Šipka nahoru 3">
            <a:hlinkClick r:id="rId2" action="ppaction://hlinksldjump"/>
          </p:cNvPr>
          <p:cNvSpPr/>
          <p:nvPr/>
        </p:nvSpPr>
        <p:spPr>
          <a:xfrm rot="5400000">
            <a:off x="4545708" y="4103364"/>
            <a:ext cx="484632" cy="3456384"/>
          </a:xfrm>
          <a:prstGeom prst="upArrow">
            <a:avLst/>
          </a:prstGeom>
          <a:solidFill>
            <a:srgbClr val="C0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nahoru 1">
            <a:hlinkClick r:id="rId2" action="ppaction://hlinksldjump"/>
          </p:cNvPr>
          <p:cNvSpPr/>
          <p:nvPr/>
        </p:nvSpPr>
        <p:spPr>
          <a:xfrm>
            <a:off x="3275856" y="1916832"/>
            <a:ext cx="3384376" cy="2880320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332656"/>
            <a:ext cx="7848872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KŘIŽOVATKU PROJEDU</a:t>
            </a:r>
          </a:p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 ČERVENOU. SRAZÍM</a:t>
            </a:r>
          </a:p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USMRTÍM CHODCE, KTERÝ ŠEL NA</a:t>
            </a:r>
          </a:p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ZELENOU.  SPÁCHAL JSEM TRESTNÝ ČIN? 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704" y="5517232"/>
            <a:ext cx="17091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ANO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50403" y="5589240"/>
            <a:ext cx="1119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NE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Obousměrná vodorovná šipka 4">
            <a:hlinkClick r:id="" action="ppaction://hlinkshowjump?jump=nextslide"/>
          </p:cNvPr>
          <p:cNvSpPr/>
          <p:nvPr/>
        </p:nvSpPr>
        <p:spPr>
          <a:xfrm>
            <a:off x="1979712" y="6165304"/>
            <a:ext cx="1296144" cy="484632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ousměrná vodorovná šipka 5">
            <a:hlinkClick r:id="rId2" action="ppaction://hlinksldjump"/>
          </p:cNvPr>
          <p:cNvSpPr/>
          <p:nvPr/>
        </p:nvSpPr>
        <p:spPr>
          <a:xfrm>
            <a:off x="5724128" y="6237312"/>
            <a:ext cx="1296144" cy="484632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56339" y="1052736"/>
            <a:ext cx="235994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60262" y="2967335"/>
            <a:ext cx="5023491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SPÁCHAL  JSEM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TRESTNÝ  ČIN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NEDBALOSTI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Šipka nahoru 3">
            <a:hlinkClick r:id="rId2" action="ppaction://hlinksldjump"/>
          </p:cNvPr>
          <p:cNvSpPr/>
          <p:nvPr/>
        </p:nvSpPr>
        <p:spPr>
          <a:xfrm rot="5400000">
            <a:off x="4545708" y="4103364"/>
            <a:ext cx="484632" cy="3456384"/>
          </a:xfrm>
          <a:prstGeom prst="upArrow">
            <a:avLst/>
          </a:prstGeom>
          <a:solidFill>
            <a:srgbClr val="C0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nahoru 1">
            <a:hlinkClick r:id="rId2" action="ppaction://hlinksldjump"/>
          </p:cNvPr>
          <p:cNvSpPr/>
          <p:nvPr/>
        </p:nvSpPr>
        <p:spPr>
          <a:xfrm>
            <a:off x="3275856" y="1916832"/>
            <a:ext cx="3384376" cy="2880320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332656"/>
            <a:ext cx="7848872" cy="41549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KAMARÁDOVI   Z   LEGRACE   PODRAZÍM ŽIDLI.   ON   SPADNE   A  ZLOMÍ </a:t>
            </a:r>
          </a:p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SI  RUKU.</a:t>
            </a:r>
          </a:p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SPÁCHAL   JSEM   TRESTNÝ   ČIN???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91680" y="4797152"/>
            <a:ext cx="17091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ANO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4725144"/>
            <a:ext cx="1119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NE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Obousměrná vodorovná šipka 4">
            <a:hlinkClick r:id="rId2" action="ppaction://hlinksldjump"/>
          </p:cNvPr>
          <p:cNvSpPr/>
          <p:nvPr/>
        </p:nvSpPr>
        <p:spPr>
          <a:xfrm>
            <a:off x="1907704" y="5661248"/>
            <a:ext cx="1296144" cy="484632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ousměrná vodorovná šipka 5">
            <a:hlinkClick r:id="rId3" action="ppaction://hlinksldjump"/>
          </p:cNvPr>
          <p:cNvSpPr/>
          <p:nvPr/>
        </p:nvSpPr>
        <p:spPr>
          <a:xfrm>
            <a:off x="5796136" y="5805264"/>
            <a:ext cx="1296144" cy="484632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56339" y="1052736"/>
            <a:ext cx="235994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60262" y="2967335"/>
            <a:ext cx="5023491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SPÁCHAL  JSEM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TRESTNÝ  ČIN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NEDBALOSTI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Šipka nahoru 3">
            <a:hlinkClick r:id="rId2" action="ppaction://hlinksldjump"/>
          </p:cNvPr>
          <p:cNvSpPr/>
          <p:nvPr/>
        </p:nvSpPr>
        <p:spPr>
          <a:xfrm rot="5400000">
            <a:off x="4545708" y="4103364"/>
            <a:ext cx="484632" cy="3456384"/>
          </a:xfrm>
          <a:prstGeom prst="upArrow">
            <a:avLst/>
          </a:prstGeom>
          <a:solidFill>
            <a:srgbClr val="C0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nahoru 1"/>
          <p:cNvSpPr/>
          <p:nvPr/>
        </p:nvSpPr>
        <p:spPr>
          <a:xfrm>
            <a:off x="3275856" y="1916832"/>
            <a:ext cx="3384376" cy="2880320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332656"/>
            <a:ext cx="7848872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ŘEMESNÍCI  MI  DOMA  ZAPOJILI</a:t>
            </a:r>
          </a:p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ELEKTRICKÝ  SPORÁK.  JÁ  POZVU</a:t>
            </a:r>
          </a:p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 NÁVŠTĚVU  KAMARÁDKU.  TA </a:t>
            </a:r>
          </a:p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  SPORÁK  SÁHNE  A  ZABIJE </a:t>
            </a:r>
          </a:p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JÍ  ELEKTRICKÝ  PROUD.</a:t>
            </a:r>
          </a:p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SPÁCHAL  JSEM  TRESTNÝ  ČIN???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91680" y="4725144"/>
            <a:ext cx="17091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ANO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94419" y="4581128"/>
            <a:ext cx="1119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NE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Obousměrná vodorovná šipka 4">
            <a:hlinkClick r:id="rId2" action="ppaction://hlinksldjump"/>
          </p:cNvPr>
          <p:cNvSpPr/>
          <p:nvPr/>
        </p:nvSpPr>
        <p:spPr>
          <a:xfrm>
            <a:off x="1907704" y="5661248"/>
            <a:ext cx="1296144" cy="484632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ousměrná vodorovná šipka 5">
            <a:hlinkClick r:id="" action="ppaction://hlinkshowjump?jump=nextslide"/>
          </p:cNvPr>
          <p:cNvSpPr/>
          <p:nvPr/>
        </p:nvSpPr>
        <p:spPr>
          <a:xfrm>
            <a:off x="5940152" y="5661248"/>
            <a:ext cx="1296144" cy="484632"/>
          </a:xfrm>
          <a:prstGeom prst="left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531" y="1052736"/>
            <a:ext cx="151355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71777" y="2967335"/>
            <a:ext cx="520046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JÁ SE NIČEHO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NEDOPUSTIL(A)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Šipka nahoru 3">
            <a:hlinkClick r:id="rId2" action="ppaction://hlinksldjump"/>
          </p:cNvPr>
          <p:cNvSpPr/>
          <p:nvPr/>
        </p:nvSpPr>
        <p:spPr>
          <a:xfrm rot="5400000">
            <a:off x="4545708" y="4103364"/>
            <a:ext cx="484632" cy="3456384"/>
          </a:xfrm>
          <a:prstGeom prst="upArrow">
            <a:avLst/>
          </a:prstGeom>
          <a:solidFill>
            <a:srgbClr val="C0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nahoru 1">
            <a:hlinkClick r:id="rId2" action="ppaction://hlinksldjump"/>
          </p:cNvPr>
          <p:cNvSpPr/>
          <p:nvPr/>
        </p:nvSpPr>
        <p:spPr>
          <a:xfrm>
            <a:off x="3275856" y="1916832"/>
            <a:ext cx="3384376" cy="2880320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Program Files (x86)\Microsoft Office\MEDIA\CAGCAT10\j0195812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563888" y="2276872"/>
            <a:ext cx="3190767" cy="32883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212976"/>
            <a:ext cx="73837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k doplnění výkladu nové látky.</a:t>
            </a:r>
          </a:p>
          <a:p>
            <a:r>
              <a:rPr lang="cs-CZ" dirty="0" smtClean="0"/>
              <a:t>Při připojení na internet list č. 11,12, 13 odkazuje na webovou stránku, kde je možné se podrobněji informovat o problematice.</a:t>
            </a:r>
          </a:p>
          <a:p>
            <a:r>
              <a:rPr lang="cs-CZ" dirty="0" smtClean="0"/>
              <a:t>Jednotlivé snímky se posunují klinutím myši.</a:t>
            </a:r>
          </a:p>
          <a:p>
            <a:endParaRPr lang="cs-CZ" dirty="0" smtClean="0"/>
          </a:p>
          <a:p>
            <a:r>
              <a:rPr lang="cs-CZ" dirty="0" smtClean="0"/>
              <a:t>OPAKOVÁNÍ</a:t>
            </a:r>
          </a:p>
          <a:p>
            <a:r>
              <a:rPr lang="cs-CZ" dirty="0" smtClean="0"/>
              <a:t>Může být společné s učitelem, nebo jednotlivě každý žák.</a:t>
            </a:r>
          </a:p>
          <a:p>
            <a:r>
              <a:rPr lang="cs-CZ" dirty="0" smtClean="0"/>
              <a:t>Kliknutím na správnou odpověď se posune na další otázku. Při špatné</a:t>
            </a:r>
          </a:p>
          <a:p>
            <a:r>
              <a:rPr lang="cs-CZ" dirty="0" smtClean="0"/>
              <a:t>Se vrací zpět na otázku.  Po správném zodpovězení všech otázek</a:t>
            </a:r>
          </a:p>
          <a:p>
            <a:r>
              <a:rPr lang="cs-CZ" dirty="0" smtClean="0"/>
              <a:t>Se objeví žárovka. Klinutím a ní se vrátíme zpět na začátek opakování.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41148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tx2"/>
              </a:buClr>
              <a:buSzPct val="95000"/>
              <a:buFont typeface="Arial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2924944"/>
          <a:ext cx="6840760" cy="1239909"/>
        </p:xfrm>
        <a:graphic>
          <a:graphicData uri="http://schemas.openxmlformats.org/drawingml/2006/table">
            <a:tbl>
              <a:tblPr/>
              <a:tblGrid>
                <a:gridCol w="810904"/>
                <a:gridCol w="6029856"/>
              </a:tblGrid>
              <a:tr h="12399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Věznice. </a:t>
                      </a:r>
                      <a:r>
                        <a:rPr lang="cs-CZ" sz="800" i="1" dirty="0" smtClean="0"/>
                        <a:t>Www.</a:t>
                      </a:r>
                      <a:r>
                        <a:rPr lang="cs-CZ" sz="800" i="1" dirty="0" err="1" smtClean="0"/>
                        <a:t>vscr.cz</a:t>
                      </a:r>
                      <a:r>
                        <a:rPr lang="cs-CZ" sz="800" dirty="0" smtClean="0"/>
                        <a:t> [online]. 7.1.2010 [cit. 2013-08-18]. Dostupné z: https://www.google.cz/search?q=v%C4%9Bznice&amp;client=firefox-a&amp;hs=DTK&amp;rls=org.mozilla:cs:official&amp;source=lnms&amp;tbm=isch&amp;sa=X&amp;ei=tIQQUtgd0NvhBN7vgKAB&amp;ved=0CAkQ_AUoAQ&amp;biw=1280&amp;bih=832#facrc=_&amp;imgdii=_&amp;imgrc=Sl6e239bUXj7pM%3A%3B1ZZp-dshP5lZ1M%3Bhttp%253A%252F%252Fwww.vscr.cz%252Fclient_data%252F1%252Fphotogallery%252F297%252F1142%252F700x525%252F002.jpg%3Bhttp%253A%252F%252Fwww.vscr.cz%252Fvazebni-veznice-liberec-79%252Fo-nas-1591%252Ffotogalerie-982%252Fvazebni-veznice-5919%3B700%3B525 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41148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tx2"/>
              </a:buClr>
              <a:buSzPct val="95000"/>
              <a:buFont typeface="Arial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5">
      <a:dk1>
        <a:srgbClr val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297</TotalTime>
  <Words>708</Words>
  <Application>Microsoft Office PowerPoint</Application>
  <PresentationFormat>Předvádění na obrazovce (4:3)</PresentationFormat>
  <Paragraphs>145</Paragraphs>
  <Slides>31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Metro</vt:lpstr>
      <vt:lpstr> </vt:lpstr>
      <vt:lpstr>Trestný čin</vt:lpstr>
      <vt:lpstr>Trestný čin</vt:lpstr>
      <vt:lpstr>Trestný čin</vt:lpstr>
      <vt:lpstr>Přečin</vt:lpstr>
      <vt:lpstr>Zločin</vt:lpstr>
      <vt:lpstr>Zvlášť závažný zločin</vt:lpstr>
      <vt:lpstr>Nedbalostní trestný čin</vt:lpstr>
      <vt:lpstr>Úmyslný trestný čin</vt:lpstr>
      <vt:lpstr>Snímek 10</vt:lpstr>
      <vt:lpstr>Snímek 11</vt:lpstr>
      <vt:lpstr>DRUHY TRESTŮ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Dum</cp:lastModifiedBy>
  <cp:revision>38</cp:revision>
  <dcterms:created xsi:type="dcterms:W3CDTF">2013-04-20T16:52:31Z</dcterms:created>
  <dcterms:modified xsi:type="dcterms:W3CDTF">2014-09-09T10:33:49Z</dcterms:modified>
</cp:coreProperties>
</file>